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7" r:id="rId2"/>
    <p:sldMasterId id="2147484236" r:id="rId3"/>
  </p:sldMasterIdLst>
  <p:notesMasterIdLst>
    <p:notesMasterId r:id="rId56"/>
  </p:notesMasterIdLst>
  <p:handoutMasterIdLst>
    <p:handoutMasterId r:id="rId57"/>
  </p:handoutMasterIdLst>
  <p:sldIdLst>
    <p:sldId id="256" r:id="rId4"/>
    <p:sldId id="309" r:id="rId5"/>
    <p:sldId id="380" r:id="rId6"/>
    <p:sldId id="381" r:id="rId7"/>
    <p:sldId id="382" r:id="rId8"/>
    <p:sldId id="383" r:id="rId9"/>
    <p:sldId id="384" r:id="rId10"/>
    <p:sldId id="385" r:id="rId11"/>
    <p:sldId id="314" r:id="rId12"/>
    <p:sldId id="386" r:id="rId13"/>
    <p:sldId id="316" r:id="rId14"/>
    <p:sldId id="317" r:id="rId15"/>
    <p:sldId id="318" r:id="rId16"/>
    <p:sldId id="387" r:id="rId17"/>
    <p:sldId id="319" r:id="rId18"/>
    <p:sldId id="322" r:id="rId19"/>
    <p:sldId id="323" r:id="rId20"/>
    <p:sldId id="324" r:id="rId21"/>
    <p:sldId id="388" r:id="rId22"/>
    <p:sldId id="389" r:id="rId23"/>
    <p:sldId id="328" r:id="rId24"/>
    <p:sldId id="329" r:id="rId25"/>
    <p:sldId id="390" r:id="rId26"/>
    <p:sldId id="354" r:id="rId27"/>
    <p:sldId id="391" r:id="rId28"/>
    <p:sldId id="330" r:id="rId29"/>
    <p:sldId id="331" r:id="rId30"/>
    <p:sldId id="332" r:id="rId31"/>
    <p:sldId id="333" r:id="rId32"/>
    <p:sldId id="352" r:id="rId33"/>
    <p:sldId id="334" r:id="rId34"/>
    <p:sldId id="335" r:id="rId35"/>
    <p:sldId id="392" r:id="rId36"/>
    <p:sldId id="393" r:id="rId37"/>
    <p:sldId id="339" r:id="rId38"/>
    <p:sldId id="340" r:id="rId39"/>
    <p:sldId id="341" r:id="rId40"/>
    <p:sldId id="342" r:id="rId41"/>
    <p:sldId id="343" r:id="rId42"/>
    <p:sldId id="394" r:id="rId43"/>
    <p:sldId id="395" r:id="rId44"/>
    <p:sldId id="396" r:id="rId45"/>
    <p:sldId id="346" r:id="rId46"/>
    <p:sldId id="397" r:id="rId47"/>
    <p:sldId id="347" r:id="rId48"/>
    <p:sldId id="355" r:id="rId49"/>
    <p:sldId id="398" r:id="rId50"/>
    <p:sldId id="399" r:id="rId51"/>
    <p:sldId id="369" r:id="rId52"/>
    <p:sldId id="400" r:id="rId53"/>
    <p:sldId id="401" r:id="rId54"/>
    <p:sldId id="351" r:id="rId5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A4"/>
    <a:srgbClr val="CC0066"/>
    <a:srgbClr val="160E52"/>
    <a:srgbClr val="C892E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3153" autoAdjust="0"/>
    <p:restoredTop sz="96667" autoAdjust="0"/>
  </p:normalViewPr>
  <p:slideViewPr>
    <p:cSldViewPr>
      <p:cViewPr>
        <p:scale>
          <a:sx n="66" d="100"/>
          <a:sy n="66" d="100"/>
        </p:scale>
        <p:origin x="-126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C22EC82-299C-41BB-8422-A6AF88843A62}" type="datetimeFigureOut">
              <a:rPr lang="en-US"/>
              <a:pPr>
                <a:defRPr/>
              </a:pPr>
              <a:t>19/03/2016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F503D90-C06C-4FDD-982C-B8AF79384DD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940B359-BC5E-4D26-ABAD-768A4C07F9A6}" type="datetimeFigureOut">
              <a:rPr lang="en-US"/>
              <a:pPr>
                <a:defRPr/>
              </a:pPr>
              <a:t>19/03/2016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9942CB8-08D2-403B-B9FF-520CFD0E8FD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A2706AF-85F2-42B5-BD10-64C238C542E8}"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TextEdit="1"/>
          </p:cNvSpPr>
          <p:nvPr>
            <p:ph type="sldImg"/>
          </p:nvPr>
        </p:nvSpPr>
        <p:spPr bwMode="auto">
          <a:noFill/>
          <a:ln>
            <a:solidFill>
              <a:srgbClr val="000000"/>
            </a:solidFill>
            <a:miter lim="800000"/>
            <a:headEnd/>
            <a:tailEnd/>
          </a:ln>
        </p:spPr>
      </p:sp>
      <p:sp>
        <p:nvSpPr>
          <p:cNvPr id="819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TextEdit="1"/>
          </p:cNvSpPr>
          <p:nvPr>
            <p:ph type="sldImg"/>
          </p:nvPr>
        </p:nvSpPr>
        <p:spPr bwMode="auto">
          <a:noFill/>
          <a:ln>
            <a:solidFill>
              <a:srgbClr val="000000"/>
            </a:solidFill>
            <a:miter lim="800000"/>
            <a:headEnd/>
            <a:tailEnd/>
          </a:ln>
        </p:spPr>
      </p:sp>
      <p:sp>
        <p:nvSpPr>
          <p:cNvPr id="839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p:spPr>
      </p:sp>
      <p:sp>
        <p:nvSpPr>
          <p:cNvPr id="849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headEnd/>
            <a:tailEnd/>
          </a:ln>
        </p:spPr>
      </p:sp>
      <p:sp>
        <p:nvSpPr>
          <p:cNvPr id="860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6DDD9B-E62F-4B9B-AB38-E5ACEC573B3D}" type="slidenum">
              <a:rPr lang="en-US" smtClean="0"/>
              <a:pPr fontAlgn="base">
                <a:spcBef>
                  <a:spcPct val="0"/>
                </a:spcBef>
                <a:spcAft>
                  <a:spcPct val="0"/>
                </a:spcAft>
                <a:defRPr/>
              </a:pPr>
              <a:t>26</a:t>
            </a:fld>
            <a:endParaRPr lang="en-US" smtClean="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TextEdit="1"/>
          </p:cNvSpPr>
          <p:nvPr>
            <p:ph type="sldImg"/>
          </p:nvPr>
        </p:nvSpPr>
        <p:spPr bwMode="auto">
          <a:noFill/>
          <a:ln>
            <a:solidFill>
              <a:srgbClr val="000000"/>
            </a:solidFill>
            <a:miter lim="800000"/>
            <a:headEnd/>
            <a:tailEnd/>
          </a:ln>
        </p:spPr>
      </p:sp>
      <p:sp>
        <p:nvSpPr>
          <p:cNvPr id="706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2D2EB0-E256-4F73-883D-A6037FDE314B}" type="slidenum">
              <a:rPr lang="en-US" smtClean="0"/>
              <a:pPr fontAlgn="base">
                <a:spcBef>
                  <a:spcPct val="0"/>
                </a:spcBef>
                <a:spcAft>
                  <a:spcPct val="0"/>
                </a:spcAft>
                <a:defRPr/>
              </a:pPr>
              <a:t>27</a:t>
            </a:fld>
            <a:endParaRPr lang="en-US" smtClean="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p:spPr>
      </p:sp>
      <p:sp>
        <p:nvSpPr>
          <p:cNvPr id="901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bwMode="auto">
          <a:noFill/>
          <a:ln>
            <a:solidFill>
              <a:srgbClr val="000000"/>
            </a:solidFill>
            <a:miter lim="800000"/>
            <a:headEnd/>
            <a:tailEnd/>
          </a:ln>
        </p:spPr>
      </p:sp>
      <p:sp>
        <p:nvSpPr>
          <p:cNvPr id="911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TextEdit="1"/>
          </p:cNvSpPr>
          <p:nvPr>
            <p:ph type="sldImg"/>
          </p:nvPr>
        </p:nvSpPr>
        <p:spPr bwMode="auto">
          <a:noFill/>
          <a:ln>
            <a:solidFill>
              <a:srgbClr val="000000"/>
            </a:solidFill>
            <a:miter lim="800000"/>
            <a:headEnd/>
            <a:tailEnd/>
          </a:ln>
        </p:spPr>
      </p:sp>
      <p:sp>
        <p:nvSpPr>
          <p:cNvPr id="921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noFill/>
          <a:ln>
            <a:solidFill>
              <a:srgbClr val="000000"/>
            </a:solidFill>
            <a:miter lim="800000"/>
            <a:headEnd/>
            <a:tailEnd/>
          </a:ln>
        </p:spPr>
      </p:sp>
      <p:sp>
        <p:nvSpPr>
          <p:cNvPr id="931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noFill/>
          <a:ln>
            <a:solidFill>
              <a:srgbClr val="000000"/>
            </a:solidFill>
            <a:miter lim="800000"/>
            <a:headEnd/>
            <a:tailEnd/>
          </a:ln>
        </p:spPr>
      </p:sp>
      <p:sp>
        <p:nvSpPr>
          <p:cNvPr id="942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noFill/>
          <a:ln>
            <a:solidFill>
              <a:srgbClr val="000000"/>
            </a:solidFill>
            <a:miter lim="800000"/>
            <a:headEnd/>
            <a:tailEnd/>
          </a:ln>
        </p:spPr>
      </p:sp>
      <p:sp>
        <p:nvSpPr>
          <p:cNvPr id="952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noFill/>
          <a:ln>
            <a:solidFill>
              <a:srgbClr val="000000"/>
            </a:solidFill>
            <a:miter lim="800000"/>
            <a:headEnd/>
            <a:tailEnd/>
          </a:ln>
        </p:spPr>
      </p:sp>
      <p:sp>
        <p:nvSpPr>
          <p:cNvPr id="96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noFill/>
          <a:ln>
            <a:solidFill>
              <a:srgbClr val="000000"/>
            </a:solidFill>
            <a:miter lim="800000"/>
            <a:headEnd/>
            <a:tailEnd/>
          </a:ln>
        </p:spPr>
      </p:sp>
      <p:sp>
        <p:nvSpPr>
          <p:cNvPr id="972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noFill/>
          <a:ln>
            <a:solidFill>
              <a:srgbClr val="000000"/>
            </a:solidFill>
            <a:miter lim="800000"/>
            <a:headEnd/>
            <a:tailEnd/>
          </a:ln>
        </p:spPr>
      </p:sp>
      <p:sp>
        <p:nvSpPr>
          <p:cNvPr id="983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headEnd/>
            <a:tailEnd/>
          </a:ln>
        </p:spPr>
      </p:sp>
      <p:sp>
        <p:nvSpPr>
          <p:cNvPr id="716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noFill/>
          <a:ln>
            <a:solidFill>
              <a:srgbClr val="000000"/>
            </a:solidFill>
            <a:miter lim="800000"/>
            <a:headEnd/>
            <a:tailEnd/>
          </a:ln>
        </p:spPr>
      </p:sp>
      <p:sp>
        <p:nvSpPr>
          <p:cNvPr id="99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noFill/>
          <a:ln>
            <a:solidFill>
              <a:srgbClr val="000000"/>
            </a:solidFill>
            <a:miter lim="800000"/>
            <a:headEnd/>
            <a:tailEnd/>
          </a:ln>
        </p:spPr>
      </p:sp>
      <p:sp>
        <p:nvSpPr>
          <p:cNvPr id="1003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TextEdit="1"/>
          </p:cNvSpPr>
          <p:nvPr>
            <p:ph type="sldImg"/>
          </p:nvPr>
        </p:nvSpPr>
        <p:spPr bwMode="auto">
          <a:noFill/>
          <a:ln>
            <a:solidFill>
              <a:srgbClr val="000000"/>
            </a:solidFill>
            <a:miter lim="800000"/>
            <a:headEnd/>
            <a:tailEnd/>
          </a:ln>
        </p:spPr>
      </p:sp>
      <p:sp>
        <p:nvSpPr>
          <p:cNvPr id="1013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noFill/>
          <a:ln>
            <a:solidFill>
              <a:srgbClr val="000000"/>
            </a:solidFill>
            <a:miter lim="800000"/>
            <a:headEnd/>
            <a:tailEnd/>
          </a:ln>
        </p:spPr>
      </p:sp>
      <p:sp>
        <p:nvSpPr>
          <p:cNvPr id="1034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noFill/>
          <a:ln>
            <a:solidFill>
              <a:srgbClr val="000000"/>
            </a:solidFill>
            <a:miter lim="800000"/>
            <a:headEnd/>
            <a:tailEnd/>
          </a:ln>
        </p:spPr>
      </p:sp>
      <p:sp>
        <p:nvSpPr>
          <p:cNvPr id="1044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noFill/>
          <a:ln>
            <a:solidFill>
              <a:srgbClr val="000000"/>
            </a:solidFill>
            <a:miter lim="800000"/>
            <a:headEnd/>
            <a:tailEnd/>
          </a:ln>
        </p:spPr>
      </p:sp>
      <p:sp>
        <p:nvSpPr>
          <p:cNvPr id="1054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noFill/>
          <a:ln>
            <a:solidFill>
              <a:srgbClr val="000000"/>
            </a:solidFill>
            <a:miter lim="800000"/>
            <a:headEnd/>
            <a:tailEnd/>
          </a:ln>
        </p:spPr>
      </p:sp>
      <p:sp>
        <p:nvSpPr>
          <p:cNvPr id="1064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noFill/>
          <a:ln>
            <a:solidFill>
              <a:srgbClr val="000000"/>
            </a:solidFill>
            <a:miter lim="800000"/>
            <a:headEnd/>
            <a:tailEnd/>
          </a:ln>
        </p:spPr>
      </p:sp>
      <p:sp>
        <p:nvSpPr>
          <p:cNvPr id="1075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p:spPr>
      </p:sp>
      <p:sp>
        <p:nvSpPr>
          <p:cNvPr id="747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TextEdit="1"/>
          </p:cNvSpPr>
          <p:nvPr>
            <p:ph type="sldImg"/>
          </p:nvPr>
        </p:nvSpPr>
        <p:spPr bwMode="auto">
          <a:noFill/>
          <a:ln>
            <a:solidFill>
              <a:srgbClr val="000000"/>
            </a:solidFill>
            <a:miter lim="800000"/>
            <a:headEnd/>
            <a:tailEnd/>
          </a:ln>
        </p:spPr>
      </p:sp>
      <p:sp>
        <p:nvSpPr>
          <p:cNvPr id="757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p:spPr>
      </p:sp>
      <p:sp>
        <p:nvSpPr>
          <p:cNvPr id="778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1B264F9-C745-46FE-99AA-D9B79C979E66}"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A5C7823-6D27-4DA2-B101-6924253DD70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5B13BA3-2944-491C-A5F2-7802B82F781F}"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A88F3F-1C6A-4858-ABCC-92DB7C438B6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4A035D-43A2-45B7-A3A6-46AB050406B5}"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2EFF69-B47E-41EB-8A64-03B25FCDADA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3965923-F49D-4A42-A744-61C52A92B4BE}" type="datetimeFigureOut">
              <a:rPr lang="en-US"/>
              <a:pPr>
                <a:defRPr/>
              </a:pPr>
              <a:t>19/03/2016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151F636-E68F-4D74-BFED-7C7BDBC2B349}"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B1155A1-AB79-4B7B-9EBC-0D5CF1B2AD7B}"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FDEA8C-4ED7-4CCA-AFC8-9BBACEC5CF9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FCA88D4-6A1B-426E-9EF4-1ED7B063C986}"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71EEB0-9804-43E5-BFC4-2280CA64E15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1F03163-ADDE-45BB-B4E9-49A0634C415A}"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9424F3F-4D45-408F-A44B-A7C2F92E3B2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21457E6-0FDA-4E34-9391-009B88B9DE2E}"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9D0A041-D816-41E1-A4A6-96F95AEB394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4AE4DCD-2C1F-4E3D-B0ED-D5D39A459867}" type="datetimeFigureOut">
              <a:rPr lang="en-US"/>
              <a:pPr>
                <a:defRPr/>
              </a:pPr>
              <a:t>19/03/2016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BF772CB-180E-4B51-B572-D829F2B6D1D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B7D0A69-8EA7-4429-9307-D6DE7AC468E7}" type="datetimeFigureOut">
              <a:rPr lang="en-US"/>
              <a:pPr>
                <a:defRPr/>
              </a:pPr>
              <a:t>19/03/2016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FF9144E-347C-40D1-A791-2A1572EA3C5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4542BDC-185F-4723-8D25-FCCC4A9AEE06}" type="datetimeFigureOut">
              <a:rPr lang="en-US"/>
              <a:pPr>
                <a:defRPr/>
              </a:pPr>
              <a:t>19/03/2016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F3FDD74-EDBD-4779-B4BB-FE688E78F4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278C78D-18CC-471F-B0C3-FE858D7B9BDC}"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94892A6-79AE-4840-9498-3881B2DFD35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7A5287F-50C3-4670-9BF0-B75175813A15}"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5DA8A9C-4201-41DF-B98E-1E1264B492AE}"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A3AD51-293E-4F8B-AA07-F63B94EDC428}"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7398C3-5EC2-445F-A283-5CD3F96D51B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09A6580-B30C-48A4-A5C9-81BC41968E96}"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016014-3D2C-495B-9D59-F010AEBA8E1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B3BD06D-4CE0-4BF8-891A-B62DF6EE0618}"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20D16AC-C4D0-47D9-8F58-28DEAA38CCA8}"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b="1">
              <a:latin typeface="Arial Narrow" pitchFamily="34" charset="0"/>
            </a:endParaRPr>
          </a:p>
        </p:txBody>
      </p:sp>
      <p:sp>
        <p:nvSpPr>
          <p:cNvPr id="5" name="Rectangle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b="1">
              <a:latin typeface="Arial Narrow" pitchFamily="34" charset="0"/>
            </a:endParaRPr>
          </a:p>
        </p:txBody>
      </p:sp>
      <p:sp>
        <p:nvSpPr>
          <p:cNvPr id="6" name="Rectangle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b="1">
              <a:latin typeface="Arial Narrow" pitchFamily="34" charset="0"/>
            </a:endParaRPr>
          </a:p>
        </p:txBody>
      </p:sp>
      <p:sp>
        <p:nvSpPr>
          <p:cNvPr id="7" name="Rectangle 6"/>
          <p:cNvSpPr>
            <a:spLocks noChangeArrowheads="1"/>
          </p:cNvSpPr>
          <p:nvPr/>
        </p:nvSpPr>
        <p:spPr bwMode="white">
          <a:xfrm>
            <a:off x="0" y="0"/>
            <a:ext cx="9144000" cy="2514600"/>
          </a:xfrm>
          <a:prstGeom prst="rect">
            <a:avLst/>
          </a:prstGeom>
          <a:solidFill>
            <a:srgbClr val="005EA4"/>
          </a:solidFill>
          <a:ln w="9525" cap="flat" cmpd="sng" algn="ctr">
            <a:noFill/>
            <a:prstDash val="solid"/>
            <a:miter lim="800000"/>
            <a:headEnd type="none" w="med" len="med"/>
            <a:tailEnd type="none" w="med" len="med"/>
          </a:ln>
          <a:effectLst/>
        </p:spPr>
        <p:txBody>
          <a:bodyPr wrap="none" anchor="ctr"/>
          <a:lstStyle/>
          <a:p>
            <a:pPr>
              <a:defRPr/>
            </a:pPr>
            <a:endParaRPr lang="en-US" sz="1800" b="1">
              <a:latin typeface="Arial Narrow" pitchFamily="34"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b="1">
              <a:latin typeface="Arial Narrow" pitchFamily="34" charset="0"/>
            </a:endParaRPr>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b="1">
              <a:latin typeface="Arial Narrow" pitchFamily="34" charset="0"/>
            </a:endParaRPr>
          </a:p>
        </p:txBody>
      </p:sp>
      <p:sp>
        <p:nvSpPr>
          <p:cNvPr id="12" name="Rectangle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b="1" dirty="0">
              <a:latin typeface="Arial Narrow" pitchFamily="34" charset="0"/>
            </a:endParaRPr>
          </a:p>
        </p:txBody>
      </p:sp>
      <p:sp>
        <p:nvSpPr>
          <p:cNvPr id="13" name="Rectangle 12"/>
          <p:cNvSpPr>
            <a:spLocks noChangeArrowheads="1"/>
          </p:cNvSpPr>
          <p:nvPr userDrawn="1"/>
        </p:nvSpPr>
        <p:spPr bwMode="auto">
          <a:xfrm>
            <a:off x="5867400" y="6400800"/>
            <a:ext cx="3124200" cy="228600"/>
          </a:xfrm>
          <a:prstGeom prst="rect">
            <a:avLst/>
          </a:prstGeom>
          <a:noFill/>
          <a:ln w="12700">
            <a:noFill/>
            <a:miter lim="800000"/>
            <a:headEnd/>
            <a:tailEnd/>
          </a:ln>
          <a:effectLst/>
        </p:spPr>
        <p:txBody>
          <a:bodyPr wrap="none" lIns="81752" tIns="40877" rIns="81752" bIns="40877" anchor="ct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defTabSz="958850" eaLnBrk="1" hangingPunct="1">
              <a:defRPr/>
            </a:pPr>
            <a:r>
              <a:rPr lang="en-US" sz="2000" b="1" dirty="0" smtClean="0">
                <a:latin typeface="Arial Narrow" pitchFamily="34" charset="0"/>
              </a:rPr>
              <a:t>R. Mani, FCA, </a:t>
            </a:r>
            <a:endParaRPr lang="en-US" sz="2000" b="1" dirty="0">
              <a:latin typeface="Arial Narrow" pitchFamily="34" charset="0"/>
            </a:endParaRPr>
          </a:p>
        </p:txBody>
      </p:sp>
      <p:sp>
        <p:nvSpPr>
          <p:cNvPr id="9" name="Subtitle 8"/>
          <p:cNvSpPr>
            <a:spLocks noGrp="1"/>
          </p:cNvSpPr>
          <p:nvPr>
            <p:ph type="subTitle" idx="1"/>
          </p:nvPr>
        </p:nvSpPr>
        <p:spPr>
          <a:xfrm>
            <a:off x="1295400" y="3505200"/>
            <a:ext cx="6400800" cy="1752600"/>
          </a:xfrm>
          <a:solidFill>
            <a:srgbClr val="00B0F0"/>
          </a:solidFill>
        </p:spPr>
        <p:txBody>
          <a:bodyPr/>
          <a:lstStyle>
            <a:lvl1pPr marL="0" indent="0" algn="ctr">
              <a:buNone/>
              <a:defRPr sz="3600" b="1" cap="all" spc="250" baseline="0">
                <a:solidFill>
                  <a:srgbClr val="C00000"/>
                </a:solidFill>
                <a:latin typeface="Arial Narrow"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
        <p:nvSpPr>
          <p:cNvPr id="8" name="Title 7"/>
          <p:cNvSpPr>
            <a:spLocks noGrp="1"/>
          </p:cNvSpPr>
          <p:nvPr>
            <p:ph type="ctrTitle"/>
          </p:nvPr>
        </p:nvSpPr>
        <p:spPr>
          <a:xfrm>
            <a:off x="685800" y="381000"/>
            <a:ext cx="7772400" cy="1752600"/>
          </a:xfrm>
        </p:spPr>
        <p:txBody>
          <a:bodyPr/>
          <a:lstStyle>
            <a:lvl1pPr>
              <a:defRPr sz="4800" b="1">
                <a:solidFill>
                  <a:srgbClr val="FFFF00"/>
                </a:solidFill>
                <a:latin typeface="Arial Narrow" pitchFamily="34" charset="0"/>
              </a:defRPr>
            </a:lvl1pPr>
          </a:lstStyle>
          <a:p>
            <a:r>
              <a:rPr lang="en-US" dirty="0"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2060"/>
        </a:solidFill>
        <a:effectLst/>
      </p:bgPr>
    </p:bg>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7772400" y="6400800"/>
            <a:ext cx="1219200" cy="304800"/>
          </a:xfrm>
          <a:prstGeom prst="rect">
            <a:avLst/>
          </a:prstGeom>
          <a:noFill/>
          <a:ln w="12700">
            <a:noFill/>
            <a:miter lim="800000"/>
            <a:headEnd/>
            <a:tailEnd/>
          </a:ln>
          <a:effectLst/>
        </p:spPr>
        <p:txBody>
          <a:bodyPr wrap="none" lIns="81752" tIns="40877" rIns="81752" bIns="40877" anchor="ct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defTabSz="958850" eaLnBrk="1" hangingPunct="1">
              <a:defRPr/>
            </a:pPr>
            <a:r>
              <a:rPr lang="en-US" sz="1400" b="1" dirty="0" err="1" smtClean="0">
                <a:latin typeface="Arial Narrow" pitchFamily="34" charset="0"/>
              </a:rPr>
              <a:t>R.Mani</a:t>
            </a:r>
            <a:r>
              <a:rPr lang="en-US" sz="1400" b="1" dirty="0" smtClean="0">
                <a:latin typeface="Arial Narrow" pitchFamily="34" charset="0"/>
              </a:rPr>
              <a:t>, FCA</a:t>
            </a:r>
            <a:endParaRPr lang="en-US" sz="1400" b="1" dirty="0">
              <a:latin typeface="Arial Narrow" pitchFamily="34" charset="0"/>
            </a:endParaRPr>
          </a:p>
        </p:txBody>
      </p:sp>
      <p:sp>
        <p:nvSpPr>
          <p:cNvPr id="2" name="Title 1"/>
          <p:cNvSpPr>
            <a:spLocks noGrp="1"/>
          </p:cNvSpPr>
          <p:nvPr>
            <p:ph type="title"/>
          </p:nvPr>
        </p:nvSpPr>
        <p:spPr>
          <a:xfrm>
            <a:off x="301625" y="228600"/>
            <a:ext cx="7699375" cy="758825"/>
          </a:xfrm>
          <a:solidFill>
            <a:srgbClr val="002060"/>
          </a:solidFill>
        </p:spPr>
        <p:txBody>
          <a:bodyPr/>
          <a:lstStyle>
            <a:lvl1pPr>
              <a:defRPr sz="4000" b="1">
                <a:solidFill>
                  <a:schemeClr val="bg1"/>
                </a:solidFill>
                <a:latin typeface="Arial Narrow" pitchFamily="34" charset="0"/>
              </a:defRPr>
            </a:lvl1pPr>
          </a:lstStyle>
          <a:p>
            <a:r>
              <a:rPr lang="en-US" dirty="0" smtClean="0"/>
              <a:t>Click to edit Master title style</a:t>
            </a:r>
            <a:endParaRPr lang="en-US" dirty="0"/>
          </a:p>
        </p:txBody>
      </p:sp>
      <p:sp>
        <p:nvSpPr>
          <p:cNvPr id="8" name="Content Placeholder 7"/>
          <p:cNvSpPr>
            <a:spLocks noGrp="1"/>
          </p:cNvSpPr>
          <p:nvPr>
            <p:ph sz="quarter" idx="1"/>
          </p:nvPr>
        </p:nvSpPr>
        <p:spPr>
          <a:xfrm>
            <a:off x="301752" y="1600200"/>
            <a:ext cx="8503920" cy="4572000"/>
          </a:xfrm>
          <a:gradFill flip="none" rotWithShape="1">
            <a:gsLst>
              <a:gs pos="0">
                <a:srgbClr val="5E9EFF"/>
              </a:gs>
              <a:gs pos="39999">
                <a:srgbClr val="85C2FF"/>
              </a:gs>
              <a:gs pos="70000">
                <a:srgbClr val="C4D6EB"/>
              </a:gs>
              <a:gs pos="100000">
                <a:srgbClr val="FFEBFA"/>
              </a:gs>
            </a:gsLst>
            <a:lin ang="2700000" scaled="1"/>
            <a:tileRect/>
          </a:gradFill>
        </p:spPr>
        <p:txBody>
          <a:bodyPr/>
          <a:lstStyle>
            <a:lvl1pPr>
              <a:buFontTx/>
              <a:buBlip>
                <a:blip r:embed="rId2"/>
              </a:buBlip>
              <a:defRPr sz="3200" b="1">
                <a:solidFill>
                  <a:schemeClr val="tx1"/>
                </a:solidFill>
                <a:effectLst/>
                <a:latin typeface="Arial Narrow" pitchFamily="34" charset="0"/>
              </a:defRPr>
            </a:lvl1pPr>
            <a:lvl2pPr>
              <a:buFontTx/>
              <a:buBlip>
                <a:blip r:embed="rId3"/>
              </a:buBlip>
              <a:defRPr sz="2800" b="1">
                <a:solidFill>
                  <a:srgbClr val="C00000"/>
                </a:solidFill>
                <a:latin typeface="Arial Narrow" pitchFamily="34" charset="0"/>
              </a:defRPr>
            </a:lvl2pPr>
            <a:lvl3pPr>
              <a:buClrTx/>
              <a:buFont typeface="Wingdings" pitchFamily="2" charset="2"/>
              <a:buChar char="§"/>
              <a:defRPr sz="2400" b="1">
                <a:solidFill>
                  <a:srgbClr val="CC0066"/>
                </a:solidFill>
                <a:latin typeface="Arial Narrow" pitchFamily="34" charset="0"/>
              </a:defRPr>
            </a:lvl3pPr>
            <a:lvl4pPr>
              <a:defRPr b="1">
                <a:latin typeface="Arial Narrow" pitchFamily="34" charset="0"/>
              </a:defRPr>
            </a:lvl4pPr>
            <a:lvl5pPr>
              <a:defRPr b="1">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5" name="Rectangle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7" name="Rectangle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8" name="Rectangle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US"/>
          </a:p>
        </p:txBody>
      </p:sp>
      <p:sp>
        <p:nvSpPr>
          <p:cNvPr id="16" name="Date Placeholder 3"/>
          <p:cNvSpPr>
            <a:spLocks noGrp="1"/>
          </p:cNvSpPr>
          <p:nvPr>
            <p:ph type="dt" sz="half" idx="11"/>
          </p:nvPr>
        </p:nvSpPr>
        <p:spPr/>
        <p:txBody>
          <a:bodyPr/>
          <a:lstStyle>
            <a:lvl1pPr>
              <a:defRPr/>
            </a:lvl1pPr>
          </a:lstStyle>
          <a:p>
            <a:pPr>
              <a:defRPr/>
            </a:pPr>
            <a:fld id="{636F1355-15BE-4AC1-97C4-7E38262C302B}" type="datetimeFigureOut">
              <a:rPr lang="en-US"/>
              <a:pPr>
                <a:defRPr/>
              </a:pPr>
              <a:t>19/03/2016</a:t>
            </a:fld>
            <a:endParaRPr lang="en-US"/>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2788622C-1B7F-4392-8316-5630A6E60D34}"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userDrawn="1"/>
        </p:nvSpPr>
        <p:spPr bwMode="auto">
          <a:xfrm>
            <a:off x="6934200" y="6400800"/>
            <a:ext cx="2057400" cy="304800"/>
          </a:xfrm>
          <a:prstGeom prst="rect">
            <a:avLst/>
          </a:prstGeom>
          <a:noFill/>
          <a:ln w="12700">
            <a:noFill/>
            <a:miter lim="800000"/>
            <a:headEnd/>
            <a:tailEnd/>
          </a:ln>
          <a:effectLst/>
        </p:spPr>
        <p:txBody>
          <a:bodyPr wrap="none" lIns="81752" tIns="40877" rIns="81752" bIns="40877" anchor="ct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defTabSz="958850" eaLnBrk="1" hangingPunct="1">
              <a:defRPr/>
            </a:pPr>
            <a:r>
              <a:rPr lang="en-US" sz="1400" b="1" dirty="0" err="1" smtClean="0">
                <a:latin typeface="Univers" pitchFamily="34" charset="0"/>
              </a:rPr>
              <a:t>Vipul</a:t>
            </a:r>
            <a:r>
              <a:rPr lang="en-US" sz="1400" b="1" dirty="0" smtClean="0">
                <a:latin typeface="Univers" pitchFamily="34" charset="0"/>
              </a:rPr>
              <a:t> K</a:t>
            </a:r>
            <a:r>
              <a:rPr lang="en-US" sz="1400" b="1" dirty="0">
                <a:latin typeface="Univers" pitchFamily="34" charset="0"/>
              </a:rPr>
              <a:t>. </a:t>
            </a:r>
            <a:r>
              <a:rPr lang="en-US" sz="1400" b="1" dirty="0" err="1">
                <a:latin typeface="Univers" pitchFamily="34" charset="0"/>
              </a:rPr>
              <a:t>Choksi</a:t>
            </a:r>
            <a:r>
              <a:rPr lang="en-US" sz="1400" b="1" dirty="0">
                <a:latin typeface="Univers" pitchFamily="34" charset="0"/>
              </a:rPr>
              <a:t>, </a:t>
            </a:r>
            <a:r>
              <a:rPr lang="en-US" sz="1400" b="1" dirty="0" err="1" smtClean="0">
                <a:latin typeface="Univers" pitchFamily="34" charset="0"/>
              </a:rPr>
              <a:t>FCA</a:t>
            </a:r>
            <a:endParaRPr lang="en-US" sz="1400" b="1" dirty="0">
              <a:latin typeface="Univers" pitchFamily="34" charset="0"/>
            </a:endParaRPr>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5"/>
          <p:cNvSpPr>
            <a:spLocks noGrp="1"/>
          </p:cNvSpPr>
          <p:nvPr>
            <p:ph type="ftr" sz="quarter" idx="10"/>
          </p:nvPr>
        </p:nvSpPr>
        <p:spPr/>
        <p:txBody>
          <a:bodyPr/>
          <a:lstStyle>
            <a:lvl1pPr>
              <a:defRPr/>
            </a:lvl1pPr>
          </a:lstStyle>
          <a:p>
            <a:pPr>
              <a:defRPr/>
            </a:pPr>
            <a:endParaRPr lang="en-US"/>
          </a:p>
        </p:txBody>
      </p:sp>
      <p:sp>
        <p:nvSpPr>
          <p:cNvPr id="8" name="Slide Number Placeholder 6"/>
          <p:cNvSpPr>
            <a:spLocks noGrp="1"/>
          </p:cNvSpPr>
          <p:nvPr>
            <p:ph type="sldNum" sz="quarter" idx="11"/>
          </p:nvPr>
        </p:nvSpPr>
        <p:spPr/>
        <p:txBody>
          <a:bodyPr/>
          <a:lstStyle>
            <a:lvl1pPr>
              <a:defRPr/>
            </a:lvl1pPr>
          </a:lstStyle>
          <a:p>
            <a:pPr>
              <a:defRPr/>
            </a:pPr>
            <a:fld id="{354623D0-BDDC-4798-8D97-B3C2955D274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sz="1800"/>
          </a:p>
        </p:txBody>
      </p:sp>
      <p:sp>
        <p:nvSpPr>
          <p:cNvPr id="8" name="Rectangle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1" name="Rectangle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828C2967-1BFA-4ED8-B2E6-AEA2F95EC627}" type="datetimeFigureOut">
              <a:rPr lang="en-US"/>
              <a:pPr>
                <a:defRPr/>
              </a:pPr>
              <a:t>19/03/2016</a:t>
            </a:fld>
            <a:endParaRPr lang="en-US"/>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9CB029CA-41A0-4076-A23A-8F14D577FA0D}"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BBD8BA1F-2527-4148-9203-E1382AA56C74}" type="datetimeFigureOut">
              <a:rPr lang="en-US"/>
              <a:pPr>
                <a:defRPr/>
              </a:pPr>
              <a:t>19/03/2016</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C44D2BC5-DA93-458D-8055-63E2DE57CCB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9AD31C4-EA55-45C4-85A0-97336B2D6D7E}"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20CBC1-7CD0-4A6E-901A-E218C9B627C4}"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3" name="Rectangle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4" name="Rectangle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5" name="Rectangle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pic>
        <p:nvPicPr>
          <p:cNvPr id="8" name="Picture 16"/>
          <p:cNvPicPr>
            <a:picLocks noChangeAspect="1" noChangeArrowheads="1"/>
          </p:cNvPicPr>
          <p:nvPr userDrawn="1"/>
        </p:nvPicPr>
        <p:blipFill>
          <a:blip r:embed="rId2"/>
          <a:srcRect/>
          <a:stretch>
            <a:fillRect/>
          </a:stretch>
        </p:blipFill>
        <p:spPr bwMode="auto">
          <a:xfrm>
            <a:off x="8077200" y="0"/>
            <a:ext cx="1066800" cy="914400"/>
          </a:xfrm>
          <a:prstGeom prst="rect">
            <a:avLst/>
          </a:prstGeom>
          <a:noFill/>
          <a:ln w="9525">
            <a:noFill/>
            <a:miter lim="800000"/>
            <a:headEnd/>
            <a:tailEnd/>
          </a:ln>
        </p:spPr>
      </p:pic>
      <p:sp>
        <p:nvSpPr>
          <p:cNvPr id="9" name="Date Placeholder 1"/>
          <p:cNvSpPr>
            <a:spLocks noGrp="1"/>
          </p:cNvSpPr>
          <p:nvPr>
            <p:ph type="dt" sz="half" idx="10"/>
          </p:nvPr>
        </p:nvSpPr>
        <p:spPr/>
        <p:txBody>
          <a:bodyPr/>
          <a:lstStyle>
            <a:lvl1pPr>
              <a:defRPr/>
            </a:lvl1pPr>
          </a:lstStyle>
          <a:p>
            <a:pPr>
              <a:defRPr/>
            </a:pPr>
            <a:fld id="{DDA0D336-FA34-4F37-8070-ED7B508FABD0}" type="datetimeFigureOut">
              <a:rPr lang="en-US"/>
              <a:pPr>
                <a:defRPr/>
              </a:pPr>
              <a:t>19/03/2016</a:t>
            </a:fld>
            <a:endParaRPr lang="en-US"/>
          </a:p>
        </p:txBody>
      </p:sp>
      <p:sp>
        <p:nvSpPr>
          <p:cNvPr id="10" name="Footer Placeholder 2"/>
          <p:cNvSpPr>
            <a:spLocks noGrp="1"/>
          </p:cNvSpPr>
          <p:nvPr>
            <p:ph type="ftr" sz="quarter" idx="11"/>
          </p:nvPr>
        </p:nvSpPr>
        <p:spPr/>
        <p:txBody>
          <a:bodyPr/>
          <a:lstStyle>
            <a:lvl1pPr>
              <a:defRPr/>
            </a:lvl1pPr>
          </a:lstStyle>
          <a:p>
            <a:pPr>
              <a:defRPr/>
            </a:pPr>
            <a:endParaRPr lang="en-US"/>
          </a:p>
        </p:txBody>
      </p:sp>
      <p:sp>
        <p:nvSpPr>
          <p:cNvPr id="11" name="Slide Number Placeholder 3"/>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B5EE9163-3A63-4083-A36F-C0C48C5803ED}"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7" name="Rectangle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8" name="Rectangle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A6F1FC0F-FB3A-466F-813D-E821381106B0}" type="slidenum">
              <a:rPr lang="en-US"/>
              <a:pPr>
                <a:defRPr/>
              </a:pPr>
              <a:t>‹#›</a:t>
            </a:fld>
            <a:endParaRPr lang="en-US"/>
          </a:p>
        </p:txBody>
      </p:sp>
      <p:sp>
        <p:nvSpPr>
          <p:cNvPr id="17" name="Date Placeholder 4"/>
          <p:cNvSpPr>
            <a:spLocks noGrp="1"/>
          </p:cNvSpPr>
          <p:nvPr>
            <p:ph type="dt" sz="half" idx="11"/>
          </p:nvPr>
        </p:nvSpPr>
        <p:spPr/>
        <p:txBody>
          <a:bodyPr/>
          <a:lstStyle>
            <a:lvl1pPr>
              <a:defRPr/>
            </a:lvl1pPr>
          </a:lstStyle>
          <a:p>
            <a:pPr>
              <a:defRPr/>
            </a:pPr>
            <a:fld id="{42A88C45-2F53-47F5-8027-1215071BE0A6}" type="datetimeFigureOut">
              <a:rPr lang="en-US"/>
              <a:pPr>
                <a:defRPr/>
              </a:pPr>
              <a:t>19/03/2016</a:t>
            </a:fld>
            <a:endParaRPr lang="en-US"/>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7" name="Rectangle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8" name="Rectangle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dirty="0"/>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C180885D-414F-4A54-BA36-1917D7837E86}" type="slidenum">
              <a:rPr lang="en-US"/>
              <a:pPr>
                <a:defRPr/>
              </a:pPr>
              <a:t>‹#›</a:t>
            </a:fld>
            <a:endParaRPr lang="en-US"/>
          </a:p>
        </p:txBody>
      </p:sp>
      <p:sp>
        <p:nvSpPr>
          <p:cNvPr id="17" name="Date Placeholder 4"/>
          <p:cNvSpPr>
            <a:spLocks noGrp="1"/>
          </p:cNvSpPr>
          <p:nvPr>
            <p:ph type="dt" sz="half" idx="11"/>
          </p:nvPr>
        </p:nvSpPr>
        <p:spPr>
          <a:xfrm>
            <a:off x="5788025" y="6405563"/>
            <a:ext cx="3044825" cy="365125"/>
          </a:xfrm>
        </p:spPr>
        <p:txBody>
          <a:bodyPr/>
          <a:lstStyle>
            <a:lvl1pPr>
              <a:defRPr/>
            </a:lvl1pPr>
          </a:lstStyle>
          <a:p>
            <a:pPr>
              <a:defRPr/>
            </a:pPr>
            <a:fld id="{80BF280B-7E14-4D5D-AD9C-6ACD721A862E}" type="datetimeFigureOut">
              <a:rPr lang="en-US"/>
              <a:pPr>
                <a:defRPr/>
              </a:pPr>
              <a:t>19/03/2016</a:t>
            </a:fld>
            <a:endParaRPr lang="en-US"/>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D03AC2D-4DC9-48CE-971B-37DF98C53B9E}" type="datetimeFigureOut">
              <a:rPr lang="en-US"/>
              <a:pPr>
                <a:defRPr/>
              </a:pPr>
              <a:t>19/03/2016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06ACE0-76D9-48C3-86CA-EF670056885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5" name="Rectangle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6" name="Rectangle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7" name="Rectangle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79D6DDE0-41CF-4276-A151-B8E75B59CAE5}" type="slidenum">
              <a:rPr lang="en-US"/>
              <a:pPr>
                <a:defRPr/>
              </a:pPr>
              <a:t>‹#›</a:t>
            </a:fld>
            <a:endParaRPr lang="en-US"/>
          </a:p>
        </p:txBody>
      </p:sp>
      <p:sp>
        <p:nvSpPr>
          <p:cNvPr id="14" name="Date Placeholder 3"/>
          <p:cNvSpPr>
            <a:spLocks noGrp="1"/>
          </p:cNvSpPr>
          <p:nvPr>
            <p:ph type="dt" sz="half" idx="11"/>
          </p:nvPr>
        </p:nvSpPr>
        <p:spPr/>
        <p:txBody>
          <a:bodyPr/>
          <a:lstStyle>
            <a:lvl1pPr>
              <a:defRPr/>
            </a:lvl1pPr>
          </a:lstStyle>
          <a:p>
            <a:pPr>
              <a:defRPr/>
            </a:pPr>
            <a:fld id="{3ADBE713-4266-4C9F-A9A7-9AC32307D612}" type="datetimeFigureOut">
              <a:rPr lang="en-US"/>
              <a:pPr>
                <a:defRPr/>
              </a:pPr>
              <a:t>19/03/2016</a:t>
            </a:fld>
            <a:endParaRPr lang="en-US"/>
          </a:p>
        </p:txBody>
      </p:sp>
      <p:sp>
        <p:nvSpPr>
          <p:cNvPr id="15" name="Footer Placeholder 4"/>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FC758C6-8F20-4995-910E-7714B4B847E6}"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F72F714-45A1-4CE8-B2BA-97DE009F2E7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870088F-0669-4A95-953D-30FC0BF0A50E}" type="datetimeFigureOut">
              <a:rPr lang="en-US"/>
              <a:pPr>
                <a:defRPr/>
              </a:pPr>
              <a:t>19/03/2016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2B052E3-4611-47BF-AD15-EDAD83FFAFF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4C4AD62-BE73-4465-8972-6F20D07B2CC1}" type="datetimeFigureOut">
              <a:rPr lang="en-US"/>
              <a:pPr>
                <a:defRPr/>
              </a:pPr>
              <a:t>19/03/2016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7727B50-F232-4613-A8DE-B64106B17A1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01EA649-3F96-43C2-AECF-293258B369B7}" type="datetimeFigureOut">
              <a:rPr lang="en-US"/>
              <a:pPr>
                <a:defRPr/>
              </a:pPr>
              <a:t>19/03/2016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C7711BC-73A8-4AE1-ACFD-17E39D8EA3D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7077F97-FA8F-47D8-A079-1B2AF75E83A3}"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ED0DF07-696E-4FEA-81C6-9C82B82734D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6221A2E-D48D-4E82-9960-F63CE2290A10}" type="datetimeFigureOut">
              <a:rPr lang="en-US"/>
              <a:pPr>
                <a:defRPr/>
              </a:pPr>
              <a:t>19/03/2016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154D36-27B3-4375-9F49-0A9350501FA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23B8551-A85D-4A49-B078-8487DB0CA87C}" type="datetimeFigureOut">
              <a:rPr lang="en-US"/>
              <a:pPr>
                <a:defRPr/>
              </a:pPr>
              <a:t>19/03/2016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E1BE1AC-F2B6-43DE-8664-D249F0E1B87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 id="2147485162" r:id="rId4"/>
    <p:sldLayoutId id="2147485163" r:id="rId5"/>
    <p:sldLayoutId id="2147485164" r:id="rId6"/>
    <p:sldLayoutId id="2147485165" r:id="rId7"/>
    <p:sldLayoutId id="2147485166" r:id="rId8"/>
    <p:sldLayoutId id="2147485167" r:id="rId9"/>
    <p:sldLayoutId id="2147485168" r:id="rId10"/>
    <p:sldLayoutId id="2147485169" r:id="rId11"/>
    <p:sldLayoutId id="214748517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3477D6B-E50C-4857-A8A7-6A19B9980D85}" type="datetimeFigureOut">
              <a:rPr lang="en-US"/>
              <a:pPr>
                <a:defRPr/>
              </a:pPr>
              <a:t>19/03/2016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EA9140A-0F70-4C3E-93F6-0E86DD253D8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171" r:id="rId1"/>
    <p:sldLayoutId id="2147485172" r:id="rId2"/>
    <p:sldLayoutId id="2147485173" r:id="rId3"/>
    <p:sldLayoutId id="2147485174" r:id="rId4"/>
    <p:sldLayoutId id="2147485175" r:id="rId5"/>
    <p:sldLayoutId id="2147485176" r:id="rId6"/>
    <p:sldLayoutId id="2147485177" r:id="rId7"/>
    <p:sldLayoutId id="2147485178" r:id="rId8"/>
    <p:sldLayoutId id="2147485179" r:id="rId9"/>
    <p:sldLayoutId id="2147485180" r:id="rId10"/>
    <p:sldLayoutId id="214748518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6" name="Rectangle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sz="1800"/>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pPr>
              <a:defRPr/>
            </a:pPr>
            <a:fld id="{D6824D1A-FA46-4A3C-84C0-4C6FC6E666DA}" type="datetimeFigureOut">
              <a:rPr lang="en-US"/>
              <a:pPr>
                <a:defRPr/>
              </a:pPr>
              <a:t>19/03/2016</a:t>
            </a:fld>
            <a:endParaRPr lang="en-US"/>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pPr>
              <a:defRPr/>
            </a:pPr>
            <a:endParaRPr lang="en-US"/>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sz="1800" dirty="0"/>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sz="1800"/>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2F32FB03-4E14-4D77-A835-7F90F0A7154E}" type="slidenum">
              <a:rPr lang="en-US"/>
              <a:pPr>
                <a:defRPr/>
              </a:pPr>
              <a:t>‹#›</a:t>
            </a:fld>
            <a:endParaRPr lang="en-US"/>
          </a:p>
        </p:txBody>
      </p:sp>
      <p:sp>
        <p:nvSpPr>
          <p:cNvPr id="3086" name="Title Placeholder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87" name="Text Placeholder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088" name="Picture 16"/>
          <p:cNvPicPr>
            <a:picLocks noChangeAspect="1" noChangeArrowheads="1"/>
          </p:cNvPicPr>
          <p:nvPr userDrawn="1"/>
        </p:nvPicPr>
        <p:blipFill>
          <a:blip r:embed="rId13"/>
          <a:srcRect/>
          <a:stretch>
            <a:fillRect/>
          </a:stretch>
        </p:blipFill>
        <p:spPr bwMode="auto">
          <a:xfrm>
            <a:off x="8077200" y="0"/>
            <a:ext cx="1066800" cy="9144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82" r:id="rId1"/>
    <p:sldLayoutId id="2147485183" r:id="rId2"/>
    <p:sldLayoutId id="2147485184" r:id="rId3"/>
    <p:sldLayoutId id="2147485185" r:id="rId4"/>
    <p:sldLayoutId id="2147485186" r:id="rId5"/>
    <p:sldLayoutId id="2147485187" r:id="rId6"/>
    <p:sldLayoutId id="2147485188" r:id="rId7"/>
    <p:sldLayoutId id="2147485189" r:id="rId8"/>
    <p:sldLayoutId id="2147485190" r:id="rId9"/>
    <p:sldLayoutId id="2147485191" r:id="rId10"/>
    <p:sldLayoutId id="2147485192"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6.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3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7.xml"/><Relationship Id="rId1" Type="http://schemas.openxmlformats.org/officeDocument/2006/relationships/slideLayout" Target="../slideLayouts/slideLayout25.xml"/><Relationship Id="rId5" Type="http://schemas.openxmlformats.org/officeDocument/2006/relationships/image" Target="../media/image6.png"/><Relationship Id="rId4" Type="http://schemas.openxmlformats.org/officeDocument/2006/relationships/image" Target="../media/image7.gif"/></Relationships>
</file>

<file path=ppt/slides/_rels/slide3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8.xml"/><Relationship Id="rId1" Type="http://schemas.openxmlformats.org/officeDocument/2006/relationships/slideLayout" Target="../slideLayouts/slideLayout25.xml"/><Relationship Id="rId5" Type="http://schemas.openxmlformats.org/officeDocument/2006/relationships/image" Target="../media/image6.png"/><Relationship Id="rId4" Type="http://schemas.openxmlformats.org/officeDocument/2006/relationships/image" Target="../media/image7.gif"/></Relationships>
</file>

<file path=ppt/slides/_rels/slide3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3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0.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4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4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3.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6.xml"/><Relationship Id="rId1" Type="http://schemas.openxmlformats.org/officeDocument/2006/relationships/slideLayout" Target="../slideLayouts/slideLayout25.xml"/><Relationship Id="rId4" Type="http://schemas.openxmlformats.org/officeDocument/2006/relationships/image" Target="../media/image7.gif"/></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52400" y="228600"/>
            <a:ext cx="8839200" cy="1981200"/>
          </a:xfrm>
          <a:prstGeom prst="rect">
            <a:avLst/>
          </a:prstGeom>
          <a:noFill/>
          <a:ln w="9525">
            <a:noFill/>
            <a:miter lim="800000"/>
            <a:headEnd/>
            <a:tailEnd/>
          </a:ln>
        </p:spPr>
        <p:txBody>
          <a:bodyPr anchor="ctr">
            <a:normAutofit/>
          </a:bodyPr>
          <a:lstStyle/>
          <a:p>
            <a:pPr algn="ctr" fontAlgn="auto">
              <a:spcBef>
                <a:spcPts val="600"/>
              </a:spcBef>
              <a:spcAft>
                <a:spcPts val="0"/>
              </a:spcAft>
              <a:defRPr/>
            </a:pPr>
            <a:r>
              <a:rPr lang="en-US" sz="5400" b="1" dirty="0">
                <a:solidFill>
                  <a:srgbClr val="FFFF00"/>
                </a:solidFill>
                <a:latin typeface="Arial Narrow" pitchFamily="34" charset="0"/>
                <a:ea typeface="+mj-ea"/>
                <a:cs typeface="+mj-cs"/>
              </a:rPr>
              <a:t> IRAC NORMS</a:t>
            </a:r>
            <a:r>
              <a:rPr lang="en-US" sz="7200" b="1" dirty="0">
                <a:solidFill>
                  <a:srgbClr val="FFFF00"/>
                </a:solidFill>
                <a:latin typeface="Arial Narrow" pitchFamily="34" charset="0"/>
                <a:ea typeface="+mj-ea"/>
                <a:cs typeface="+mj-cs"/>
              </a:rPr>
              <a:t> </a:t>
            </a:r>
            <a:endParaRPr lang="en-US" sz="6000" b="1" dirty="0">
              <a:solidFill>
                <a:srgbClr val="FFFF00"/>
              </a:solidFill>
              <a:latin typeface="Arial Narrow" pitchFamily="34" charset="0"/>
              <a:ea typeface="+mj-ea"/>
              <a:cs typeface="+mj-cs"/>
            </a:endParaRPr>
          </a:p>
        </p:txBody>
      </p:sp>
      <p:sp>
        <p:nvSpPr>
          <p:cNvPr id="6" name="Title 1"/>
          <p:cNvSpPr txBox="1">
            <a:spLocks/>
          </p:cNvSpPr>
          <p:nvPr/>
        </p:nvSpPr>
        <p:spPr bwMode="auto">
          <a:xfrm>
            <a:off x="152400" y="2438400"/>
            <a:ext cx="8839200" cy="1600200"/>
          </a:xfrm>
          <a:prstGeom prst="rect">
            <a:avLst/>
          </a:prstGeom>
          <a:noFill/>
          <a:ln w="9525">
            <a:noFill/>
            <a:miter lim="800000"/>
            <a:headEnd/>
            <a:tailEnd/>
          </a:ln>
        </p:spPr>
        <p:txBody>
          <a:bodyPr anchor="ctr">
            <a:normAutofit/>
          </a:bodyPr>
          <a:lstStyle/>
          <a:p>
            <a:pPr algn="ctr" fontAlgn="auto">
              <a:spcBef>
                <a:spcPts val="600"/>
              </a:spcBef>
              <a:spcAft>
                <a:spcPts val="0"/>
              </a:spcAft>
              <a:defRPr/>
            </a:pPr>
            <a:r>
              <a:rPr lang="en-US" sz="4000" b="1" dirty="0">
                <a:solidFill>
                  <a:srgbClr val="002060"/>
                </a:solidFill>
                <a:latin typeface="Arial Narrow" pitchFamily="34" charset="0"/>
                <a:ea typeface="+mj-ea"/>
                <a:cs typeface="+mj-cs"/>
              </a:rPr>
              <a:t>SEMINAR </a:t>
            </a:r>
            <a:r>
              <a:rPr lang="en-US" sz="4000" b="1" dirty="0">
                <a:solidFill>
                  <a:srgbClr val="002060"/>
                </a:solidFill>
                <a:effectLst>
                  <a:reflection blurRad="12700" stA="48000" endA="300" endPos="55000" dir="5400000" sy="-90000" algn="bl" rotWithShape="0"/>
                </a:effectLst>
                <a:latin typeface="Arial Narrow" pitchFamily="34" charset="0"/>
                <a:ea typeface="+mj-ea"/>
                <a:cs typeface="+mj-cs"/>
              </a:rPr>
              <a:t/>
            </a:r>
            <a:br>
              <a:rPr lang="en-US" sz="4000" b="1" dirty="0">
                <a:solidFill>
                  <a:srgbClr val="002060"/>
                </a:solidFill>
                <a:effectLst>
                  <a:reflection blurRad="12700" stA="48000" endA="300" endPos="55000" dir="5400000" sy="-90000" algn="bl" rotWithShape="0"/>
                </a:effectLst>
                <a:latin typeface="Arial Narrow" pitchFamily="34" charset="0"/>
                <a:ea typeface="+mj-ea"/>
                <a:cs typeface="+mj-cs"/>
              </a:rPr>
            </a:br>
            <a:endParaRPr lang="en-US" sz="4000" b="1" dirty="0">
              <a:solidFill>
                <a:srgbClr val="005EA4"/>
              </a:solidFill>
              <a:latin typeface="Arial Narrow" pitchFamily="34" charset="0"/>
              <a:ea typeface="+mj-ea"/>
              <a:cs typeface="+mj-cs"/>
            </a:endParaRPr>
          </a:p>
        </p:txBody>
      </p:sp>
      <p:sp>
        <p:nvSpPr>
          <p:cNvPr id="7" name="Title 1"/>
          <p:cNvSpPr txBox="1">
            <a:spLocks/>
          </p:cNvSpPr>
          <p:nvPr/>
        </p:nvSpPr>
        <p:spPr bwMode="auto">
          <a:xfrm>
            <a:off x="152400" y="4495800"/>
            <a:ext cx="8839200" cy="2362200"/>
          </a:xfrm>
          <a:prstGeom prst="rect">
            <a:avLst/>
          </a:prstGeom>
          <a:noFill/>
          <a:ln w="9525">
            <a:noFill/>
            <a:miter lim="800000"/>
            <a:headEnd/>
            <a:tailEnd/>
          </a:ln>
        </p:spPr>
        <p:txBody>
          <a:bodyPr anchor="ctr">
            <a:normAutofit/>
          </a:bodyPr>
          <a:lstStyle/>
          <a:p>
            <a:pPr algn="ctr" fontAlgn="auto">
              <a:spcBef>
                <a:spcPts val="600"/>
              </a:spcBef>
              <a:spcAft>
                <a:spcPts val="0"/>
              </a:spcAft>
              <a:defRPr/>
            </a:pPr>
            <a:r>
              <a:rPr lang="en-US" sz="2800" b="1" dirty="0" err="1">
                <a:latin typeface="Arial Narrow" pitchFamily="34" charset="0"/>
                <a:ea typeface="+mj-ea"/>
                <a:cs typeface="+mj-cs"/>
              </a:rPr>
              <a:t>Organised</a:t>
            </a:r>
            <a:r>
              <a:rPr lang="en-US" sz="2800" b="1" dirty="0">
                <a:latin typeface="Arial Narrow" pitchFamily="34" charset="0"/>
                <a:ea typeface="+mj-ea"/>
                <a:cs typeface="+mj-cs"/>
              </a:rPr>
              <a:t> by:</a:t>
            </a:r>
            <a:r>
              <a:rPr lang="en-US" sz="2800" b="1" dirty="0">
                <a:effectLst>
                  <a:reflection blurRad="12700" stA="48000" endA="300" endPos="55000" dir="5400000" sy="-90000" algn="bl" rotWithShape="0"/>
                </a:effectLst>
                <a:latin typeface="Arial Narrow" pitchFamily="34" charset="0"/>
                <a:ea typeface="+mj-ea"/>
                <a:cs typeface="+mj-cs"/>
              </a:rPr>
              <a:t/>
            </a:r>
            <a:br>
              <a:rPr lang="en-US" sz="2800" b="1" dirty="0">
                <a:effectLst>
                  <a:reflection blurRad="12700" stA="48000" endA="300" endPos="55000" dir="5400000" sy="-90000" algn="bl" rotWithShape="0"/>
                </a:effectLst>
                <a:latin typeface="Arial Narrow" pitchFamily="34" charset="0"/>
                <a:ea typeface="+mj-ea"/>
                <a:cs typeface="+mj-cs"/>
              </a:rPr>
            </a:br>
            <a:r>
              <a:rPr lang="en-US" sz="2800" b="1" dirty="0">
                <a:latin typeface="Arial Narrow" pitchFamily="34" charset="0"/>
                <a:ea typeface="+mj-ea"/>
                <a:cs typeface="+mj-cs"/>
              </a:rPr>
              <a:t> </a:t>
            </a:r>
            <a:r>
              <a:rPr lang="en-US" sz="2800" b="1" dirty="0" err="1">
                <a:latin typeface="Arial Narrow" pitchFamily="34" charset="0"/>
                <a:ea typeface="+mj-ea"/>
                <a:cs typeface="+mj-cs"/>
              </a:rPr>
              <a:t>N</a:t>
            </a:r>
            <a:r>
              <a:rPr lang="en-US" sz="2800" b="1" dirty="0" err="1">
                <a:latin typeface="Arial Narrow" pitchFamily="34" charset="0"/>
                <a:ea typeface="+mj-ea"/>
                <a:cs typeface="+mj-cs"/>
              </a:rPr>
              <a:t>ashik</a:t>
            </a:r>
            <a:r>
              <a:rPr lang="en-US" sz="2800" b="1" dirty="0">
                <a:latin typeface="Arial Narrow" pitchFamily="34" charset="0"/>
                <a:ea typeface="+mj-ea"/>
                <a:cs typeface="+mj-cs"/>
              </a:rPr>
              <a:t> </a:t>
            </a:r>
            <a:r>
              <a:rPr lang="en-US" sz="2800" b="1" dirty="0">
                <a:latin typeface="Arial Narrow" pitchFamily="34" charset="0"/>
                <a:ea typeface="+mj-ea"/>
                <a:cs typeface="+mj-cs"/>
              </a:rPr>
              <a:t>Branch of  ICAI</a:t>
            </a:r>
            <a:br>
              <a:rPr lang="en-US" sz="2800" b="1" dirty="0">
                <a:latin typeface="Arial Narrow" pitchFamily="34" charset="0"/>
                <a:ea typeface="+mj-ea"/>
                <a:cs typeface="+mj-cs"/>
              </a:rPr>
            </a:br>
            <a:r>
              <a:rPr lang="en-US" sz="2800" b="1" dirty="0">
                <a:latin typeface="Arial Narrow" pitchFamily="34" charset="0"/>
                <a:ea typeface="+mj-ea"/>
                <a:cs typeface="+mj-cs"/>
              </a:rPr>
              <a:t>2016</a:t>
            </a:r>
            <a:endParaRPr lang="en-US" sz="2800" dirty="0">
              <a:solidFill>
                <a:srgbClr val="005EA4"/>
              </a:solidFill>
              <a:latin typeface="Arial Narrow" pitchFamily="34" charset="0"/>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Identification of Account as NPA </a:t>
            </a:r>
            <a:r>
              <a:rPr lang="en-US" sz="2000" smtClean="0"/>
              <a:t>cont’d</a:t>
            </a:r>
            <a:endParaRPr lang="en-US" smtClean="0"/>
          </a:p>
        </p:txBody>
      </p:sp>
      <p:sp>
        <p:nvSpPr>
          <p:cNvPr id="3" name="Content Placeholder 2"/>
          <p:cNvSpPr>
            <a:spLocks noGrp="1"/>
          </p:cNvSpPr>
          <p:nvPr>
            <p:ph sz="quarter" idx="1"/>
          </p:nvPr>
        </p:nvSpPr>
        <p:spPr>
          <a:xfrm>
            <a:off x="301625" y="1600200"/>
            <a:ext cx="8504238" cy="4572000"/>
          </a:xfrm>
        </p:spPr>
        <p:txBody>
          <a:bodyPr/>
          <a:lstStyle/>
          <a:p>
            <a:pPr marL="400050" indent="-400050" eaLnBrk="1" hangingPunct="1">
              <a:lnSpc>
                <a:spcPts val="3200"/>
              </a:lnSpc>
              <a:buClrTx/>
              <a:buSzPct val="100000"/>
              <a:defRPr/>
            </a:pPr>
            <a:r>
              <a:rPr lang="en-US" sz="2800" u="sng" dirty="0" smtClean="0"/>
              <a:t>Cash Credit/ Overdraft: </a:t>
            </a:r>
            <a:r>
              <a:rPr lang="en-US" sz="2800" dirty="0" smtClean="0"/>
              <a:t>An account should be treated as  ‘out of order’ if the outstanding balance remains continuously in excess of the sanctioned limit/drawing power. </a:t>
            </a:r>
          </a:p>
          <a:p>
            <a:pPr marL="400050" indent="-400050" eaLnBrk="1" hangingPunct="1">
              <a:lnSpc>
                <a:spcPts val="3200"/>
              </a:lnSpc>
              <a:buClrTx/>
              <a:buSzPct val="100000"/>
              <a:defRPr/>
            </a:pPr>
            <a:r>
              <a:rPr lang="en-US" sz="2800" dirty="0" smtClean="0"/>
              <a:t>In cases where the outstanding balance in the principal operating account is less than the sanctioned limit/drawing power, but there are no credits continuously for 90 days as on the date of Balance Sheet or credits are not enough to cover the interest debited during the same period, these accounts should be treated as “out of order</a:t>
            </a:r>
            <a:r>
              <a:rPr lang="en-US" sz="2800" dirty="0" smtClean="0">
                <a:latin typeface="Georgia" pitchFamily="18" charset="0"/>
              </a:rPr>
              <a:t>”</a:t>
            </a:r>
          </a:p>
          <a:p>
            <a:pPr>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Exceptions / Clarifications</a:t>
            </a:r>
          </a:p>
        </p:txBody>
      </p:sp>
      <p:sp>
        <p:nvSpPr>
          <p:cNvPr id="25603" name="Rectangle 3"/>
          <p:cNvSpPr>
            <a:spLocks noGrp="1" noChangeArrowheads="1"/>
          </p:cNvSpPr>
          <p:nvPr>
            <p:ph sz="quarter" idx="1"/>
          </p:nvPr>
        </p:nvSpPr>
        <p:spPr>
          <a:xfrm>
            <a:off x="228600" y="1447800"/>
            <a:ext cx="8726488" cy="4800600"/>
          </a:xfrm>
          <a:gradFill/>
        </p:spPr>
        <p:txBody>
          <a:bodyPr/>
          <a:lstStyle/>
          <a:p>
            <a:pPr algn="just" eaLnBrk="1" hangingPunct="1">
              <a:buClr>
                <a:schemeClr val="tx1"/>
              </a:buClr>
              <a:buSzTx/>
              <a:buFontTx/>
              <a:buBlip>
                <a:blip r:embed="rId3"/>
              </a:buBlip>
            </a:pPr>
            <a:r>
              <a:rPr lang="en-US" smtClean="0"/>
              <a:t>Temporary deficiency</a:t>
            </a:r>
          </a:p>
          <a:p>
            <a:pPr lvl="1" algn="just" eaLnBrk="1" hangingPunct="1">
              <a:buClr>
                <a:schemeClr val="tx1"/>
              </a:buClr>
              <a:buSzTx/>
              <a:buFontTx/>
              <a:buBlip>
                <a:blip r:embed="rId4"/>
              </a:buBlip>
            </a:pPr>
            <a:r>
              <a:rPr lang="en-US" smtClean="0"/>
              <a:t>Outstanding Balance in account based on the DP  calculated from stock statements older than 3 months would be deemed as irregular &amp; if such irregular drawing are permitted for a period of 90 days, account needs to be classified as NPA.</a:t>
            </a:r>
          </a:p>
          <a:p>
            <a:pPr algn="just" eaLnBrk="1" hangingPunct="1">
              <a:buClr>
                <a:schemeClr val="tx1"/>
              </a:buClr>
              <a:buSzTx/>
              <a:buFontTx/>
              <a:buBlip>
                <a:blip r:embed="rId3"/>
              </a:buBlip>
            </a:pPr>
            <a:r>
              <a:rPr lang="en-US" smtClean="0"/>
              <a:t>Non-renewal/ Non-regularisation of regular/ adhoc limit within 180 days from the due date.</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p:cNvSpPr>
            <a:spLocks noGrp="1"/>
          </p:cNvSpPr>
          <p:nvPr>
            <p:ph type="title"/>
          </p:nvPr>
        </p:nvSpPr>
        <p:spPr>
          <a:xfrm>
            <a:off x="228600" y="152400"/>
            <a:ext cx="8686800" cy="838200"/>
          </a:xfrm>
        </p:spPr>
        <p:txBody>
          <a:bodyPr/>
          <a:lstStyle/>
          <a:p>
            <a:pPr eaLnBrk="1" hangingPunct="1"/>
            <a:r>
              <a:rPr lang="en-US" smtClean="0"/>
              <a:t>Exceptions / Clarifications ...</a:t>
            </a:r>
          </a:p>
        </p:txBody>
      </p:sp>
      <p:sp>
        <p:nvSpPr>
          <p:cNvPr id="31746" name="Rectangle 3"/>
          <p:cNvSpPr>
            <a:spLocks noGrp="1" noChangeArrowheads="1"/>
          </p:cNvSpPr>
          <p:nvPr>
            <p:ph sz="quarter" idx="1"/>
          </p:nvPr>
        </p:nvSpPr>
        <p:spPr>
          <a:xfrm>
            <a:off x="228600" y="1447800"/>
            <a:ext cx="8493125" cy="4876800"/>
          </a:xfrm>
        </p:spPr>
        <p:txBody>
          <a:bodyPr>
            <a:normAutofit/>
          </a:bodyPr>
          <a:lstStyle/>
          <a:p>
            <a:pPr marL="685800" indent="-685800" eaLnBrk="1" fontAlgn="auto" hangingPunct="1">
              <a:lnSpc>
                <a:spcPct val="80000"/>
              </a:lnSpc>
              <a:spcAft>
                <a:spcPts val="0"/>
              </a:spcAft>
              <a:buClr>
                <a:schemeClr val="accent3"/>
              </a:buClr>
              <a:buFont typeface="Wingdings" pitchFamily="2" charset="2"/>
              <a:buNone/>
              <a:defRPr/>
            </a:pPr>
            <a:endParaRPr kumimoji="1" lang="en-US" sz="1200" dirty="0" smtClean="0">
              <a:sym typeface="Marlett" pitchFamily="2" charset="2"/>
            </a:endParaRPr>
          </a:p>
          <a:p>
            <a:pPr algn="just" eaLnBrk="1" hangingPunct="1">
              <a:lnSpc>
                <a:spcPct val="110000"/>
              </a:lnSpc>
              <a:buClr>
                <a:schemeClr val="tx1"/>
              </a:buClr>
              <a:buSzTx/>
              <a:defRPr/>
            </a:pPr>
            <a:r>
              <a:rPr lang="en-US" dirty="0" smtClean="0">
                <a:sym typeface="Marlett" pitchFamily="2" charset="2"/>
              </a:rPr>
              <a:t>Advances against term deposits, NSCs, IVPs, KVPs and Life Insurance Policies need not be treated as NPAs, till security cover is sufficient to cover outstanding balance.</a:t>
            </a:r>
            <a:r>
              <a:rPr lang="en-US" dirty="0" smtClean="0"/>
              <a:t> </a:t>
            </a:r>
          </a:p>
          <a:p>
            <a:pPr algn="just" eaLnBrk="1" hangingPunct="1">
              <a:lnSpc>
                <a:spcPct val="110000"/>
              </a:lnSpc>
              <a:buClr>
                <a:schemeClr val="tx1"/>
              </a:buClr>
              <a:buSzTx/>
              <a:defRPr/>
            </a:pPr>
            <a:r>
              <a:rPr lang="en-US" dirty="0" smtClean="0"/>
              <a:t>Income to be </a:t>
            </a:r>
            <a:r>
              <a:rPr lang="en-US" dirty="0" err="1" smtClean="0"/>
              <a:t>recognised</a:t>
            </a:r>
            <a:r>
              <a:rPr lang="en-US" dirty="0" smtClean="0"/>
              <a:t> subject to availability of margin.</a:t>
            </a:r>
          </a:p>
          <a:p>
            <a:pPr algn="just" eaLnBrk="1" hangingPunct="1">
              <a:lnSpc>
                <a:spcPct val="110000"/>
              </a:lnSpc>
              <a:buClr>
                <a:schemeClr val="tx1"/>
              </a:buClr>
              <a:buSzTx/>
              <a:defRPr/>
            </a:pPr>
            <a:r>
              <a:rPr lang="en-US" dirty="0" smtClean="0"/>
              <a:t>Advance against gold ornaments / Government securities not exempt.</a:t>
            </a:r>
          </a:p>
          <a:p>
            <a:pPr marL="465138" lvl="1" indent="-406400" eaLnBrk="1" fontAlgn="auto" hangingPunct="1">
              <a:lnSpc>
                <a:spcPct val="80000"/>
              </a:lnSpc>
              <a:spcAft>
                <a:spcPts val="0"/>
              </a:spcAft>
              <a:buClr>
                <a:srgbClr val="E4E97D"/>
              </a:buClr>
              <a:buFont typeface="Wingdings" pitchFamily="2" charset="2"/>
              <a:buNone/>
              <a:defRPr/>
            </a:pPr>
            <a:endParaRPr kumimoji="1" lang="en-US" dirty="0" smtClean="0"/>
          </a:p>
          <a:p>
            <a:pPr marL="685800" indent="-685800" eaLnBrk="1" fontAlgn="auto" hangingPunct="1">
              <a:lnSpc>
                <a:spcPct val="80000"/>
              </a:lnSpc>
              <a:spcAft>
                <a:spcPts val="0"/>
              </a:spcAft>
              <a:buClr>
                <a:schemeClr val="accent3"/>
              </a:buClr>
              <a:buFont typeface="Wingdings" pitchFamily="2" charset="2"/>
              <a:buNone/>
              <a:defRPr/>
            </a:pPr>
            <a:endParaRPr lang="en-US" sz="2400"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Exceptions / Clarifications …</a:t>
            </a:r>
          </a:p>
        </p:txBody>
      </p:sp>
      <p:sp>
        <p:nvSpPr>
          <p:cNvPr id="27651" name="Rectangle 3"/>
          <p:cNvSpPr>
            <a:spLocks noGrp="1" noChangeArrowheads="1"/>
          </p:cNvSpPr>
          <p:nvPr>
            <p:ph sz="quarter" idx="1"/>
          </p:nvPr>
        </p:nvSpPr>
        <p:spPr>
          <a:xfrm>
            <a:off x="304800" y="1447800"/>
            <a:ext cx="8839200" cy="4800600"/>
          </a:xfrm>
          <a:gradFill/>
        </p:spPr>
        <p:txBody>
          <a:bodyPr/>
          <a:lstStyle/>
          <a:p>
            <a:pPr marL="273050" lvl="1" algn="just" eaLnBrk="1" hangingPunct="1">
              <a:lnSpc>
                <a:spcPct val="110000"/>
              </a:lnSpc>
              <a:buClr>
                <a:schemeClr val="tx1"/>
              </a:buClr>
              <a:buSzTx/>
              <a:buFontTx/>
              <a:buBlip>
                <a:blip r:embed="rId3"/>
              </a:buBlip>
            </a:pPr>
            <a:r>
              <a:rPr lang="en-GB" sz="3200" smtClean="0">
                <a:solidFill>
                  <a:schemeClr val="tx1"/>
                </a:solidFill>
                <a:sym typeface="Marlett" pitchFamily="2" charset="2"/>
              </a:rPr>
              <a:t>Central Government guaranteed advance to be classified as NPA only if Government repudiates the guarantee when invoked. </a:t>
            </a:r>
            <a:endParaRPr lang="en-US" sz="3200" smtClean="0">
              <a:solidFill>
                <a:schemeClr val="tx1"/>
              </a:solidFill>
              <a:sym typeface="Marlett" pitchFamily="2" charset="2"/>
            </a:endParaRPr>
          </a:p>
          <a:p>
            <a:pPr algn="just" eaLnBrk="1" hangingPunct="1">
              <a:lnSpc>
                <a:spcPct val="110000"/>
              </a:lnSpc>
              <a:buClr>
                <a:schemeClr val="tx1"/>
              </a:buClr>
              <a:buSzTx/>
              <a:buFontTx/>
              <a:buBlip>
                <a:blip r:embed="rId3"/>
              </a:buBlip>
            </a:pPr>
            <a:r>
              <a:rPr lang="en-US" smtClean="0">
                <a:sym typeface="Marlett" pitchFamily="2" charset="2"/>
              </a:rPr>
              <a:t>Classification to be Borrower-wise &amp; not facility –wise</a:t>
            </a:r>
          </a:p>
          <a:p>
            <a:pPr marL="273050" lvl="1" algn="just" eaLnBrk="1" hangingPunct="1">
              <a:lnSpc>
                <a:spcPct val="110000"/>
              </a:lnSpc>
              <a:buClr>
                <a:schemeClr val="tx1"/>
              </a:buClr>
              <a:buSzTx/>
              <a:buFontTx/>
              <a:buBlip>
                <a:blip r:embed="rId3"/>
              </a:buBlip>
            </a:pPr>
            <a:r>
              <a:rPr lang="en-US" sz="3200" smtClean="0">
                <a:solidFill>
                  <a:schemeClr val="tx1"/>
                </a:solidFill>
                <a:sym typeface="Marlett" pitchFamily="2" charset="2"/>
              </a:rPr>
              <a:t>All facilities granted to a borrower shall be treated as NPA &amp; not only that facility which has become irregular.</a:t>
            </a:r>
            <a:endParaRPr kumimoji="1" lang="en-US" smtClean="0">
              <a:solidFill>
                <a:schemeClr val="tx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Exceptions / Clarifications …</a:t>
            </a:r>
          </a:p>
        </p:txBody>
      </p:sp>
      <p:sp>
        <p:nvSpPr>
          <p:cNvPr id="28675" name="Rectangle 3"/>
          <p:cNvSpPr>
            <a:spLocks noGrp="1" noChangeArrowheads="1"/>
          </p:cNvSpPr>
          <p:nvPr>
            <p:ph sz="quarter" idx="1"/>
          </p:nvPr>
        </p:nvSpPr>
        <p:spPr>
          <a:xfrm>
            <a:off x="304800" y="1447800"/>
            <a:ext cx="8839200" cy="4800600"/>
          </a:xfrm>
          <a:gradFill/>
        </p:spPr>
        <p:txBody>
          <a:bodyPr/>
          <a:lstStyle/>
          <a:p>
            <a:pPr marL="273050" lvl="1" algn="just" eaLnBrk="1" hangingPunct="1">
              <a:lnSpc>
                <a:spcPct val="110000"/>
              </a:lnSpc>
              <a:buClr>
                <a:schemeClr val="tx1"/>
              </a:buClr>
              <a:buSzTx/>
              <a:buFontTx/>
              <a:buBlip>
                <a:blip r:embed="rId3"/>
              </a:buBlip>
            </a:pPr>
            <a:r>
              <a:rPr lang="en-US" sz="3000" smtClean="0">
                <a:solidFill>
                  <a:schemeClr val="tx1"/>
                </a:solidFill>
                <a:sym typeface="Marlett" pitchFamily="2" charset="2"/>
              </a:rPr>
              <a:t>If the debits arising out of devolvement of letters of credit or invoked guarantees are parked in a separate account, the balance outstanding in that account also should be treated as a part of the borrower’s principal operating account for Provisioning</a:t>
            </a:r>
          </a:p>
          <a:p>
            <a:pPr marL="273050" lvl="1" algn="just" eaLnBrk="1" hangingPunct="1">
              <a:lnSpc>
                <a:spcPct val="110000"/>
              </a:lnSpc>
              <a:buClr>
                <a:schemeClr val="tx1"/>
              </a:buClr>
              <a:buSzTx/>
              <a:buFontTx/>
              <a:buBlip>
                <a:blip r:embed="rId3"/>
              </a:buBlip>
            </a:pPr>
            <a:r>
              <a:rPr lang="en-US" sz="3000" smtClean="0">
                <a:solidFill>
                  <a:schemeClr val="tx1"/>
                </a:solidFill>
                <a:sym typeface="Marlett" pitchFamily="2" charset="2"/>
              </a:rPr>
              <a:t>Exception: Credit facility to Primary Agricultural Credit Society (PACS) and Farmers Service Societies (FSS) under on lending arrangement.</a:t>
            </a:r>
            <a:endParaRPr kumimoji="1" lang="en-US" sz="3000" smtClean="0">
              <a:solidFill>
                <a:schemeClr val="tx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
          <p:cNvSpPr>
            <a:spLocks noGrp="1"/>
          </p:cNvSpPr>
          <p:nvPr>
            <p:ph type="title"/>
          </p:nvPr>
        </p:nvSpPr>
        <p:spPr>
          <a:xfrm>
            <a:off x="304800" y="228600"/>
            <a:ext cx="8686800" cy="838200"/>
          </a:xfrm>
        </p:spPr>
        <p:txBody>
          <a:bodyPr/>
          <a:lstStyle/>
          <a:p>
            <a:pPr eaLnBrk="1" hangingPunct="1"/>
            <a:r>
              <a:rPr lang="en-US" smtClean="0"/>
              <a:t>Exceptions / Clarifications …</a:t>
            </a:r>
          </a:p>
        </p:txBody>
      </p:sp>
      <p:sp>
        <p:nvSpPr>
          <p:cNvPr id="29699" name="Rectangle 3"/>
          <p:cNvSpPr>
            <a:spLocks noGrp="1" noChangeArrowheads="1"/>
          </p:cNvSpPr>
          <p:nvPr>
            <p:ph sz="quarter" idx="1"/>
          </p:nvPr>
        </p:nvSpPr>
        <p:spPr>
          <a:xfrm>
            <a:off x="228600" y="1447800"/>
            <a:ext cx="8686800" cy="4953000"/>
          </a:xfrm>
          <a:gradFill/>
        </p:spPr>
        <p:txBody>
          <a:bodyPr/>
          <a:lstStyle/>
          <a:p>
            <a:pPr marL="273050" lvl="1" algn="just" eaLnBrk="1" hangingPunct="1">
              <a:lnSpc>
                <a:spcPct val="110000"/>
              </a:lnSpc>
              <a:buClr>
                <a:schemeClr val="tx1"/>
              </a:buClr>
              <a:buSzTx/>
              <a:buFontTx/>
              <a:buBlip>
                <a:blip r:embed="rId3"/>
              </a:buBlip>
            </a:pPr>
            <a:r>
              <a:rPr lang="en-US" sz="3000" smtClean="0">
                <a:solidFill>
                  <a:schemeClr val="tx1"/>
                </a:solidFill>
                <a:sym typeface="Marlett" pitchFamily="2" charset="2"/>
              </a:rPr>
              <a:t>Consortium Advances</a:t>
            </a:r>
          </a:p>
          <a:p>
            <a:pPr marL="546100" lvl="2" algn="just" eaLnBrk="1" hangingPunct="1">
              <a:lnSpc>
                <a:spcPct val="110000"/>
              </a:lnSpc>
              <a:buClr>
                <a:schemeClr val="tx1"/>
              </a:buClr>
              <a:buSzTx/>
              <a:buFont typeface="Wingdings" pitchFamily="2" charset="2"/>
              <a:buBlip>
                <a:blip r:embed="rId4"/>
              </a:buBlip>
            </a:pPr>
            <a:r>
              <a:rPr lang="en-US" sz="2600" smtClean="0">
                <a:solidFill>
                  <a:srgbClr val="C00000"/>
                </a:solidFill>
                <a:sym typeface="Marlett" pitchFamily="2" charset="2"/>
              </a:rPr>
              <a:t>Member banks shall classify the accounts according to their own record of recovery. Here they need not follow any bank</a:t>
            </a:r>
          </a:p>
          <a:p>
            <a:pPr marL="546100" lvl="2" algn="just" eaLnBrk="1" hangingPunct="1">
              <a:lnSpc>
                <a:spcPct val="110000"/>
              </a:lnSpc>
              <a:buClr>
                <a:schemeClr val="tx1"/>
              </a:buClr>
              <a:buSzTx/>
              <a:buFont typeface="Wingdings" pitchFamily="2" charset="2"/>
              <a:buBlip>
                <a:blip r:embed="rId4"/>
              </a:buBlip>
            </a:pPr>
            <a:r>
              <a:rPr lang="en-US" sz="2600" smtClean="0">
                <a:solidFill>
                  <a:srgbClr val="C00000"/>
                </a:solidFill>
                <a:sym typeface="Marlett" pitchFamily="2" charset="2"/>
              </a:rPr>
              <a:t>Bank needs to arrange to get their share of recovery or obtain an express consent from the Lead Bank</a:t>
            </a:r>
            <a:r>
              <a:rPr lang="en-US" smtClean="0">
                <a:solidFill>
                  <a:srgbClr val="C00000"/>
                </a:solidFill>
              </a:rPr>
              <a:t>.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Exceptions / Clarifications …</a:t>
            </a:r>
          </a:p>
        </p:txBody>
      </p:sp>
      <p:sp>
        <p:nvSpPr>
          <p:cNvPr id="30723" name="Rectangle 3"/>
          <p:cNvSpPr>
            <a:spLocks noGrp="1" noChangeArrowheads="1"/>
          </p:cNvSpPr>
          <p:nvPr>
            <p:ph sz="quarter" idx="1"/>
          </p:nvPr>
        </p:nvSpPr>
        <p:spPr>
          <a:xfrm>
            <a:off x="152400" y="1447800"/>
            <a:ext cx="8745538" cy="4800600"/>
          </a:xfrm>
          <a:gradFill/>
        </p:spPr>
        <p:txBody>
          <a:bodyPr/>
          <a:lstStyle/>
          <a:p>
            <a:pPr marL="273050" lvl="1" algn="just" eaLnBrk="1" hangingPunct="1">
              <a:lnSpc>
                <a:spcPct val="110000"/>
              </a:lnSpc>
              <a:buClr>
                <a:schemeClr val="tx1"/>
              </a:buClr>
              <a:buSzTx/>
              <a:buFontTx/>
              <a:buBlip>
                <a:blip r:embed="rId3"/>
              </a:buBlip>
            </a:pPr>
            <a:r>
              <a:rPr lang="en-US" sz="3000" smtClean="0">
                <a:solidFill>
                  <a:schemeClr val="tx1"/>
                </a:solidFill>
                <a:sym typeface="Marlett" pitchFamily="2" charset="2"/>
              </a:rPr>
              <a:t>Solitary Credit entry</a:t>
            </a:r>
          </a:p>
          <a:p>
            <a:pPr marL="546100" lvl="2" algn="just" eaLnBrk="1" hangingPunct="1">
              <a:lnSpc>
                <a:spcPct val="110000"/>
              </a:lnSpc>
              <a:buClr>
                <a:schemeClr val="tx1"/>
              </a:buClr>
              <a:buSzTx/>
              <a:buFont typeface="Wingdings" pitchFamily="2" charset="2"/>
              <a:buBlip>
                <a:blip r:embed="rId4"/>
              </a:buBlip>
            </a:pPr>
            <a:r>
              <a:rPr lang="en-US" smtClean="0">
                <a:solidFill>
                  <a:srgbClr val="C00000"/>
                </a:solidFill>
                <a:sym typeface="Marlett" pitchFamily="2" charset="2"/>
              </a:rPr>
              <a:t>The asset classification of  borrowal accounts where a solitary or a few credits are recorded before the balance sheet date should be handled with care and without scope for subjectivity. Where the account indicates inherent weakness on the basis of the data available, the account should be deemed as a NPA. In other genuine cases, the banks must furnish satisfactory evidence to the Statutory Auditors/Inspecting Officers about the manner of regularisation of the account to eliminate doubts on their performing status.</a:t>
            </a:r>
          </a:p>
          <a:p>
            <a:pPr algn="just" eaLnBrk="1" hangingPunct="1">
              <a:lnSpc>
                <a:spcPct val="120000"/>
              </a:lnSpc>
              <a:spcBef>
                <a:spcPct val="0"/>
              </a:spcBef>
              <a:buClr>
                <a:schemeClr val="tx1"/>
              </a:buClr>
              <a:buSzTx/>
              <a:buFont typeface="Wingdings" pitchFamily="2" charset="2"/>
              <a:buChar char="v"/>
            </a:pPr>
            <a:endParaRPr lang="en-US" sz="220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52400" y="228600"/>
            <a:ext cx="8683625" cy="758825"/>
          </a:xfrm>
        </p:spPr>
        <p:txBody>
          <a:bodyPr/>
          <a:lstStyle/>
          <a:p>
            <a:pPr eaLnBrk="1" hangingPunct="1"/>
            <a:r>
              <a:rPr lang="en-US" smtClean="0"/>
              <a:t>Exceptions / Clarifications…</a:t>
            </a:r>
          </a:p>
        </p:txBody>
      </p:sp>
      <p:sp>
        <p:nvSpPr>
          <p:cNvPr id="47107" name="Rectangle 3"/>
          <p:cNvSpPr>
            <a:spLocks noGrp="1" noChangeArrowheads="1"/>
          </p:cNvSpPr>
          <p:nvPr>
            <p:ph sz="quarter" idx="1"/>
          </p:nvPr>
        </p:nvSpPr>
        <p:spPr>
          <a:xfrm>
            <a:off x="152400" y="1447800"/>
            <a:ext cx="8745538" cy="4800600"/>
          </a:xfrm>
        </p:spPr>
        <p:txBody>
          <a:bodyPr/>
          <a:lstStyle/>
          <a:p>
            <a:pPr marL="273050" lvl="1" algn="just" eaLnBrk="1" hangingPunct="1">
              <a:lnSpc>
                <a:spcPct val="110000"/>
              </a:lnSpc>
              <a:buClr>
                <a:schemeClr val="tx1"/>
              </a:buClr>
              <a:buSzTx/>
              <a:buFontTx/>
              <a:buBlip>
                <a:blip r:embed="rId3"/>
              </a:buBlip>
              <a:defRPr/>
            </a:pPr>
            <a:r>
              <a:rPr lang="en-US" sz="3200" dirty="0" err="1" smtClean="0">
                <a:solidFill>
                  <a:schemeClr val="tx1"/>
                </a:solidFill>
                <a:sym typeface="Marlett" pitchFamily="2" charset="2"/>
              </a:rPr>
              <a:t>Regularisation</a:t>
            </a:r>
            <a:r>
              <a:rPr lang="en-US" sz="3200" dirty="0" smtClean="0">
                <a:solidFill>
                  <a:schemeClr val="tx1"/>
                </a:solidFill>
                <a:sym typeface="Marlett" pitchFamily="2" charset="2"/>
              </a:rPr>
              <a:t> of Account</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Account need not be classified as NPA if  account has been </a:t>
            </a:r>
            <a:r>
              <a:rPr lang="en-US" sz="2800" dirty="0" err="1" smtClean="0">
                <a:solidFill>
                  <a:srgbClr val="C00000"/>
                </a:solidFill>
                <a:sym typeface="Marlett" pitchFamily="2" charset="2"/>
              </a:rPr>
              <a:t>regularised</a:t>
            </a:r>
            <a:r>
              <a:rPr lang="en-US" sz="2800" dirty="0" smtClean="0">
                <a:solidFill>
                  <a:srgbClr val="C00000"/>
                </a:solidFill>
                <a:sym typeface="Marlett" pitchFamily="2" charset="2"/>
              </a:rPr>
              <a:t> by the date of Balance sheet by payment of overdue through genuine sources &amp; not by sanction of additional facility or transfer of funds between accounts.</a:t>
            </a:r>
          </a:p>
          <a:p>
            <a:pPr lvl="2" indent="-273050" algn="just" eaLnBrk="1" hangingPunct="1">
              <a:lnSpc>
                <a:spcPct val="120000"/>
              </a:lnSpc>
              <a:spcBef>
                <a:spcPct val="0"/>
              </a:spcBef>
              <a:buClr>
                <a:schemeClr val="tx1"/>
              </a:buClr>
              <a:buSzTx/>
              <a:buFont typeface="Wingdings" pitchFamily="2" charset="2"/>
              <a:buNone/>
              <a:defRPr/>
            </a:pPr>
            <a:endParaRPr lang="en-US" sz="6000" dirty="0" smtClean="0"/>
          </a:p>
          <a:p>
            <a:pPr lvl="2" indent="-273050" algn="just" eaLnBrk="1" hangingPunct="1">
              <a:lnSpc>
                <a:spcPct val="120000"/>
              </a:lnSpc>
              <a:spcBef>
                <a:spcPct val="0"/>
              </a:spcBef>
              <a:buClr>
                <a:schemeClr val="tx1"/>
              </a:buClr>
              <a:buSzTx/>
              <a:buFont typeface="Wingdings" pitchFamily="2" charset="2"/>
              <a:buNone/>
              <a:defRPr/>
            </a:pPr>
            <a:endParaRPr lang="en-US" sz="10500"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
        <p:nvSpPr>
          <p:cNvPr id="32771" name="Content Placeholder 2"/>
          <p:cNvSpPr>
            <a:spLocks noGrp="1"/>
          </p:cNvSpPr>
          <p:nvPr>
            <p:ph sz="quarter" idx="1"/>
          </p:nvPr>
        </p:nvSpPr>
        <p:spPr>
          <a:xfrm>
            <a:off x="301625" y="1527175"/>
            <a:ext cx="8504238" cy="4572000"/>
          </a:xfrm>
          <a:gradFill/>
        </p:spPr>
        <p:txBody>
          <a:bodyPr/>
          <a:lstStyle/>
          <a:p>
            <a:pPr marL="273050" lvl="1" algn="just" eaLnBrk="1" hangingPunct="1">
              <a:lnSpc>
                <a:spcPct val="110000"/>
              </a:lnSpc>
              <a:buClr>
                <a:schemeClr val="tx1"/>
              </a:buClr>
              <a:buSzTx/>
              <a:buFontTx/>
              <a:buBlip>
                <a:blip r:embed="rId3"/>
              </a:buBlip>
            </a:pPr>
            <a:r>
              <a:rPr lang="en-SG" sz="2400" smtClean="0">
                <a:solidFill>
                  <a:schemeClr val="tx1"/>
                </a:solidFill>
                <a:sym typeface="Marlett" pitchFamily="2" charset="2"/>
              </a:rPr>
              <a:t>'Project Loan' would mean any term loan which has been extended for the purpose of setting up of an economic venture. Banks should fix a Date of Commencement of Commercial Operations (DCCO) for all project loans at the time of sanction of the loan / financial closure.</a:t>
            </a:r>
          </a:p>
          <a:p>
            <a:pPr marL="273050" lvl="1" algn="just" eaLnBrk="1" hangingPunct="1">
              <a:lnSpc>
                <a:spcPct val="110000"/>
              </a:lnSpc>
              <a:buClr>
                <a:schemeClr val="tx1"/>
              </a:buClr>
              <a:buSzTx/>
              <a:buFontTx/>
              <a:buBlip>
                <a:blip r:embed="rId3"/>
              </a:buBlip>
            </a:pPr>
            <a:r>
              <a:rPr lang="en-SG" sz="2400" smtClean="0">
                <a:solidFill>
                  <a:schemeClr val="tx1"/>
                </a:solidFill>
                <a:sym typeface="Marlett" pitchFamily="2" charset="2"/>
              </a:rPr>
              <a:t>For all projects financed by the FIs/ banks after 28th May, 2002, the date of completion of the project should be clearly spelt out at the time of financial closure of the project.</a:t>
            </a:r>
          </a:p>
          <a:p>
            <a:pPr marL="273050" lvl="1" algn="just" eaLnBrk="1" hangingPunct="1">
              <a:lnSpc>
                <a:spcPct val="110000"/>
              </a:lnSpc>
              <a:buClr>
                <a:schemeClr val="tx1"/>
              </a:buClr>
              <a:buSzTx/>
              <a:buFontTx/>
              <a:buBlip>
                <a:blip r:embed="rId3"/>
              </a:buBlip>
            </a:pPr>
            <a:r>
              <a:rPr lang="en-SG" sz="2400" smtClean="0">
                <a:solidFill>
                  <a:schemeClr val="tx1"/>
                </a:solidFill>
                <a:sym typeface="Marlett" pitchFamily="2" charset="2"/>
              </a:rPr>
              <a:t>These asset classification norms would apply to the project loans before commencement of commercial operations.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
        <p:nvSpPr>
          <p:cNvPr id="33795" name="Content Placeholder 2"/>
          <p:cNvSpPr>
            <a:spLocks noGrp="1"/>
          </p:cNvSpPr>
          <p:nvPr>
            <p:ph sz="quarter" idx="1"/>
          </p:nvPr>
        </p:nvSpPr>
        <p:spPr>
          <a:xfrm>
            <a:off x="301625" y="1527175"/>
            <a:ext cx="8504238" cy="4572000"/>
          </a:xfrm>
          <a:gradFill/>
        </p:spPr>
        <p:txBody>
          <a:bodyPr/>
          <a:lstStyle/>
          <a:p>
            <a:pPr marL="273050" lvl="1" algn="just" eaLnBrk="1" hangingPunct="1">
              <a:lnSpc>
                <a:spcPct val="110000"/>
              </a:lnSpc>
              <a:buClr>
                <a:schemeClr val="tx1"/>
              </a:buClr>
              <a:buSzTx/>
              <a:buFontTx/>
              <a:buBlip>
                <a:blip r:embed="rId3"/>
              </a:buBlip>
            </a:pPr>
            <a:r>
              <a:rPr lang="en-US" sz="3200" smtClean="0">
                <a:solidFill>
                  <a:schemeClr val="tx1"/>
                </a:solidFill>
                <a:sym typeface="Marlett" pitchFamily="2" charset="2"/>
              </a:rPr>
              <a:t>Infrastructure Sector</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Classify as NPA any time before commencement of commercial operations, if it is 90 days overdue unless restructured and eligible to be classified as standard.</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Classify as NPA if its fails to commence commercial operations within two years from the original DCCO, even if regular as per record of recovery  unless  restructured and eligible to be classified a standard.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01625" y="228600"/>
            <a:ext cx="7699375" cy="990600"/>
          </a:xfrm>
        </p:spPr>
        <p:txBody>
          <a:bodyPr anchor="ctr"/>
          <a:lstStyle/>
          <a:p>
            <a:r>
              <a:rPr lang="en-US" smtClean="0"/>
              <a:t>IRAC NORMS</a:t>
            </a:r>
            <a:endParaRPr lang="en-SG" smtClean="0"/>
          </a:p>
        </p:txBody>
      </p:sp>
      <p:sp>
        <p:nvSpPr>
          <p:cNvPr id="16387" name="Content Placeholder 2"/>
          <p:cNvSpPr>
            <a:spLocks noGrp="1"/>
          </p:cNvSpPr>
          <p:nvPr>
            <p:ph sz="quarter" idx="1"/>
          </p:nvPr>
        </p:nvSpPr>
        <p:spPr>
          <a:xfrm>
            <a:off x="152400" y="1447800"/>
            <a:ext cx="8763000" cy="4797425"/>
          </a:xfrm>
          <a:gradFill/>
        </p:spPr>
        <p:txBody>
          <a:bodyPr/>
          <a:lstStyle/>
          <a:p>
            <a:pPr>
              <a:buClrTx/>
              <a:buFontTx/>
              <a:buBlip>
                <a:blip r:embed="rId3"/>
              </a:buBlip>
            </a:pPr>
            <a:r>
              <a:rPr lang="en-US" smtClean="0"/>
              <a:t>Objectives </a:t>
            </a:r>
          </a:p>
          <a:p>
            <a:pPr>
              <a:buClrTx/>
              <a:buFontTx/>
              <a:buBlip>
                <a:blip r:embed="rId3"/>
              </a:buBlip>
            </a:pPr>
            <a:r>
              <a:rPr lang="en-US" smtClean="0"/>
              <a:t>Important Circulars</a:t>
            </a:r>
          </a:p>
          <a:p>
            <a:pPr>
              <a:buClrTx/>
              <a:buFontTx/>
              <a:buBlip>
                <a:blip r:embed="rId3"/>
              </a:buBlip>
            </a:pPr>
            <a:r>
              <a:rPr lang="en-US" smtClean="0"/>
              <a:t>Identification of Account as NPA</a:t>
            </a:r>
          </a:p>
          <a:p>
            <a:pPr>
              <a:buClrTx/>
              <a:buFontTx/>
              <a:buBlip>
                <a:blip r:embed="rId3"/>
              </a:buBlip>
            </a:pPr>
            <a:r>
              <a:rPr lang="en-US" smtClean="0"/>
              <a:t>CBS Support System</a:t>
            </a:r>
          </a:p>
          <a:p>
            <a:pPr>
              <a:buClrTx/>
              <a:buFontTx/>
              <a:buBlip>
                <a:blip r:embed="rId3"/>
              </a:buBlip>
            </a:pPr>
            <a:r>
              <a:rPr lang="en-US" smtClean="0"/>
              <a:t>Asset Classification and Provisioning</a:t>
            </a:r>
          </a:p>
          <a:p>
            <a:pPr>
              <a:buClrTx/>
              <a:buFontTx/>
              <a:buBlip>
                <a:blip r:embed="rId3"/>
              </a:buBlip>
            </a:pPr>
            <a:r>
              <a:rPr lang="en-US" smtClean="0"/>
              <a:t>Guidelines on Restructuring of Advances</a:t>
            </a:r>
          </a:p>
          <a:p>
            <a:pPr>
              <a:buClrTx/>
              <a:buFontTx/>
              <a:buBlip>
                <a:blip r:embed="rId3"/>
              </a:buBlip>
            </a:pPr>
            <a:r>
              <a:rPr lang="en-US" smtClean="0"/>
              <a:t>Agricultural Debt Waiver Scheme</a:t>
            </a:r>
          </a:p>
          <a:p>
            <a:pPr>
              <a:buClrTx/>
              <a:buFontTx/>
              <a:buBlip>
                <a:blip r:embed="rId3"/>
              </a:buBlip>
            </a:pPr>
            <a:endParaRPr lang="en-US" sz="3300" smtClean="0"/>
          </a:p>
          <a:p>
            <a:pPr>
              <a:buClrTx/>
              <a:buFontTx/>
              <a:buBlip>
                <a:blip r:embed="rId3"/>
              </a:buBlip>
            </a:pPr>
            <a:endParaRPr lang="en-US" sz="3300" smtClean="0"/>
          </a:p>
          <a:p>
            <a:pPr>
              <a:buFontTx/>
              <a:buBlip>
                <a:blip r:embed="rId3"/>
              </a:buBlip>
            </a:pPr>
            <a:endParaRPr lang="en-US" smtClean="0"/>
          </a:p>
          <a:p>
            <a:pPr>
              <a:buFontTx/>
              <a:buBlip>
                <a:blip r:embed="rId3"/>
              </a:buBlip>
            </a:pPr>
            <a:endParaRPr lang="en-SG"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
        <p:nvSpPr>
          <p:cNvPr id="34819" name="Content Placeholder 2"/>
          <p:cNvSpPr>
            <a:spLocks noGrp="1"/>
          </p:cNvSpPr>
          <p:nvPr>
            <p:ph sz="quarter" idx="1"/>
          </p:nvPr>
        </p:nvSpPr>
        <p:spPr>
          <a:xfrm>
            <a:off x="301625" y="1527175"/>
            <a:ext cx="8504238" cy="4572000"/>
          </a:xfrm>
          <a:gradFill/>
        </p:spPr>
        <p:txBody>
          <a:bodyPr/>
          <a:lstStyle/>
          <a:p>
            <a:pPr marL="273050" lvl="1" algn="just" eaLnBrk="1" hangingPunct="1">
              <a:lnSpc>
                <a:spcPct val="110000"/>
              </a:lnSpc>
              <a:buClr>
                <a:schemeClr val="tx1"/>
              </a:buClr>
              <a:buSzTx/>
              <a:buFontTx/>
              <a:buBlip>
                <a:blip r:embed="rId3"/>
              </a:buBlip>
            </a:pPr>
            <a:r>
              <a:rPr lang="en-US" sz="2000" smtClean="0">
                <a:solidFill>
                  <a:schemeClr val="tx1"/>
                </a:solidFill>
                <a:sym typeface="Marlett" pitchFamily="2" charset="2"/>
              </a:rPr>
              <a:t>If a project loan classified as standard is restructured any time during the period of two years from original DCCO ,it can be retained as standard, if fresh DCCO is fixed within following limits</a:t>
            </a:r>
          </a:p>
          <a:p>
            <a:pPr marL="273050" lvl="1" algn="just" eaLnBrk="1" hangingPunct="1">
              <a:lnSpc>
                <a:spcPct val="110000"/>
              </a:lnSpc>
              <a:buClr>
                <a:schemeClr val="tx1"/>
              </a:buClr>
              <a:buSzTx/>
              <a:buFontTx/>
              <a:buBlip>
                <a:blip r:embed="rId3"/>
              </a:buBlip>
            </a:pPr>
            <a:r>
              <a:rPr lang="en-US" sz="2000" smtClean="0">
                <a:solidFill>
                  <a:schemeClr val="tx1"/>
                </a:solidFill>
                <a:sym typeface="Marlett" pitchFamily="2" charset="2"/>
              </a:rPr>
              <a:t>Court cases : another two years beyond the extended period of two years</a:t>
            </a:r>
          </a:p>
          <a:p>
            <a:pPr marL="273050" lvl="1" algn="just" eaLnBrk="1" hangingPunct="1">
              <a:lnSpc>
                <a:spcPct val="110000"/>
              </a:lnSpc>
              <a:buClr>
                <a:schemeClr val="tx1"/>
              </a:buClr>
              <a:buSzTx/>
              <a:buFontTx/>
              <a:buBlip>
                <a:blip r:embed="rId3"/>
              </a:buBlip>
            </a:pPr>
            <a:r>
              <a:rPr lang="en-US" sz="2000" smtClean="0">
                <a:solidFill>
                  <a:schemeClr val="tx1"/>
                </a:solidFill>
                <a:sym typeface="Marlett" pitchFamily="2" charset="2"/>
              </a:rPr>
              <a:t>Other reason: another one year beyond the extended period of two years.</a:t>
            </a:r>
          </a:p>
          <a:p>
            <a:pPr marL="273050" lvl="1" algn="just" eaLnBrk="1" hangingPunct="1">
              <a:lnSpc>
                <a:spcPct val="110000"/>
              </a:lnSpc>
              <a:buClr>
                <a:schemeClr val="tx1"/>
              </a:buClr>
              <a:buSzTx/>
              <a:buFontTx/>
              <a:buBlip>
                <a:blip r:embed="rId3"/>
              </a:buBlip>
            </a:pPr>
            <a:r>
              <a:rPr lang="en-US" sz="2000" smtClean="0">
                <a:solidFill>
                  <a:schemeClr val="tx1"/>
                </a:solidFill>
                <a:sym typeface="Marlett" pitchFamily="2" charset="2"/>
              </a:rPr>
              <a:t>Other conditions: </a:t>
            </a:r>
          </a:p>
          <a:p>
            <a:pPr marL="546100" lvl="2" algn="just" eaLnBrk="1" hangingPunct="1">
              <a:lnSpc>
                <a:spcPct val="110000"/>
              </a:lnSpc>
              <a:buClr>
                <a:schemeClr val="tx1"/>
              </a:buClr>
              <a:buSzTx/>
              <a:buFont typeface="Wingdings" pitchFamily="2" charset="2"/>
              <a:buBlip>
                <a:blip r:embed="rId4"/>
              </a:buBlip>
            </a:pPr>
            <a:r>
              <a:rPr lang="en-US" sz="2000" smtClean="0">
                <a:solidFill>
                  <a:srgbClr val="C00000"/>
                </a:solidFill>
                <a:sym typeface="Marlett" pitchFamily="2" charset="2"/>
              </a:rPr>
              <a:t>Application for restructuring should be received before the expiry of period of two years from original DCCO.</a:t>
            </a:r>
          </a:p>
          <a:p>
            <a:pPr marL="546100" lvl="2" algn="just" eaLnBrk="1" hangingPunct="1">
              <a:lnSpc>
                <a:spcPct val="110000"/>
              </a:lnSpc>
              <a:buClr>
                <a:schemeClr val="tx1"/>
              </a:buClr>
              <a:buSzTx/>
              <a:buFont typeface="Wingdings" pitchFamily="2" charset="2"/>
              <a:buBlip>
                <a:blip r:embed="rId4"/>
              </a:buBlip>
            </a:pPr>
            <a:r>
              <a:rPr lang="en-US" sz="2000" smtClean="0">
                <a:solidFill>
                  <a:srgbClr val="C00000"/>
                </a:solidFill>
                <a:sym typeface="Marlett" pitchFamily="2" charset="2"/>
              </a:rPr>
              <a:t>If there is a moratorium, bank should not recognise income beyond two  years from original DCCO.</a:t>
            </a:r>
          </a:p>
          <a:p>
            <a:pPr marL="546100" lvl="2" algn="just" eaLnBrk="1" hangingPunct="1">
              <a:lnSpc>
                <a:spcPct val="110000"/>
              </a:lnSpc>
              <a:buClr>
                <a:schemeClr val="tx1"/>
              </a:buClr>
              <a:buSzTx/>
              <a:buFont typeface="Wingdings" pitchFamily="2" charset="2"/>
              <a:buBlip>
                <a:blip r:embed="rId4"/>
              </a:buBlip>
            </a:pPr>
            <a:r>
              <a:rPr lang="en-US" sz="2000" smtClean="0">
                <a:solidFill>
                  <a:srgbClr val="C00000"/>
                </a:solidFill>
                <a:sym typeface="Marlett" pitchFamily="2" charset="2"/>
              </a:rPr>
              <a:t>Bank should maintain necessary provision as long as these are standard assets.</a:t>
            </a:r>
            <a:endParaRPr lang="en-SG" sz="2000" smtClean="0">
              <a:solidFill>
                <a:srgbClr val="C00000"/>
              </a:solidFill>
              <a:sym typeface="Marlett" pitchFamily="2" charset="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sz="quarter" idx="1"/>
          </p:nvPr>
        </p:nvSpPr>
        <p:spPr>
          <a:xfrm>
            <a:off x="301625" y="1527175"/>
            <a:ext cx="8504238" cy="4572000"/>
          </a:xfrm>
        </p:spPr>
        <p:txBody>
          <a:bodyPr/>
          <a:lstStyle/>
          <a:p>
            <a:pPr>
              <a:buClrTx/>
              <a:buSzPct val="100000"/>
              <a:buFontTx/>
              <a:buBlip>
                <a:blip r:embed="rId3"/>
              </a:buBlip>
              <a:defRPr/>
            </a:pPr>
            <a:r>
              <a:rPr lang="en-US" dirty="0" smtClean="0"/>
              <a:t>Non Infrastructure Sector</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Classify as NPA any time before commencement of commercial operations, if it is 90 days overdue unless restructured and eligible to be classified as standard.</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Classify as NPA if its fails to commence commercial operations within six months from the original DCCO, even if regular as per record of recovery unless  restructured and eligible to be classified a standard.</a:t>
            </a:r>
          </a:p>
          <a:p>
            <a:pPr lvl="2" algn="just">
              <a:buSzPct val="100000"/>
              <a:buFont typeface="Wingdings" pitchFamily="2" charset="2"/>
              <a:buChar char="ü"/>
              <a:defRPr/>
            </a:pPr>
            <a:endParaRPr lang="en-SG" dirty="0" smtClean="0"/>
          </a:p>
        </p:txBody>
      </p:sp>
      <p:sp>
        <p:nvSpPr>
          <p:cNvPr id="35843"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2"/>
          <p:cNvSpPr>
            <a:spLocks noGrp="1"/>
          </p:cNvSpPr>
          <p:nvPr>
            <p:ph sz="quarter" idx="1"/>
          </p:nvPr>
        </p:nvSpPr>
        <p:spPr>
          <a:xfrm>
            <a:off x="301625" y="1527175"/>
            <a:ext cx="8504238" cy="4572000"/>
          </a:xfrm>
          <a:gradFill/>
        </p:spPr>
        <p:txBody>
          <a:bodyPr/>
          <a:lstStyle/>
          <a:p>
            <a:pPr marL="273050" lvl="2" indent="-273050">
              <a:buSzPct val="100000"/>
              <a:buFont typeface="Wingdings" pitchFamily="2" charset="2"/>
              <a:buBlip>
                <a:blip r:embed="rId3"/>
              </a:buBlip>
            </a:pPr>
            <a:r>
              <a:rPr lang="en-US" sz="3200" smtClean="0">
                <a:solidFill>
                  <a:schemeClr val="tx1"/>
                </a:solidFill>
              </a:rPr>
              <a:t>If a project loan classified as standard is restructured any time during the period of six months from original DCCO ,it can be retained as standard, if fresh DCCO is fixed within following limits</a:t>
            </a:r>
          </a:p>
          <a:p>
            <a:pPr marL="273050" lvl="2" indent="-273050">
              <a:buSzPct val="100000"/>
              <a:buFont typeface="Wingdings" pitchFamily="2" charset="2"/>
              <a:buBlip>
                <a:blip r:embed="rId3"/>
              </a:buBlip>
            </a:pPr>
            <a:r>
              <a:rPr lang="en-US" sz="3200" smtClean="0">
                <a:solidFill>
                  <a:schemeClr val="tx1"/>
                </a:solidFill>
              </a:rPr>
              <a:t>Another one year beyond the extended period of six months.</a:t>
            </a:r>
          </a:p>
        </p:txBody>
      </p:sp>
      <p:sp>
        <p:nvSpPr>
          <p:cNvPr id="36867"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sz="quarter" idx="1"/>
          </p:nvPr>
        </p:nvSpPr>
        <p:spPr>
          <a:xfrm>
            <a:off x="301625" y="1527175"/>
            <a:ext cx="8504238" cy="4572000"/>
          </a:xfrm>
        </p:spPr>
        <p:txBody>
          <a:bodyPr/>
          <a:lstStyle/>
          <a:p>
            <a:pPr marL="273050" lvl="2" indent="-273050">
              <a:buSzPct val="100000"/>
              <a:buFont typeface="Wingdings" pitchFamily="2" charset="2"/>
              <a:buBlip>
                <a:blip r:embed="rId3"/>
              </a:buBlip>
              <a:defRPr/>
            </a:pPr>
            <a:r>
              <a:rPr lang="en-US" sz="3200" dirty="0" smtClean="0">
                <a:solidFill>
                  <a:schemeClr val="tx1"/>
                </a:solidFill>
              </a:rPr>
              <a:t>Other conditions: </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Application for restructuring should be received before the expiry of period of six months from original DCCO.</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If there is a moratorium, bank should not   </a:t>
            </a:r>
            <a:r>
              <a:rPr lang="en-US" sz="2800" dirty="0" err="1" smtClean="0">
                <a:solidFill>
                  <a:srgbClr val="C00000"/>
                </a:solidFill>
                <a:sym typeface="Marlett" pitchFamily="2" charset="2"/>
              </a:rPr>
              <a:t>recognise</a:t>
            </a:r>
            <a:r>
              <a:rPr lang="en-US" sz="2800" dirty="0" smtClean="0">
                <a:solidFill>
                  <a:srgbClr val="C00000"/>
                </a:solidFill>
                <a:sym typeface="Marlett" pitchFamily="2" charset="2"/>
              </a:rPr>
              <a:t> income beyond six months from original DCCO.</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Bank should maintain necessary provision as long as these are standard assets.</a:t>
            </a:r>
            <a:endParaRPr lang="en-SG" sz="2800" dirty="0" smtClean="0">
              <a:solidFill>
                <a:srgbClr val="C00000"/>
              </a:solidFill>
              <a:sym typeface="Marlett" pitchFamily="2" charset="2"/>
            </a:endParaRPr>
          </a:p>
        </p:txBody>
      </p:sp>
      <p:sp>
        <p:nvSpPr>
          <p:cNvPr id="37891"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sz="quarter" idx="1"/>
          </p:nvPr>
        </p:nvSpPr>
        <p:spPr>
          <a:xfrm>
            <a:off x="304800" y="1447800"/>
            <a:ext cx="8534400" cy="5029200"/>
          </a:xfrm>
        </p:spPr>
        <p:txBody>
          <a:bodyPr/>
          <a:lstStyle/>
          <a:p>
            <a:pPr marL="273050" lvl="2" indent="-273050">
              <a:buSzPct val="100000"/>
              <a:buFont typeface="Wingdings" pitchFamily="2" charset="2"/>
              <a:buBlip>
                <a:blip r:embed="rId3"/>
              </a:buBlip>
              <a:defRPr/>
            </a:pPr>
            <a:r>
              <a:rPr lang="en-US" sz="3200" dirty="0" smtClean="0">
                <a:solidFill>
                  <a:schemeClr val="tx1"/>
                </a:solidFill>
              </a:rPr>
              <a:t> Other Issues:</a:t>
            </a:r>
          </a:p>
          <a:p>
            <a:pPr marL="547687" lvl="2" algn="just" eaLnBrk="1" hangingPunct="1">
              <a:lnSpc>
                <a:spcPct val="110000"/>
              </a:lnSpc>
              <a:buClr>
                <a:schemeClr val="tx1"/>
              </a:buClr>
              <a:buSzTx/>
              <a:buFont typeface="Wingdings" pitchFamily="2" charset="2"/>
              <a:buBlip>
                <a:blip r:embed="rId4"/>
              </a:buBlip>
              <a:defRPr/>
            </a:pPr>
            <a:r>
              <a:rPr lang="en-US" sz="2800" dirty="0" smtClean="0">
                <a:solidFill>
                  <a:srgbClr val="C00000"/>
                </a:solidFill>
                <a:sym typeface="Marlett" pitchFamily="2" charset="2"/>
              </a:rPr>
              <a:t>All other aspects of restructuring of project loans before commencement of commercial operations would be governed by Part B of  Master Circular</a:t>
            </a:r>
            <a:endParaRPr lang="en-SG" sz="2800" dirty="0" smtClean="0">
              <a:solidFill>
                <a:srgbClr val="C00000"/>
              </a:solidFill>
              <a:sym typeface="Marlett" pitchFamily="2" charset="2"/>
            </a:endParaRPr>
          </a:p>
          <a:p>
            <a:pPr marL="547687" lvl="2" algn="just" eaLnBrk="1" hangingPunct="1">
              <a:lnSpc>
                <a:spcPct val="110000"/>
              </a:lnSpc>
              <a:buClr>
                <a:schemeClr val="tx1"/>
              </a:buClr>
              <a:buSzTx/>
              <a:buFont typeface="Wingdings" pitchFamily="2" charset="2"/>
              <a:buBlip>
                <a:blip r:embed="rId4"/>
              </a:buBlip>
              <a:defRPr/>
            </a:pPr>
            <a:r>
              <a:rPr lang="en-SG" sz="2800" dirty="0" smtClean="0">
                <a:solidFill>
                  <a:srgbClr val="C00000"/>
                </a:solidFill>
                <a:sym typeface="Marlett" pitchFamily="2" charset="2"/>
              </a:rPr>
              <a:t>Any change in the repayment schedule of a project loan due to increase in the project outlay would not be treated as restructuring if :</a:t>
            </a:r>
          </a:p>
          <a:p>
            <a:pPr marL="547687" lvl="2" algn="just" eaLnBrk="1" hangingPunct="1">
              <a:lnSpc>
                <a:spcPct val="110000"/>
              </a:lnSpc>
              <a:buClr>
                <a:schemeClr val="tx1"/>
              </a:buClr>
              <a:buSzTx/>
              <a:buFont typeface="Wingdings" pitchFamily="2" charset="2"/>
              <a:buBlip>
                <a:blip r:embed="rId4"/>
              </a:buBlip>
              <a:defRPr/>
            </a:pPr>
            <a:r>
              <a:rPr lang="en-SG" sz="2800" dirty="0" smtClean="0">
                <a:solidFill>
                  <a:srgbClr val="C00000"/>
                </a:solidFill>
                <a:sym typeface="Marlett" pitchFamily="2" charset="2"/>
              </a:rPr>
              <a:t>The increase in scope and size of the project takes place before commencement of commercial operations of the existing project.</a:t>
            </a:r>
          </a:p>
        </p:txBody>
      </p:sp>
      <p:sp>
        <p:nvSpPr>
          <p:cNvPr id="38915"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sz="quarter" idx="1"/>
          </p:nvPr>
        </p:nvSpPr>
        <p:spPr>
          <a:xfrm>
            <a:off x="304800" y="1447800"/>
            <a:ext cx="8534400" cy="5029200"/>
          </a:xfrm>
        </p:spPr>
        <p:txBody>
          <a:bodyPr/>
          <a:lstStyle/>
          <a:p>
            <a:pPr marL="273050" lvl="2" indent="-273050">
              <a:buSzPct val="100000"/>
              <a:buFont typeface="Wingdings" pitchFamily="2" charset="2"/>
              <a:buBlip>
                <a:blip r:embed="rId3"/>
              </a:buBlip>
              <a:defRPr/>
            </a:pPr>
            <a:r>
              <a:rPr lang="en-US" sz="3200" dirty="0" smtClean="0">
                <a:solidFill>
                  <a:schemeClr val="tx1"/>
                </a:solidFill>
              </a:rPr>
              <a:t> Other Issues:</a:t>
            </a:r>
          </a:p>
          <a:p>
            <a:pPr marL="547687" lvl="2" algn="just" eaLnBrk="1" hangingPunct="1">
              <a:lnSpc>
                <a:spcPct val="110000"/>
              </a:lnSpc>
              <a:buClr>
                <a:schemeClr val="tx1"/>
              </a:buClr>
              <a:buSzTx/>
              <a:buFont typeface="Wingdings" pitchFamily="2" charset="2"/>
              <a:buBlip>
                <a:blip r:embed="rId4"/>
              </a:buBlip>
              <a:defRPr/>
            </a:pPr>
            <a:r>
              <a:rPr lang="en-SG" sz="2800" dirty="0" smtClean="0">
                <a:solidFill>
                  <a:srgbClr val="C00000"/>
                </a:solidFill>
                <a:sym typeface="Marlett" pitchFamily="2" charset="2"/>
              </a:rPr>
              <a:t>The rise in cost excluding any cost-overrun in respect of the original project is 25% or more of the original outlay.</a:t>
            </a:r>
          </a:p>
          <a:p>
            <a:pPr marL="547687" lvl="2" algn="just" eaLnBrk="1" hangingPunct="1">
              <a:lnSpc>
                <a:spcPct val="110000"/>
              </a:lnSpc>
              <a:buClr>
                <a:schemeClr val="tx1"/>
              </a:buClr>
              <a:buSzTx/>
              <a:buFont typeface="Wingdings" pitchFamily="2" charset="2"/>
              <a:buBlip>
                <a:blip r:embed="rId4"/>
              </a:buBlip>
              <a:defRPr/>
            </a:pPr>
            <a:r>
              <a:rPr lang="en-SG" sz="2800" dirty="0" smtClean="0">
                <a:solidFill>
                  <a:srgbClr val="C00000"/>
                </a:solidFill>
                <a:sym typeface="Marlett" pitchFamily="2" charset="2"/>
              </a:rPr>
              <a:t>The bank re-assesses the viability of the project before approving the enhancement of scope and fixing a fresh DCCO.</a:t>
            </a:r>
          </a:p>
          <a:p>
            <a:pPr marL="547687" lvl="2" algn="just" eaLnBrk="1" hangingPunct="1">
              <a:lnSpc>
                <a:spcPct val="110000"/>
              </a:lnSpc>
              <a:buClr>
                <a:schemeClr val="tx1"/>
              </a:buClr>
              <a:buSzTx/>
              <a:buFont typeface="Wingdings" pitchFamily="2" charset="2"/>
              <a:buBlip>
                <a:blip r:embed="rId4"/>
              </a:buBlip>
              <a:defRPr/>
            </a:pPr>
            <a:r>
              <a:rPr lang="en-SG" sz="2800" dirty="0" smtClean="0">
                <a:solidFill>
                  <a:srgbClr val="C00000"/>
                </a:solidFill>
                <a:sym typeface="Marlett" pitchFamily="2" charset="2"/>
              </a:rPr>
              <a:t>On re-rating, (if already rated) the new rating is not below the previous rating by more than one notch.</a:t>
            </a:r>
          </a:p>
        </p:txBody>
      </p:sp>
      <p:sp>
        <p:nvSpPr>
          <p:cNvPr id="39939" name="Title 1"/>
          <p:cNvSpPr>
            <a:spLocks noGrp="1"/>
          </p:cNvSpPr>
          <p:nvPr>
            <p:ph type="title"/>
          </p:nvPr>
        </p:nvSpPr>
        <p:spPr>
          <a:xfrm>
            <a:off x="228600" y="152400"/>
            <a:ext cx="7772400" cy="1063625"/>
          </a:xfrm>
        </p:spPr>
        <p:txBody>
          <a:bodyPr/>
          <a:lstStyle/>
          <a:p>
            <a:r>
              <a:rPr lang="en-US" smtClean="0"/>
              <a:t>Classification </a:t>
            </a:r>
            <a:r>
              <a:rPr lang="en-US" sz="3200" smtClean="0"/>
              <a:t/>
            </a:r>
            <a:br>
              <a:rPr lang="en-US" sz="3200" smtClean="0"/>
            </a:br>
            <a:r>
              <a:rPr lang="en-US" sz="3600" smtClean="0"/>
              <a:t>– Projects under Implementation</a:t>
            </a:r>
            <a:endParaRPr lang="en-SG" sz="320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152400"/>
            <a:ext cx="7696200" cy="838200"/>
          </a:xfrm>
        </p:spPr>
        <p:txBody>
          <a:bodyPr/>
          <a:lstStyle/>
          <a:p>
            <a:pPr eaLnBrk="1" hangingPunct="1"/>
            <a:r>
              <a:rPr lang="en-US" smtClean="0"/>
              <a:t>Income Recognition</a:t>
            </a:r>
          </a:p>
        </p:txBody>
      </p:sp>
      <p:sp>
        <p:nvSpPr>
          <p:cNvPr id="40963" name="Rectangle 3"/>
          <p:cNvSpPr>
            <a:spLocks noGrp="1" noChangeArrowheads="1"/>
          </p:cNvSpPr>
          <p:nvPr>
            <p:ph sz="quarter" idx="1"/>
          </p:nvPr>
        </p:nvSpPr>
        <p:spPr>
          <a:xfrm>
            <a:off x="228600" y="1447800"/>
            <a:ext cx="8726488" cy="4876800"/>
          </a:xfrm>
          <a:gradFill/>
        </p:spPr>
        <p:txBody>
          <a:bodyPr/>
          <a:lstStyle/>
          <a:p>
            <a:pPr algn="just" eaLnBrk="1" hangingPunct="1">
              <a:buClrTx/>
              <a:buSzPct val="100000"/>
              <a:buFontTx/>
              <a:buBlip>
                <a:blip r:embed="rId3"/>
              </a:buBlip>
            </a:pPr>
            <a:r>
              <a:rPr lang="en-US" sz="2700" smtClean="0"/>
              <a:t>For NPA accounts income should be recognised on realisation basis.</a:t>
            </a:r>
          </a:p>
          <a:p>
            <a:pPr algn="just" eaLnBrk="1" hangingPunct="1">
              <a:buClrTx/>
              <a:buSzPct val="100000"/>
              <a:buFontTx/>
              <a:buBlip>
                <a:blip r:embed="rId3"/>
              </a:buBlip>
            </a:pPr>
            <a:r>
              <a:rPr lang="en-US" sz="2700" smtClean="0"/>
              <a:t>When an account becomes non-performing, unrealised interest of the previous periods should be reversed or provided.</a:t>
            </a:r>
          </a:p>
          <a:p>
            <a:pPr algn="just" eaLnBrk="1" hangingPunct="1">
              <a:buClrTx/>
              <a:buSzPct val="100000"/>
              <a:buFontTx/>
              <a:buBlip>
                <a:blip r:embed="rId3"/>
              </a:buBlip>
            </a:pPr>
            <a:r>
              <a:rPr lang="en-US" sz="2700" smtClean="0"/>
              <a:t>Interest income on additional finance in NPA account should be recognised on cash basis.</a:t>
            </a:r>
          </a:p>
          <a:p>
            <a:pPr algn="just" eaLnBrk="1" hangingPunct="1">
              <a:buClrTx/>
              <a:buSzPct val="100000"/>
              <a:buFontTx/>
              <a:buBlip>
                <a:blip r:embed="rId3"/>
              </a:buBlip>
            </a:pPr>
            <a:r>
              <a:rPr lang="en-US" sz="2700" smtClean="0"/>
              <a:t>In project loan, funding of interest in respect of NPA if recognised as income, should be fully provided.</a:t>
            </a:r>
          </a:p>
          <a:p>
            <a:pPr algn="just" eaLnBrk="1" hangingPunct="1">
              <a:buClrTx/>
              <a:buSzPct val="100000"/>
              <a:buFontTx/>
              <a:buBlip>
                <a:blip r:embed="rId3"/>
              </a:buBlip>
            </a:pPr>
            <a:r>
              <a:rPr lang="en-US" sz="2700" smtClean="0"/>
              <a:t>If interest due is converted into equity or any other instrument, income recognised  should be fully provided.</a:t>
            </a:r>
          </a:p>
          <a:p>
            <a:pPr algn="just" eaLnBrk="1" hangingPunct="1">
              <a:lnSpc>
                <a:spcPct val="80000"/>
              </a:lnSpc>
              <a:buFont typeface="Wingdings" pitchFamily="2" charset="2"/>
              <a:buNone/>
            </a:pPr>
            <a:endParaRPr lang="en-US" sz="2400" smtClean="0"/>
          </a:p>
          <a:p>
            <a:pPr algn="just" eaLnBrk="1" hangingPunct="1">
              <a:buFont typeface="Wingdings" pitchFamily="2" charset="2"/>
              <a:buNone/>
            </a:pPr>
            <a:r>
              <a:rPr lang="en-US" sz="2800" smtClean="0"/>
              <a:t>	</a:t>
            </a:r>
          </a:p>
          <a:p>
            <a:pPr algn="just" eaLnBrk="1" hangingPunct="1">
              <a:lnSpc>
                <a:spcPct val="80000"/>
              </a:lnSpc>
              <a:buFont typeface="Wingdings" pitchFamily="2" charset="2"/>
              <a:buNone/>
            </a:pPr>
            <a:endParaRPr lang="en-US" sz="2400" smtClean="0"/>
          </a:p>
          <a:p>
            <a:pPr algn="just" eaLnBrk="1" hangingPunct="1">
              <a:lnSpc>
                <a:spcPct val="80000"/>
              </a:lnSpc>
              <a:buFont typeface="Wingdings" pitchFamily="2" charset="2"/>
              <a:buNone/>
            </a:pPr>
            <a:endParaRPr lang="en-US" sz="2400"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52400" y="152400"/>
            <a:ext cx="7772400" cy="838200"/>
          </a:xfrm>
        </p:spPr>
        <p:txBody>
          <a:bodyPr/>
          <a:lstStyle/>
          <a:p>
            <a:pPr eaLnBrk="1" hangingPunct="1"/>
            <a:r>
              <a:rPr lang="en-US" smtClean="0"/>
              <a:t>Income Recognition…    </a:t>
            </a:r>
          </a:p>
        </p:txBody>
      </p:sp>
      <p:sp>
        <p:nvSpPr>
          <p:cNvPr id="41987" name="Rectangle 3"/>
          <p:cNvSpPr>
            <a:spLocks noGrp="1" noChangeArrowheads="1"/>
          </p:cNvSpPr>
          <p:nvPr>
            <p:ph sz="quarter" idx="1"/>
          </p:nvPr>
        </p:nvSpPr>
        <p:spPr>
          <a:xfrm>
            <a:off x="228600" y="1447800"/>
            <a:ext cx="8726488" cy="4876800"/>
          </a:xfrm>
          <a:gradFill/>
        </p:spPr>
        <p:txBody>
          <a:bodyPr/>
          <a:lstStyle/>
          <a:p>
            <a:pPr algn="just" eaLnBrk="1" hangingPunct="1">
              <a:lnSpc>
                <a:spcPct val="80000"/>
              </a:lnSpc>
              <a:buClrTx/>
              <a:buSzPct val="100000"/>
              <a:buFontTx/>
              <a:buBlip>
                <a:blip r:embed="rId3"/>
              </a:buBlip>
            </a:pPr>
            <a:r>
              <a:rPr lang="en-US" smtClean="0"/>
              <a:t>Adjustment of recoveries is normally as under:</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Unrealised Expenses</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Unrealised Interest</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Amount of Principal Outstanding</a:t>
            </a:r>
          </a:p>
          <a:p>
            <a:pPr algn="just" eaLnBrk="1" hangingPunct="1">
              <a:buClrTx/>
              <a:buSzPct val="100000"/>
              <a:buFontTx/>
              <a:buBlip>
                <a:blip r:embed="rId3"/>
              </a:buBlip>
            </a:pPr>
            <a:r>
              <a:rPr lang="en-US" smtClean="0"/>
              <a:t>Clarification vide Master Circular - in the absence of clear agreement between the Bank and the Borrower, an appropriate policy to be followed in uniform and consistent manner.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z="3800" smtClean="0"/>
              <a:t>Classification Norms</a:t>
            </a:r>
          </a:p>
        </p:txBody>
      </p:sp>
      <p:sp>
        <p:nvSpPr>
          <p:cNvPr id="39939" name="Rectangle 3"/>
          <p:cNvSpPr>
            <a:spLocks noGrp="1" noChangeArrowheads="1"/>
          </p:cNvSpPr>
          <p:nvPr>
            <p:ph sz="quarter" idx="1"/>
          </p:nvPr>
        </p:nvSpPr>
        <p:spPr>
          <a:xfrm>
            <a:off x="228600" y="1447800"/>
            <a:ext cx="8763000" cy="4525963"/>
          </a:xfrm>
        </p:spPr>
        <p:txBody>
          <a:bodyPr/>
          <a:lstStyle/>
          <a:p>
            <a:pPr algn="just" eaLnBrk="1" hangingPunct="1">
              <a:lnSpc>
                <a:spcPct val="80000"/>
              </a:lnSpc>
              <a:buClrTx/>
              <a:buSzPct val="100000"/>
              <a:defRPr/>
            </a:pPr>
            <a:r>
              <a:rPr lang="en-US" sz="2800" dirty="0" smtClean="0"/>
              <a:t>Standard Asset </a:t>
            </a:r>
          </a:p>
          <a:p>
            <a:pPr marL="547687" lvl="2" algn="just" eaLnBrk="1" hangingPunct="1">
              <a:lnSpc>
                <a:spcPct val="110000"/>
              </a:lnSpc>
              <a:buClr>
                <a:schemeClr val="tx1"/>
              </a:buClr>
              <a:buSzTx/>
              <a:buFont typeface="Wingdings" pitchFamily="2" charset="2"/>
              <a:buBlip>
                <a:blip r:embed="rId3"/>
              </a:buBlip>
              <a:defRPr/>
            </a:pPr>
            <a:r>
              <a:rPr lang="en-US" dirty="0" err="1" smtClean="0">
                <a:solidFill>
                  <a:srgbClr val="C00000"/>
                </a:solidFill>
                <a:sym typeface="Marlett" pitchFamily="2" charset="2"/>
              </a:rPr>
              <a:t>The account is not non-performing. </a:t>
            </a:r>
          </a:p>
          <a:p>
            <a:pPr algn="just" eaLnBrk="1" hangingPunct="1">
              <a:lnSpc>
                <a:spcPct val="80000"/>
              </a:lnSpc>
              <a:buClrTx/>
              <a:buSzPct val="100000"/>
              <a:defRPr/>
            </a:pPr>
            <a:r>
              <a:rPr lang="en-US" sz="2800" dirty="0" smtClean="0"/>
              <a:t>Sub-Standard Asset </a:t>
            </a:r>
          </a:p>
          <a:p>
            <a:pPr marL="547687" lvl="2" algn="just" eaLnBrk="1" hangingPunct="1">
              <a:lnSpc>
                <a:spcPct val="110000"/>
              </a:lnSpc>
              <a:buClr>
                <a:schemeClr val="tx1"/>
              </a:buClr>
              <a:buSzTx/>
              <a:buFont typeface="Wingdings" pitchFamily="2" charset="2"/>
              <a:buBlip>
                <a:blip r:embed="rId3"/>
              </a:buBlip>
              <a:defRPr/>
            </a:pPr>
            <a:r>
              <a:rPr lang="en-US" dirty="0" err="1" smtClean="0">
                <a:solidFill>
                  <a:srgbClr val="C00000"/>
                </a:solidFill>
                <a:sym typeface="Marlett" pitchFamily="2" charset="2"/>
              </a:rPr>
              <a:t>A sub standard Asset is one which has remained NPA for a period  of less than or equal to 12  months.</a:t>
            </a:r>
          </a:p>
          <a:p>
            <a:pPr algn="just" eaLnBrk="1" hangingPunct="1">
              <a:lnSpc>
                <a:spcPct val="80000"/>
              </a:lnSpc>
              <a:buClrTx/>
              <a:buSzPct val="100000"/>
              <a:defRPr/>
            </a:pPr>
            <a:r>
              <a:rPr lang="en-US" sz="2800" dirty="0" smtClean="0"/>
              <a:t>Loss Assets</a:t>
            </a:r>
          </a:p>
          <a:p>
            <a:pPr marL="547687" lvl="2" algn="just" eaLnBrk="1" hangingPunct="1">
              <a:lnSpc>
                <a:spcPct val="110000"/>
              </a:lnSpc>
              <a:buClr>
                <a:schemeClr val="tx1"/>
              </a:buClr>
              <a:buSzTx/>
              <a:buFont typeface="Wingdings" pitchFamily="2" charset="2"/>
              <a:buBlip>
                <a:blip r:embed="rId3"/>
              </a:buBlip>
              <a:defRPr/>
            </a:pPr>
            <a:r>
              <a:rPr lang="en-US" dirty="0" err="1" smtClean="0">
                <a:solidFill>
                  <a:srgbClr val="C00000"/>
                </a:solidFill>
                <a:sym typeface="Marlett" pitchFamily="2" charset="2"/>
              </a:rPr>
              <a:t>These are accounts, identified by the bank or internal or external auditors or by RBI Inspectors as wholly irrecoverable but the amount for which has not been written off.</a:t>
            </a:r>
          </a:p>
          <a:p>
            <a:pPr marL="0" indent="0" eaLnBrk="1" hangingPunct="1">
              <a:lnSpc>
                <a:spcPct val="80000"/>
              </a:lnSpc>
              <a:buFont typeface="Wingdings" pitchFamily="2" charset="2"/>
              <a:buNone/>
              <a:defRPr/>
            </a:pPr>
            <a:endParaRPr lang="en-US" sz="2000"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z="3800" smtClean="0"/>
              <a:t>Classification Norms…</a:t>
            </a:r>
          </a:p>
        </p:txBody>
      </p:sp>
      <p:sp>
        <p:nvSpPr>
          <p:cNvPr id="40963" name="Rectangle 3"/>
          <p:cNvSpPr>
            <a:spLocks noGrp="1" noChangeArrowheads="1"/>
          </p:cNvSpPr>
          <p:nvPr>
            <p:ph sz="quarter" idx="1"/>
          </p:nvPr>
        </p:nvSpPr>
        <p:spPr>
          <a:xfrm>
            <a:off x="228600" y="1447800"/>
            <a:ext cx="8726488" cy="4876800"/>
          </a:xfrm>
        </p:spPr>
        <p:txBody>
          <a:bodyPr/>
          <a:lstStyle/>
          <a:p>
            <a:pPr algn="just" eaLnBrk="1" hangingPunct="1">
              <a:lnSpc>
                <a:spcPct val="80000"/>
              </a:lnSpc>
              <a:buClrTx/>
              <a:buSzPct val="100000"/>
              <a:defRPr/>
            </a:pPr>
            <a:r>
              <a:rPr lang="en-US" dirty="0" smtClean="0"/>
              <a:t>Doubtful Asset - Three Categories</a:t>
            </a:r>
          </a:p>
          <a:p>
            <a:pPr marL="465138" indent="-465138" eaLnBrk="1" hangingPunct="1">
              <a:lnSpc>
                <a:spcPct val="90000"/>
              </a:lnSpc>
              <a:buFont typeface="Wingdings" pitchFamily="2" charset="2"/>
              <a:buNone/>
              <a:defRPr/>
            </a:pPr>
            <a:r>
              <a:rPr lang="en-US" sz="1200" dirty="0" smtClean="0"/>
              <a:t>      </a:t>
            </a:r>
          </a:p>
          <a:p>
            <a:pPr marL="465138" indent="-465138" eaLnBrk="1" hangingPunct="1">
              <a:lnSpc>
                <a:spcPct val="90000"/>
              </a:lnSpc>
              <a:buFont typeface="Wingdings" pitchFamily="2" charset="2"/>
              <a:buNone/>
              <a:defRPr/>
            </a:pPr>
            <a:r>
              <a:rPr lang="en-US" sz="2800" dirty="0" smtClean="0"/>
              <a:t>     </a:t>
            </a:r>
            <a:r>
              <a:rPr lang="en-US" sz="2800" u="sng" dirty="0" smtClean="0"/>
              <a:t>Category</a:t>
            </a:r>
            <a:r>
              <a:rPr lang="en-US" sz="2800" dirty="0" smtClean="0"/>
              <a:t>          	</a:t>
            </a:r>
            <a:r>
              <a:rPr lang="en-US" sz="2800" u="sng" dirty="0" smtClean="0"/>
              <a:t>Period </a:t>
            </a:r>
            <a:r>
              <a:rPr lang="en-US" sz="2800" dirty="0" smtClean="0"/>
              <a:t>             </a:t>
            </a:r>
            <a:r>
              <a:rPr lang="en-US" sz="2800" u="sng" dirty="0" err="1" smtClean="0"/>
              <a:t>Provn</a:t>
            </a:r>
            <a:r>
              <a:rPr lang="en-US" sz="2800" u="sng" dirty="0" smtClean="0"/>
              <a:t> Reqmt (Sec portion)</a:t>
            </a:r>
          </a:p>
          <a:p>
            <a:pPr marL="465138" indent="-465138" eaLnBrk="1" hangingPunct="1">
              <a:lnSpc>
                <a:spcPct val="90000"/>
              </a:lnSpc>
              <a:buFont typeface="Wingdings" pitchFamily="2" charset="2"/>
              <a:buNone/>
              <a:defRPr/>
            </a:pPr>
            <a:endParaRPr lang="en-US" sz="1800" dirty="0" smtClean="0"/>
          </a:p>
          <a:p>
            <a:pPr marL="465138" indent="-465138" eaLnBrk="1" hangingPunct="1">
              <a:lnSpc>
                <a:spcPct val="90000"/>
              </a:lnSpc>
              <a:buFont typeface="Wingdings" pitchFamily="2" charset="2"/>
              <a:buNone/>
              <a:defRPr/>
            </a:pPr>
            <a:r>
              <a:rPr lang="en-US" sz="2800" dirty="0" smtClean="0"/>
              <a:t>     Doubtful - I    	up to One Year                      25%</a:t>
            </a:r>
          </a:p>
          <a:p>
            <a:pPr marL="465138" indent="-465138" eaLnBrk="1" hangingPunct="1">
              <a:lnSpc>
                <a:spcPct val="90000"/>
              </a:lnSpc>
              <a:buFont typeface="Wingdings" pitchFamily="2" charset="2"/>
              <a:buNone/>
              <a:defRPr/>
            </a:pPr>
            <a:r>
              <a:rPr lang="en-US" sz="1800" dirty="0" smtClean="0"/>
              <a:t>      </a:t>
            </a:r>
          </a:p>
          <a:p>
            <a:pPr marL="465138" indent="-465138" eaLnBrk="1" hangingPunct="1">
              <a:lnSpc>
                <a:spcPct val="90000"/>
              </a:lnSpc>
              <a:buFont typeface="Wingdings" pitchFamily="2" charset="2"/>
              <a:buNone/>
              <a:defRPr/>
            </a:pPr>
            <a:r>
              <a:rPr lang="en-US" sz="2800" dirty="0" smtClean="0"/>
              <a:t>    Doubtful – II	1-3 Years                               40%</a:t>
            </a:r>
          </a:p>
          <a:p>
            <a:pPr marL="465138" indent="-465138" eaLnBrk="1" hangingPunct="1">
              <a:lnSpc>
                <a:spcPct val="90000"/>
              </a:lnSpc>
              <a:buFont typeface="Wingdings" pitchFamily="2" charset="2"/>
              <a:buNone/>
              <a:defRPr/>
            </a:pPr>
            <a:endParaRPr lang="en-US" sz="1800" dirty="0" smtClean="0"/>
          </a:p>
          <a:p>
            <a:pPr marL="465138" indent="-465138" eaLnBrk="1" hangingPunct="1">
              <a:lnSpc>
                <a:spcPct val="90000"/>
              </a:lnSpc>
              <a:buFont typeface="Wingdings" pitchFamily="2" charset="2"/>
              <a:buNone/>
              <a:defRPr/>
            </a:pPr>
            <a:r>
              <a:rPr lang="en-US" sz="2800" dirty="0" smtClean="0"/>
              <a:t>    Doubtful - III         &gt;Three Years                         100%   </a:t>
            </a:r>
          </a:p>
          <a:p>
            <a:pPr marL="465138" indent="-465138" eaLnBrk="1" hangingPunct="1">
              <a:lnSpc>
                <a:spcPct val="90000"/>
              </a:lnSpc>
              <a:buFont typeface="Wingdings" pitchFamily="2" charset="2"/>
              <a:buNone/>
              <a:defRPr/>
            </a:pPr>
            <a:r>
              <a:rPr lang="en-US" sz="2800" dirty="0" smtClean="0"/>
              <a:t> </a:t>
            </a:r>
          </a:p>
          <a:p>
            <a:pPr marL="465138" indent="-465138" eaLnBrk="1" hangingPunct="1">
              <a:lnSpc>
                <a:spcPct val="90000"/>
              </a:lnSpc>
              <a:buFont typeface="Wingdings" pitchFamily="2" charset="2"/>
              <a:buNone/>
              <a:defRPr/>
            </a:pPr>
            <a:r>
              <a:rPr lang="en-US" sz="2800" dirty="0" smtClean="0"/>
              <a:t>   ( Provision on unsecured portion -100%)</a:t>
            </a:r>
          </a:p>
          <a:p>
            <a:pPr marL="465138" indent="-465138" eaLnBrk="1" hangingPunct="1">
              <a:lnSpc>
                <a:spcPct val="90000"/>
              </a:lnSpc>
              <a:buFont typeface="Wingdings" pitchFamily="2" charset="2"/>
              <a:buNone/>
              <a:defRPr/>
            </a:pPr>
            <a:endParaRPr lang="en-US" sz="28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IRAC Norms </a:t>
            </a:r>
            <a:r>
              <a:rPr lang="en-US" sz="2000" smtClean="0"/>
              <a:t>cont’d</a:t>
            </a:r>
          </a:p>
        </p:txBody>
      </p:sp>
      <p:sp>
        <p:nvSpPr>
          <p:cNvPr id="17411" name="Content Placeholder 2"/>
          <p:cNvSpPr>
            <a:spLocks noGrp="1"/>
          </p:cNvSpPr>
          <p:nvPr>
            <p:ph sz="quarter" idx="1"/>
          </p:nvPr>
        </p:nvSpPr>
        <p:spPr>
          <a:xfrm>
            <a:off x="301625" y="1600200"/>
            <a:ext cx="8504238" cy="4572000"/>
          </a:xfrm>
          <a:gradFill/>
        </p:spPr>
        <p:txBody>
          <a:bodyPr/>
          <a:lstStyle/>
          <a:p>
            <a:pPr>
              <a:lnSpc>
                <a:spcPct val="80000"/>
              </a:lnSpc>
              <a:buFontTx/>
              <a:buBlip>
                <a:blip r:embed="rId2"/>
              </a:buBlip>
            </a:pPr>
            <a:r>
              <a:rPr lang="en-US" smtClean="0">
                <a:sym typeface="Marlett" pitchFamily="2" charset="2"/>
              </a:rPr>
              <a:t>Master  Circular dated 1</a:t>
            </a:r>
            <a:r>
              <a:rPr lang="en-US" baseline="30000" smtClean="0">
                <a:sym typeface="Marlett" pitchFamily="2" charset="2"/>
              </a:rPr>
              <a:t>ST</a:t>
            </a:r>
            <a:r>
              <a:rPr lang="en-US" smtClean="0">
                <a:sym typeface="Marlett" pitchFamily="2" charset="2"/>
              </a:rPr>
              <a:t>   July, 2015 on IRAC Norms.</a:t>
            </a:r>
            <a:endParaRPr lang="en-US" smtClean="0"/>
          </a:p>
          <a:p>
            <a:pPr>
              <a:lnSpc>
                <a:spcPct val="80000"/>
              </a:lnSpc>
              <a:buFontTx/>
              <a:buBlip>
                <a:blip r:embed="rId2"/>
              </a:buBlip>
            </a:pPr>
            <a:r>
              <a:rPr lang="en-US" smtClean="0"/>
              <a:t>Interest on advances against term deposits, NSCs, IVPs, KVPs and Life policies may be taken to income account on the due date, provided adequate margin is available in the accounts.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Exceptions / Clarifications …</a:t>
            </a:r>
          </a:p>
        </p:txBody>
      </p:sp>
      <p:sp>
        <p:nvSpPr>
          <p:cNvPr id="45059" name="Rectangle 3"/>
          <p:cNvSpPr>
            <a:spLocks noGrp="1" noChangeArrowheads="1"/>
          </p:cNvSpPr>
          <p:nvPr>
            <p:ph sz="quarter" idx="1"/>
          </p:nvPr>
        </p:nvSpPr>
        <p:spPr>
          <a:xfrm>
            <a:off x="304800" y="1447800"/>
            <a:ext cx="8610600" cy="4800600"/>
          </a:xfrm>
          <a:gradFill/>
        </p:spPr>
        <p:txBody>
          <a:bodyPr/>
          <a:lstStyle/>
          <a:p>
            <a:pPr algn="just" eaLnBrk="1" hangingPunct="1">
              <a:lnSpc>
                <a:spcPct val="80000"/>
              </a:lnSpc>
              <a:buClrTx/>
              <a:buSzPct val="100000"/>
              <a:buFontTx/>
              <a:buBlip>
                <a:blip r:embed="rId3"/>
              </a:buBlip>
            </a:pPr>
            <a:r>
              <a:rPr lang="en-US" smtClean="0"/>
              <a:t>Straightaway Classification</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Where realisable value of security is less than 50% of the value assessed, account to be straightaway classified as Doubtful Asset.</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Where realisable value of security is less than 10% of outstanding balance, account to be straightaway classified as Loss Asset.</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Provisioning Norms</a:t>
            </a:r>
          </a:p>
        </p:txBody>
      </p:sp>
      <p:sp>
        <p:nvSpPr>
          <p:cNvPr id="46083" name="Rectangle 3"/>
          <p:cNvSpPr>
            <a:spLocks noGrp="1" noChangeArrowheads="1"/>
          </p:cNvSpPr>
          <p:nvPr>
            <p:ph sz="quarter" idx="1"/>
          </p:nvPr>
        </p:nvSpPr>
        <p:spPr>
          <a:xfrm>
            <a:off x="152400" y="1447800"/>
            <a:ext cx="8839200" cy="4953000"/>
          </a:xfrm>
          <a:gradFill/>
        </p:spPr>
        <p:txBody>
          <a:bodyPr/>
          <a:lstStyle/>
          <a:p>
            <a:pPr algn="just" eaLnBrk="1" hangingPunct="1">
              <a:lnSpc>
                <a:spcPct val="80000"/>
              </a:lnSpc>
              <a:buClrTx/>
              <a:buSzPct val="100000"/>
              <a:buFontTx/>
              <a:buBlip>
                <a:blip r:embed="rId3"/>
              </a:buBlip>
            </a:pPr>
            <a:r>
              <a:rPr lang="en-US" smtClean="0"/>
              <a:t>Standard Asset</a:t>
            </a:r>
          </a:p>
          <a:p>
            <a:pPr eaLnBrk="1" hangingPunct="1">
              <a:lnSpc>
                <a:spcPct val="90000"/>
              </a:lnSpc>
              <a:buFont typeface="Wingdings" pitchFamily="2" charset="2"/>
              <a:buNone/>
            </a:pPr>
            <a:endParaRPr lang="en-US" sz="1200" smtClean="0"/>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Agricultural and SMEs Sectors			0.25%</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Commercial Real Estate (CRE) Section		1.00%</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Others						           0.40%</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Restructured assets                        	                       5.00%</a:t>
            </a:r>
            <a:r>
              <a:rPr lang="en-US" smtClean="0"/>
              <a:t>				             </a:t>
            </a:r>
          </a:p>
          <a:p>
            <a:pPr algn="just" eaLnBrk="1" hangingPunct="1">
              <a:lnSpc>
                <a:spcPct val="80000"/>
              </a:lnSpc>
              <a:buClrTx/>
              <a:buSzPct val="100000"/>
              <a:buFontTx/>
              <a:buBlip>
                <a:blip r:embed="rId3"/>
              </a:buBlip>
            </a:pPr>
            <a:r>
              <a:rPr lang="en-US" smtClean="0"/>
              <a:t>Sub-standard Asset</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15% of total outstanding, if secured</a:t>
            </a:r>
          </a:p>
          <a:p>
            <a:pPr marL="546100" lvl="2" algn="just" eaLnBrk="1" hangingPunct="1">
              <a:lnSpc>
                <a:spcPct val="110000"/>
              </a:lnSpc>
              <a:buClr>
                <a:schemeClr val="tx1"/>
              </a:buClr>
              <a:buSzTx/>
              <a:buFont typeface="Wingdings" pitchFamily="2" charset="2"/>
              <a:buBlip>
                <a:blip r:embed="rId4"/>
              </a:buBlip>
            </a:pPr>
            <a:r>
              <a:rPr lang="en-US" sz="2800" smtClean="0">
                <a:solidFill>
                  <a:srgbClr val="C00000"/>
                </a:solidFill>
                <a:sym typeface="Marlett" pitchFamily="2" charset="2"/>
              </a:rPr>
              <a:t>25% of total outstanding if loan is unsecured</a:t>
            </a:r>
          </a:p>
          <a:p>
            <a:pPr eaLnBrk="1" hangingPunct="1">
              <a:lnSpc>
                <a:spcPct val="90000"/>
              </a:lnSpc>
              <a:buFont typeface="Wingdings" pitchFamily="2" charset="2"/>
              <a:buNone/>
            </a:pPr>
            <a:endParaRPr lang="en-US" sz="280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t>Provisioning Norms… </a:t>
            </a:r>
          </a:p>
        </p:txBody>
      </p:sp>
      <p:sp>
        <p:nvSpPr>
          <p:cNvPr id="28675" name="Rectangle 3"/>
          <p:cNvSpPr>
            <a:spLocks noGrp="1" noChangeArrowheads="1"/>
          </p:cNvSpPr>
          <p:nvPr>
            <p:ph sz="quarter" idx="1"/>
          </p:nvPr>
        </p:nvSpPr>
        <p:spPr>
          <a:xfrm>
            <a:off x="152400" y="1447800"/>
            <a:ext cx="8686800" cy="4876800"/>
          </a:xfrm>
        </p:spPr>
        <p:txBody>
          <a:bodyPr>
            <a:normAutofit fontScale="70000" lnSpcReduction="20000"/>
          </a:bodyPr>
          <a:lstStyle/>
          <a:p>
            <a:pPr algn="just" eaLnBrk="1" hangingPunct="1">
              <a:lnSpc>
                <a:spcPct val="120000"/>
              </a:lnSpc>
              <a:buClrTx/>
              <a:buSzPct val="100000"/>
              <a:defRPr/>
            </a:pPr>
            <a:r>
              <a:rPr lang="en-US" sz="5100" dirty="0" smtClean="0"/>
              <a:t>Loss Asset: 100% should be provided for	 </a:t>
            </a:r>
          </a:p>
          <a:p>
            <a:pPr algn="just" eaLnBrk="1" hangingPunct="1">
              <a:lnSpc>
                <a:spcPct val="120000"/>
              </a:lnSpc>
              <a:buClrTx/>
              <a:buSzPct val="100000"/>
              <a:defRPr/>
            </a:pPr>
            <a:r>
              <a:rPr lang="en-US" sz="5100" dirty="0" smtClean="0"/>
              <a:t>Banks should have total provisioning coverage ratio of not less than 70%.The PCR should be disclosed as note in the notes to accounts in the B/S</a:t>
            </a:r>
          </a:p>
          <a:p>
            <a:pPr algn="just" eaLnBrk="1" hangingPunct="1">
              <a:lnSpc>
                <a:spcPct val="120000"/>
              </a:lnSpc>
              <a:buClrTx/>
              <a:buSzPct val="100000"/>
              <a:defRPr/>
            </a:pPr>
            <a:r>
              <a:rPr lang="en-US" sz="5100" dirty="0" smtClean="0"/>
              <a:t>After restructuring – period covering moratorium and two years thereafter                                                                              </a:t>
            </a:r>
          </a:p>
          <a:p>
            <a:pPr marL="381000" indent="-381000">
              <a:buFont typeface="Wingdings 2" pitchFamily="18" charset="2"/>
              <a:buNone/>
              <a:defRPr/>
            </a:pPr>
            <a:endParaRPr lang="en-US" sz="2900" dirty="0" smtClean="0"/>
          </a:p>
          <a:p>
            <a:pPr marL="381000" indent="-381000" eaLnBrk="1" hangingPunct="1">
              <a:lnSpc>
                <a:spcPct val="90000"/>
              </a:lnSpc>
              <a:buClr>
                <a:srgbClr val="8CADAE"/>
              </a:buClr>
              <a:buFont typeface="Wingdings" pitchFamily="2" charset="2"/>
              <a:buNone/>
              <a:defRPr/>
            </a:pPr>
            <a:endParaRPr lang="en-US" sz="2900" dirty="0" smtClean="0">
              <a:latin typeface="Times New Roman" pitchFamily="18" charset="0"/>
            </a:endParaRPr>
          </a:p>
          <a:p>
            <a:pPr marL="381000" indent="-381000" eaLnBrk="1" hangingPunct="1">
              <a:lnSpc>
                <a:spcPct val="90000"/>
              </a:lnSpc>
              <a:buClr>
                <a:srgbClr val="8CADAE"/>
              </a:buClr>
              <a:buFont typeface="Wingdings" pitchFamily="2" charset="2"/>
              <a:buNone/>
              <a:defRPr/>
            </a:pPr>
            <a:endParaRPr lang="en-US" dirty="0"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Provisioning Norms… </a:t>
            </a:r>
          </a:p>
        </p:txBody>
      </p:sp>
      <p:sp>
        <p:nvSpPr>
          <p:cNvPr id="48131"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mtClean="0"/>
              <a:t>Valuation of Securities</a:t>
            </a:r>
          </a:p>
          <a:p>
            <a:pPr>
              <a:buFontTx/>
              <a:buBlip>
                <a:blip r:embed="rId2"/>
              </a:buBlip>
            </a:pPr>
            <a:r>
              <a:rPr lang="en-US" smtClean="0"/>
              <a:t>In respect of NPAs with the balance of Rs. 5.00 crores &amp; above, bank needs to formulate policy for annual stock audit by external agencies &amp; in respect of immovable properties, valuation to be carried out once in 3 years by approved valuer.</a:t>
            </a:r>
          </a:p>
          <a:p>
            <a:pPr>
              <a:buFontTx/>
              <a:buBlip>
                <a:blip r:embed="rId2"/>
              </a:buBlip>
            </a:pPr>
            <a:r>
              <a:rPr lang="en-US" smtClean="0"/>
              <a:t> Debit balance in Current accounts  be  verified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smtClean="0"/>
              <a:t>Provisioning Norms… </a:t>
            </a:r>
          </a:p>
        </p:txBody>
      </p:sp>
      <p:sp>
        <p:nvSpPr>
          <p:cNvPr id="49155"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mtClean="0"/>
              <a:t>Provision Under Special Circumstances</a:t>
            </a:r>
          </a:p>
          <a:p>
            <a:pPr lvl="1" algn="just" eaLnBrk="1" hangingPunct="1">
              <a:buClr>
                <a:schemeClr val="tx1"/>
              </a:buClr>
              <a:buSzPct val="100000"/>
              <a:buFontTx/>
              <a:buBlip>
                <a:blip r:embed="rId3"/>
              </a:buBlip>
            </a:pPr>
            <a:r>
              <a:rPr lang="en-US" smtClean="0"/>
              <a:t>Advance under rehabilitation programme approved by BIFR / Institutions, Provision should be continued to be made on existing facilities.</a:t>
            </a:r>
          </a:p>
          <a:p>
            <a:pPr lvl="1" algn="just" eaLnBrk="1" hangingPunct="1">
              <a:buClr>
                <a:schemeClr val="tx1"/>
              </a:buClr>
              <a:buSzPct val="100000"/>
              <a:buFontTx/>
              <a:buBlip>
                <a:blip r:embed="rId3"/>
              </a:buBlip>
            </a:pPr>
            <a:r>
              <a:rPr lang="en-GB" smtClean="0"/>
              <a:t>Additional facilities no provision for a period of one year.</a:t>
            </a:r>
            <a:endParaRPr lang="en-US" smtClean="0"/>
          </a:p>
          <a:p>
            <a:pPr lvl="1" algn="just" eaLnBrk="1" hangingPunct="1">
              <a:buClr>
                <a:schemeClr val="tx1"/>
              </a:buClr>
              <a:buSzPct val="100000"/>
              <a:buFontTx/>
              <a:buBlip>
                <a:blip r:embed="rId3"/>
              </a:buBlip>
            </a:pPr>
            <a:r>
              <a:rPr lang="en-US" smtClean="0"/>
              <a:t>In case of advances guaranteed by CGTSI/ECGC, Provision should be made only for balance in excess of the amount guaranteed by these corporations.</a:t>
            </a:r>
          </a:p>
          <a:p>
            <a:pPr>
              <a:buFontTx/>
              <a:buBlip>
                <a:blip r:embed="rId2"/>
              </a:buBlip>
            </a:pPr>
            <a:endParaRPr lang="en-US" smtClean="0"/>
          </a:p>
          <a:p>
            <a:pPr>
              <a:buFontTx/>
              <a:buBlip>
                <a:blip r:embed="rId2"/>
              </a:buBlip>
            </a:pPr>
            <a:endParaRPr lang="en-US"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p>
        </p:txBody>
      </p:sp>
      <p:sp>
        <p:nvSpPr>
          <p:cNvPr id="65539" name="Rectangle 3"/>
          <p:cNvSpPr>
            <a:spLocks noGrp="1" noChangeArrowheads="1"/>
          </p:cNvSpPr>
          <p:nvPr>
            <p:ph sz="quarter" idx="1"/>
          </p:nvPr>
        </p:nvSpPr>
        <p:spPr>
          <a:xfrm>
            <a:off x="152400" y="1447800"/>
            <a:ext cx="8763000" cy="4800600"/>
          </a:xfrm>
        </p:spPr>
        <p:txBody>
          <a:bodyPr/>
          <a:lstStyle/>
          <a:p>
            <a:pPr marL="273050" lvl="1">
              <a:buClr>
                <a:schemeClr val="accent1"/>
              </a:buClr>
              <a:buSzPct val="85000"/>
              <a:buFontTx/>
              <a:buBlip>
                <a:blip r:embed="rId3"/>
              </a:buBlip>
              <a:defRPr/>
            </a:pPr>
            <a:r>
              <a:rPr lang="en-US" sz="3200" dirty="0" smtClean="0">
                <a:solidFill>
                  <a:schemeClr val="tx1"/>
                </a:solidFill>
              </a:rPr>
              <a:t>Restructuring divided in following four categories:</a:t>
            </a:r>
          </a:p>
          <a:p>
            <a:pPr marL="1154113" lvl="1" indent="-514350" algn="just" eaLnBrk="1" hangingPunct="1">
              <a:buClr>
                <a:schemeClr val="tx1"/>
              </a:buClr>
              <a:buSzPct val="100000"/>
              <a:buFontTx/>
              <a:buBlip>
                <a:blip r:embed="rId4"/>
              </a:buBlip>
              <a:defRPr/>
            </a:pPr>
            <a:r>
              <a:rPr lang="en-US" dirty="0" smtClean="0"/>
              <a:t>Industrial Units.</a:t>
            </a:r>
          </a:p>
          <a:p>
            <a:pPr marL="1154113" lvl="1" indent="-514350" algn="just" eaLnBrk="1" hangingPunct="1">
              <a:buClr>
                <a:schemeClr val="tx1"/>
              </a:buClr>
              <a:buSzPct val="100000"/>
              <a:buFontTx/>
              <a:buBlip>
                <a:blip r:embed="rId4"/>
              </a:buBlip>
              <a:defRPr/>
            </a:pPr>
            <a:r>
              <a:rPr lang="en-US" dirty="0" smtClean="0"/>
              <a:t>Industrial Units under CDR Mechanism</a:t>
            </a:r>
          </a:p>
          <a:p>
            <a:pPr marL="1154113" lvl="1" indent="-514350" algn="just" eaLnBrk="1" hangingPunct="1">
              <a:buClr>
                <a:schemeClr val="tx1"/>
              </a:buClr>
              <a:buSzPct val="100000"/>
              <a:buFontTx/>
              <a:buBlip>
                <a:blip r:embed="rId4"/>
              </a:buBlip>
              <a:defRPr/>
            </a:pPr>
            <a:r>
              <a:rPr lang="en-US" dirty="0" smtClean="0"/>
              <a:t>SMEs</a:t>
            </a:r>
          </a:p>
          <a:p>
            <a:pPr marL="1154113" lvl="1" indent="-514350" algn="just" eaLnBrk="1" hangingPunct="1">
              <a:buClr>
                <a:schemeClr val="tx1"/>
              </a:buClr>
              <a:buSzPct val="100000"/>
              <a:buFontTx/>
              <a:buBlip>
                <a:blip r:embed="rId4"/>
              </a:buBlip>
              <a:defRPr/>
            </a:pPr>
            <a:r>
              <a:rPr lang="en-US" dirty="0" smtClean="0"/>
              <a:t>All other advances.</a:t>
            </a:r>
          </a:p>
          <a:p>
            <a:pPr eaLnBrk="1" hangingPunct="1">
              <a:lnSpc>
                <a:spcPct val="80000"/>
              </a:lnSpc>
              <a:buClr>
                <a:schemeClr val="tx1"/>
              </a:buClr>
              <a:buSzTx/>
              <a:buFont typeface="Wingdings" pitchFamily="2" charset="2"/>
              <a:buNone/>
              <a:defRPr/>
            </a:pPr>
            <a:endParaRPr lang="en-US" sz="1200" dirty="0" smtClean="0"/>
          </a:p>
          <a:p>
            <a:pPr lvl="1" eaLnBrk="1" hangingPunct="1">
              <a:lnSpc>
                <a:spcPct val="80000"/>
              </a:lnSpc>
              <a:buClr>
                <a:schemeClr val="tx1"/>
              </a:buClr>
              <a:buFont typeface="Wingdings" pitchFamily="2" charset="2"/>
              <a:buChar char="Ø"/>
              <a:defRPr/>
            </a:pPr>
            <a:endParaRPr lang="en-US" dirty="0" smtClean="0"/>
          </a:p>
          <a:p>
            <a:pPr eaLnBrk="1" hangingPunct="1">
              <a:lnSpc>
                <a:spcPct val="80000"/>
              </a:lnSpc>
              <a:buFont typeface="Wingdings" pitchFamily="2" charset="2"/>
              <a:buNone/>
              <a:defRPr/>
            </a:pPr>
            <a:endParaRPr lang="en-US" sz="2400"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sz="quarter" idx="1"/>
          </p:nvPr>
        </p:nvSpPr>
        <p:spPr>
          <a:xfrm>
            <a:off x="152400" y="1524000"/>
            <a:ext cx="8763000" cy="4648200"/>
          </a:xfrm>
        </p:spPr>
        <p:txBody>
          <a:bodyPr/>
          <a:lstStyle/>
          <a:p>
            <a:pPr marL="273050" lvl="1">
              <a:buClr>
                <a:schemeClr val="accent1"/>
              </a:buClr>
              <a:buSzPct val="85000"/>
              <a:buFontTx/>
              <a:buBlip>
                <a:blip r:embed="rId3"/>
              </a:buBlip>
              <a:defRPr/>
            </a:pPr>
            <a:r>
              <a:rPr lang="en-US" sz="3200" dirty="0" smtClean="0">
                <a:solidFill>
                  <a:schemeClr val="tx1"/>
                </a:solidFill>
              </a:rPr>
              <a:t>Eligibility</a:t>
            </a:r>
          </a:p>
          <a:p>
            <a:pPr marL="1154113" lvl="1" indent="-514350" algn="just" eaLnBrk="1" hangingPunct="1">
              <a:buClr>
                <a:schemeClr val="tx1"/>
              </a:buClr>
              <a:buSzPct val="100000"/>
              <a:buFontTx/>
              <a:buBlip>
                <a:blip r:embed="rId4"/>
              </a:buBlip>
              <a:defRPr/>
            </a:pPr>
            <a:r>
              <a:rPr lang="en-US" sz="2400" dirty="0" smtClean="0"/>
              <a:t>Any account classified as standard, sub standard or doubtful.</a:t>
            </a:r>
          </a:p>
          <a:p>
            <a:pPr marL="1154113" lvl="1" indent="-514350" algn="just" eaLnBrk="1" hangingPunct="1">
              <a:buClr>
                <a:schemeClr val="tx1"/>
              </a:buClr>
              <a:buSzPct val="100000"/>
              <a:buFontTx/>
              <a:buBlip>
                <a:blip r:embed="rId4"/>
              </a:buBlip>
              <a:defRPr/>
            </a:pPr>
            <a:r>
              <a:rPr lang="en-US" sz="2400" dirty="0" smtClean="0"/>
              <a:t>Restructuring cannot be done retrospectively and usual asset classification norms would continue to apply.</a:t>
            </a:r>
          </a:p>
          <a:p>
            <a:pPr marL="1154113" lvl="1" indent="-514350" algn="just" eaLnBrk="1" hangingPunct="1">
              <a:buClr>
                <a:schemeClr val="tx1"/>
              </a:buClr>
              <a:buSzPct val="100000"/>
              <a:buFontTx/>
              <a:buBlip>
                <a:blip r:embed="rId4"/>
              </a:buBlip>
              <a:defRPr/>
            </a:pPr>
            <a:r>
              <a:rPr lang="en-US" sz="2400" dirty="0" smtClean="0"/>
              <a:t>Restructuring should be subject to customer agreeing to terms and conditions.</a:t>
            </a:r>
          </a:p>
          <a:p>
            <a:pPr marL="1154113" lvl="1" indent="-514350" algn="just" eaLnBrk="1" hangingPunct="1">
              <a:buClr>
                <a:schemeClr val="tx1"/>
              </a:buClr>
              <a:buSzPct val="100000"/>
              <a:buFontTx/>
              <a:buBlip>
                <a:blip r:embed="rId4"/>
              </a:buBlip>
              <a:defRPr/>
            </a:pPr>
            <a:r>
              <a:rPr lang="en-US" sz="2400" dirty="0" smtClean="0"/>
              <a:t>Financial viability should be established.</a:t>
            </a:r>
          </a:p>
          <a:p>
            <a:pPr marL="1154113" lvl="1" indent="-514350" algn="just" eaLnBrk="1" hangingPunct="1">
              <a:buClr>
                <a:schemeClr val="tx1"/>
              </a:buClr>
              <a:buSzPct val="100000"/>
              <a:buFontTx/>
              <a:buBlip>
                <a:blip r:embed="rId4"/>
              </a:buBlip>
              <a:defRPr/>
            </a:pPr>
            <a:r>
              <a:rPr lang="en-US" sz="2400" dirty="0" smtClean="0"/>
              <a:t>Borrowers indulging in frauds and/or malfeasance  ineligible.</a:t>
            </a:r>
          </a:p>
          <a:p>
            <a:pPr marL="1154113" lvl="1" indent="-514350" algn="just" eaLnBrk="1" hangingPunct="1">
              <a:buClr>
                <a:schemeClr val="tx1"/>
              </a:buClr>
              <a:buSzPct val="100000"/>
              <a:buFontTx/>
              <a:buBlip>
                <a:blip r:embed="rId4"/>
              </a:buBlip>
              <a:defRPr/>
            </a:pPr>
            <a:r>
              <a:rPr lang="en-US" sz="2400" dirty="0" smtClean="0"/>
              <a:t>BIFR cases eligible for restructuring subject to approval from BIFR.</a:t>
            </a:r>
          </a:p>
          <a:p>
            <a:pPr lvl="1" algn="just" eaLnBrk="1" hangingPunct="1">
              <a:buClr>
                <a:schemeClr val="tx1"/>
              </a:buClr>
              <a:buSzPct val="100000"/>
              <a:buFont typeface="Wingdings" pitchFamily="2" charset="2"/>
              <a:buChar char="ü"/>
              <a:defRPr/>
            </a:pPr>
            <a:endParaRPr lang="en-US" sz="2400" dirty="0" smtClean="0"/>
          </a:p>
          <a:p>
            <a:pPr lvl="2" algn="just" eaLnBrk="1" hangingPunct="1">
              <a:buClr>
                <a:schemeClr val="tx1"/>
              </a:buClr>
              <a:buSzPct val="100000"/>
              <a:defRPr/>
            </a:pPr>
            <a:endParaRPr lang="en-US" dirty="0" smtClean="0"/>
          </a:p>
          <a:p>
            <a:pPr eaLnBrk="1" hangingPunct="1">
              <a:buFontTx/>
              <a:buBlip>
                <a:blip r:embed="rId5"/>
              </a:buBlip>
              <a:defRPr/>
            </a:pPr>
            <a:endParaRPr lang="en-US" dirty="0" smtClean="0"/>
          </a:p>
        </p:txBody>
      </p:sp>
      <p:sp>
        <p:nvSpPr>
          <p:cNvPr id="51203"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sz="quarter" idx="1"/>
          </p:nvPr>
        </p:nvSpPr>
        <p:spPr>
          <a:xfrm>
            <a:off x="304800" y="1524000"/>
            <a:ext cx="8518525" cy="4648200"/>
          </a:xfrm>
        </p:spPr>
        <p:txBody>
          <a:bodyPr/>
          <a:lstStyle/>
          <a:p>
            <a:pPr marL="273050" lvl="1">
              <a:buClr>
                <a:schemeClr val="accent1"/>
              </a:buClr>
              <a:buSzPct val="85000"/>
              <a:buFontTx/>
              <a:buBlip>
                <a:blip r:embed="rId3"/>
              </a:buBlip>
              <a:defRPr/>
            </a:pPr>
            <a:r>
              <a:rPr lang="en-US" sz="3200" dirty="0" smtClean="0">
                <a:solidFill>
                  <a:schemeClr val="tx1"/>
                </a:solidFill>
              </a:rPr>
              <a:t>Asset Classification Norms</a:t>
            </a:r>
          </a:p>
          <a:p>
            <a:pPr marL="1154113" lvl="1" indent="-514350" algn="just" eaLnBrk="1" hangingPunct="1">
              <a:buClr>
                <a:schemeClr val="tx1"/>
              </a:buClr>
              <a:buSzPct val="100000"/>
              <a:buFontTx/>
              <a:buBlip>
                <a:blip r:embed="rId4"/>
              </a:buBlip>
              <a:defRPr/>
            </a:pPr>
            <a:r>
              <a:rPr lang="en-US" sz="2400" dirty="0" smtClean="0"/>
              <a:t>Restructuring of accounts could take place in following stages:</a:t>
            </a:r>
          </a:p>
          <a:p>
            <a:pPr marL="1600200" lvl="4" indent="-457200" algn="just" eaLnBrk="1" hangingPunct="1">
              <a:buClr>
                <a:schemeClr val="tx1"/>
              </a:buClr>
              <a:buSzPct val="100000"/>
              <a:buFont typeface="Wingdings" pitchFamily="2" charset="2"/>
              <a:buChar char="§"/>
              <a:defRPr/>
            </a:pPr>
            <a:r>
              <a:rPr lang="en-US" sz="2400" dirty="0" smtClean="0">
                <a:solidFill>
                  <a:srgbClr val="002060"/>
                </a:solidFill>
              </a:rPr>
              <a:t>Before commencement of commercial production</a:t>
            </a:r>
          </a:p>
          <a:p>
            <a:pPr marL="1600200" lvl="4" indent="-457200" algn="just" eaLnBrk="1" hangingPunct="1">
              <a:buClr>
                <a:schemeClr val="tx1"/>
              </a:buClr>
              <a:buSzPct val="100000"/>
              <a:buFont typeface="Wingdings" pitchFamily="2" charset="2"/>
              <a:buChar char="§"/>
              <a:defRPr/>
            </a:pPr>
            <a:r>
              <a:rPr lang="en-US" sz="2400" dirty="0" smtClean="0">
                <a:solidFill>
                  <a:srgbClr val="002060"/>
                </a:solidFill>
              </a:rPr>
              <a:t>After commencement of commercial production / operation but before the asset has been classified as ‘Sub Standard’.</a:t>
            </a:r>
          </a:p>
          <a:p>
            <a:pPr marL="1600200" lvl="4" indent="-457200" algn="just" eaLnBrk="1" hangingPunct="1">
              <a:buClr>
                <a:schemeClr val="tx1"/>
              </a:buClr>
              <a:buSzPct val="100000"/>
              <a:buFont typeface="Wingdings" pitchFamily="2" charset="2"/>
              <a:buChar char="§"/>
              <a:defRPr/>
            </a:pPr>
            <a:r>
              <a:rPr lang="en-US" sz="2400" dirty="0" smtClean="0">
                <a:solidFill>
                  <a:srgbClr val="002060"/>
                </a:solidFill>
              </a:rPr>
              <a:t>After the commencement of commercial production / operation but after the asset has been classified as ‘Sub Standard’ or doubtful.</a:t>
            </a:r>
          </a:p>
          <a:p>
            <a:pPr eaLnBrk="1" hangingPunct="1">
              <a:buFontTx/>
              <a:buBlip>
                <a:blip r:embed="rId5"/>
              </a:buBlip>
              <a:defRPr/>
            </a:pPr>
            <a:endParaRPr lang="en-US" dirty="0" smtClean="0"/>
          </a:p>
        </p:txBody>
      </p:sp>
      <p:sp>
        <p:nvSpPr>
          <p:cNvPr id="52227"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Content Placeholder 2"/>
          <p:cNvSpPr>
            <a:spLocks noGrp="1"/>
          </p:cNvSpPr>
          <p:nvPr>
            <p:ph sz="quarter" idx="1"/>
          </p:nvPr>
        </p:nvSpPr>
        <p:spPr>
          <a:xfrm>
            <a:off x="301625" y="1527175"/>
            <a:ext cx="8504238" cy="4572000"/>
          </a:xfrm>
        </p:spPr>
        <p:txBody>
          <a:bodyPr/>
          <a:lstStyle/>
          <a:p>
            <a:pPr marL="273050" lvl="1">
              <a:buClr>
                <a:schemeClr val="accent1"/>
              </a:buClr>
              <a:buSzPct val="85000"/>
              <a:buFontTx/>
              <a:buBlip>
                <a:blip r:embed="rId3"/>
              </a:buBlip>
              <a:defRPr/>
            </a:pPr>
            <a:r>
              <a:rPr lang="en-US" sz="3200" dirty="0" smtClean="0">
                <a:solidFill>
                  <a:schemeClr val="tx1"/>
                </a:solidFill>
              </a:rPr>
              <a:t>Asset Classification Norms (Cont’d)</a:t>
            </a:r>
          </a:p>
          <a:p>
            <a:pPr marL="1154113" lvl="1" indent="-514350" algn="just" eaLnBrk="1" hangingPunct="1">
              <a:buClr>
                <a:schemeClr val="tx1"/>
              </a:buClr>
              <a:buSzPct val="100000"/>
              <a:buFontTx/>
              <a:buBlip>
                <a:blip r:embed="rId4"/>
              </a:buBlip>
              <a:defRPr/>
            </a:pPr>
            <a:r>
              <a:rPr lang="en-US" sz="2400" dirty="0" smtClean="0"/>
              <a:t>Standard Asset would get reclassified as sub standard and account which is already NPA would continue to have the same classification.</a:t>
            </a:r>
          </a:p>
          <a:p>
            <a:pPr marL="1154113" lvl="1" indent="-514350" algn="just" eaLnBrk="1" hangingPunct="1">
              <a:buClr>
                <a:schemeClr val="tx1"/>
              </a:buClr>
              <a:buSzPct val="100000"/>
              <a:buFontTx/>
              <a:buBlip>
                <a:blip r:embed="rId4"/>
              </a:buBlip>
              <a:defRPr/>
            </a:pPr>
            <a:r>
              <a:rPr lang="en-US" sz="2400" dirty="0" smtClean="0"/>
              <a:t>Additional finance would be treated as standard </a:t>
            </a:r>
            <a:r>
              <a:rPr lang="en-US" sz="2400" dirty="0" err="1" smtClean="0"/>
              <a:t>upto</a:t>
            </a:r>
            <a:r>
              <a:rPr lang="en-US" sz="2400" dirty="0" smtClean="0"/>
              <a:t> a period of one year.</a:t>
            </a:r>
          </a:p>
          <a:p>
            <a:pPr marL="1154113" lvl="1" indent="-514350" algn="just" eaLnBrk="1" hangingPunct="1">
              <a:buClr>
                <a:schemeClr val="tx1"/>
              </a:buClr>
              <a:buSzPct val="100000"/>
              <a:buFontTx/>
              <a:buBlip>
                <a:blip r:embed="rId4"/>
              </a:buBlip>
              <a:defRPr/>
            </a:pPr>
            <a:r>
              <a:rPr lang="en-US" sz="2400" dirty="0" smtClean="0"/>
              <a:t>All restructured accounts, classified as NPA upon restructuring would be eligible for </a:t>
            </a:r>
            <a:r>
              <a:rPr lang="en-US" sz="2400" dirty="0" err="1" smtClean="0"/>
              <a:t>upgradation</a:t>
            </a:r>
            <a:r>
              <a:rPr lang="en-US" sz="2400" dirty="0" smtClean="0"/>
              <a:t> after observation of satisfactory performance for the period of one year.</a:t>
            </a:r>
            <a:endParaRPr lang="en-SG" sz="2400" dirty="0" smtClean="0"/>
          </a:p>
        </p:txBody>
      </p:sp>
      <p:sp>
        <p:nvSpPr>
          <p:cNvPr id="53251"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ph sz="quarter" idx="1"/>
          </p:nvPr>
        </p:nvSpPr>
        <p:spPr>
          <a:xfrm>
            <a:off x="301625" y="1527175"/>
            <a:ext cx="8504238" cy="4572000"/>
          </a:xfrm>
        </p:spPr>
        <p:txBody>
          <a:bodyPr/>
          <a:lstStyle/>
          <a:p>
            <a:pPr marL="273050" lvl="1">
              <a:buClr>
                <a:schemeClr val="accent1"/>
              </a:buClr>
              <a:buSzPct val="85000"/>
              <a:buFontTx/>
              <a:buBlip>
                <a:blip r:embed="rId3"/>
              </a:buBlip>
              <a:defRPr/>
            </a:pPr>
            <a:r>
              <a:rPr lang="en-US" sz="3200" dirty="0" smtClean="0">
                <a:solidFill>
                  <a:schemeClr val="tx1"/>
                </a:solidFill>
              </a:rPr>
              <a:t>Provisioning Norms</a:t>
            </a:r>
          </a:p>
          <a:p>
            <a:pPr marL="1154113" lvl="1" indent="-514350" algn="just" eaLnBrk="1" hangingPunct="1">
              <a:buClr>
                <a:schemeClr val="tx1"/>
              </a:buClr>
              <a:buSzPct val="100000"/>
              <a:buFontTx/>
              <a:buBlip>
                <a:blip r:embed="rId4"/>
              </a:buBlip>
              <a:defRPr/>
            </a:pPr>
            <a:r>
              <a:rPr lang="en-US" sz="2400" dirty="0" smtClean="0"/>
              <a:t>Total provision required would be normal provision plus provision in lieu of diminution in fair value of advances.</a:t>
            </a:r>
          </a:p>
          <a:p>
            <a:pPr marL="1154113" lvl="1" indent="-514350" algn="just" eaLnBrk="1" hangingPunct="1">
              <a:buClr>
                <a:schemeClr val="tx1"/>
              </a:buClr>
              <a:buSzPct val="100000"/>
              <a:buFontTx/>
              <a:buBlip>
                <a:blip r:embed="rId4"/>
              </a:buBlip>
              <a:defRPr/>
            </a:pPr>
            <a:r>
              <a:rPr lang="en-US" sz="2400" dirty="0" smtClean="0"/>
              <a:t>Diminution in fair value would be required to be recomputed on each balance sheet date.</a:t>
            </a:r>
          </a:p>
          <a:p>
            <a:pPr marL="1154113" lvl="1" indent="-514350" algn="just" eaLnBrk="1" hangingPunct="1">
              <a:buClr>
                <a:schemeClr val="tx1"/>
              </a:buClr>
              <a:buSzPct val="100000"/>
              <a:buFontTx/>
              <a:buBlip>
                <a:blip r:embed="rId4"/>
              </a:buBlip>
              <a:defRPr/>
            </a:pPr>
            <a:r>
              <a:rPr lang="en-US" sz="2400" dirty="0" smtClean="0"/>
              <a:t>Banks have option of notionally computing the diminution in fair value and providing at 5% in case of all restructured accounts where the total dues to bank is less than one </a:t>
            </a:r>
            <a:r>
              <a:rPr lang="en-US" sz="2400" dirty="0" err="1" smtClean="0"/>
              <a:t>crore</a:t>
            </a:r>
            <a:r>
              <a:rPr lang="en-US" sz="2400" dirty="0" smtClean="0"/>
              <a:t>.</a:t>
            </a:r>
          </a:p>
          <a:p>
            <a:pPr lvl="1" algn="just">
              <a:buClrTx/>
              <a:buSzPct val="100000"/>
              <a:buFont typeface="Times New Roman" pitchFamily="18" charset="0"/>
              <a:buChar char="√"/>
              <a:defRPr/>
            </a:pPr>
            <a:endParaRPr lang="en-SG" dirty="0" smtClean="0"/>
          </a:p>
        </p:txBody>
      </p:sp>
      <p:sp>
        <p:nvSpPr>
          <p:cNvPr id="54275"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IRAC Norms </a:t>
            </a:r>
            <a:r>
              <a:rPr lang="en-US" sz="2000" smtClean="0"/>
              <a:t>cont’d</a:t>
            </a:r>
          </a:p>
        </p:txBody>
      </p:sp>
      <p:sp>
        <p:nvSpPr>
          <p:cNvPr id="18435" name="Content Placeholder 2"/>
          <p:cNvSpPr>
            <a:spLocks noGrp="1"/>
          </p:cNvSpPr>
          <p:nvPr>
            <p:ph sz="quarter" idx="1"/>
          </p:nvPr>
        </p:nvSpPr>
        <p:spPr>
          <a:xfrm>
            <a:off x="301625" y="1600200"/>
            <a:ext cx="8504238" cy="4572000"/>
          </a:xfrm>
          <a:gradFill/>
        </p:spPr>
        <p:txBody>
          <a:bodyPr/>
          <a:lstStyle/>
          <a:p>
            <a:pPr>
              <a:lnSpc>
                <a:spcPct val="80000"/>
              </a:lnSpc>
              <a:buFontTx/>
              <a:buBlip>
                <a:blip r:embed="rId2"/>
              </a:buBlip>
            </a:pPr>
            <a:r>
              <a:rPr lang="en-US" smtClean="0"/>
              <a:t>Fees and commissions earned by the banks as a result of re­negotiations or rescheduling of outstanding debts should be  recognised on an accrual basis over the period of time covered by the re­negotiated or rescheduled extension of credit. </a:t>
            </a:r>
          </a:p>
          <a:p>
            <a:pPr>
              <a:lnSpc>
                <a:spcPct val="80000"/>
              </a:lnSpc>
              <a:buFontTx/>
              <a:buBlip>
                <a:blip r:embed="rId2"/>
              </a:buBlip>
            </a:pPr>
            <a:r>
              <a:rPr lang="en-US" smtClean="0"/>
              <a:t> If Government guaranteed advances become NPA, the interest on such advances  should not be taken to income account unless the interest has been realised.</a:t>
            </a:r>
          </a:p>
          <a:p>
            <a:pPr>
              <a:buFontTx/>
              <a:buBlip>
                <a:blip r:embed="rId2"/>
              </a:buBlip>
            </a:pPr>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ph sz="quarter" idx="1"/>
          </p:nvPr>
        </p:nvSpPr>
        <p:spPr>
          <a:xfrm>
            <a:off x="301625" y="1527175"/>
            <a:ext cx="8504238" cy="4572000"/>
          </a:xfrm>
        </p:spPr>
        <p:txBody>
          <a:bodyPr/>
          <a:lstStyle/>
          <a:p>
            <a:pPr marL="273050" lvl="1">
              <a:buClr>
                <a:schemeClr val="accent1"/>
              </a:buClr>
              <a:buSzPct val="85000"/>
              <a:buFontTx/>
              <a:buBlip>
                <a:blip r:embed="rId3"/>
              </a:buBlip>
              <a:defRPr/>
            </a:pPr>
            <a:r>
              <a:rPr lang="en-US" sz="3200" dirty="0" smtClean="0">
                <a:solidFill>
                  <a:schemeClr val="tx1"/>
                </a:solidFill>
              </a:rPr>
              <a:t>Special Regulatory Treatment for asset classification - </a:t>
            </a:r>
            <a:r>
              <a:rPr lang="en-US" sz="3200" dirty="0" smtClean="0">
                <a:solidFill>
                  <a:srgbClr val="160E52"/>
                </a:solidFill>
              </a:rPr>
              <a:t>Not available to following categories of advances:</a:t>
            </a:r>
            <a:endParaRPr lang="en-US" sz="3200" dirty="0" smtClean="0">
              <a:solidFill>
                <a:schemeClr val="tx1"/>
              </a:solidFill>
            </a:endParaRPr>
          </a:p>
          <a:p>
            <a:pPr lvl="2" algn="just">
              <a:buSzPct val="100000"/>
              <a:buFont typeface="Wingdings" pitchFamily="2" charset="2"/>
              <a:buBlip>
                <a:blip r:embed="rId4"/>
              </a:buBlip>
              <a:defRPr/>
            </a:pPr>
            <a:r>
              <a:rPr lang="en-US" sz="2800" dirty="0" smtClean="0">
                <a:solidFill>
                  <a:srgbClr val="C00000"/>
                </a:solidFill>
              </a:rPr>
              <a:t>Consumer and personnel advances </a:t>
            </a:r>
          </a:p>
          <a:p>
            <a:pPr lvl="2" algn="just">
              <a:buSzPct val="100000"/>
              <a:buFont typeface="Wingdings" pitchFamily="2" charset="2"/>
              <a:buBlip>
                <a:blip r:embed="rId4"/>
              </a:buBlip>
              <a:defRPr/>
            </a:pPr>
            <a:r>
              <a:rPr lang="en-US" sz="2800" dirty="0" smtClean="0">
                <a:solidFill>
                  <a:srgbClr val="C00000"/>
                </a:solidFill>
              </a:rPr>
              <a:t>Advances is classified as capital market exposure</a:t>
            </a:r>
          </a:p>
          <a:p>
            <a:pPr lvl="2" algn="just">
              <a:buSzPct val="100000"/>
              <a:buFont typeface="Wingdings" pitchFamily="2" charset="2"/>
              <a:buBlip>
                <a:blip r:embed="rId4"/>
              </a:buBlip>
              <a:defRPr/>
            </a:pPr>
            <a:r>
              <a:rPr lang="en-US" sz="2800" dirty="0" smtClean="0">
                <a:solidFill>
                  <a:srgbClr val="C00000"/>
                </a:solidFill>
              </a:rPr>
              <a:t>Advances classified as commercial real estate exposure.</a:t>
            </a:r>
          </a:p>
          <a:p>
            <a:pPr lvl="1" algn="just">
              <a:buClrTx/>
              <a:buSzPct val="100000"/>
              <a:buFont typeface="Times New Roman" pitchFamily="18" charset="0"/>
              <a:buChar char="√"/>
              <a:defRPr/>
            </a:pPr>
            <a:endParaRPr lang="en-SG" dirty="0" smtClean="0"/>
          </a:p>
        </p:txBody>
      </p:sp>
      <p:sp>
        <p:nvSpPr>
          <p:cNvPr id="55299"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ph sz="quarter" idx="1"/>
          </p:nvPr>
        </p:nvSpPr>
        <p:spPr>
          <a:xfrm>
            <a:off x="301625" y="1527175"/>
            <a:ext cx="8504238" cy="4572000"/>
          </a:xfrm>
        </p:spPr>
        <p:txBody>
          <a:bodyPr/>
          <a:lstStyle/>
          <a:p>
            <a:pPr marL="273050" lvl="1">
              <a:buClr>
                <a:schemeClr val="accent1"/>
              </a:buClr>
              <a:buSzPct val="85000"/>
              <a:buFontTx/>
              <a:buBlip>
                <a:blip r:embed="rId3"/>
              </a:buBlip>
              <a:defRPr/>
            </a:pPr>
            <a:r>
              <a:rPr lang="en-US" dirty="0" smtClean="0">
                <a:solidFill>
                  <a:srgbClr val="160E52"/>
                </a:solidFill>
              </a:rPr>
              <a:t>CDR Package (Corporate Debt Restructuring) </a:t>
            </a:r>
          </a:p>
          <a:p>
            <a:pPr marL="273050" lvl="1">
              <a:buClr>
                <a:schemeClr val="accent1"/>
              </a:buClr>
              <a:buSzPct val="85000"/>
              <a:buFontTx/>
              <a:buBlip>
                <a:blip r:embed="rId3"/>
              </a:buBlip>
              <a:defRPr/>
            </a:pPr>
            <a:r>
              <a:rPr lang="en-US" dirty="0" smtClean="0">
                <a:solidFill>
                  <a:srgbClr val="160E52"/>
                </a:solidFill>
              </a:rPr>
              <a:t>Incentive for quick implementation of package</a:t>
            </a:r>
          </a:p>
          <a:p>
            <a:pPr marL="273050" lvl="1">
              <a:buClr>
                <a:schemeClr val="accent1"/>
              </a:buClr>
              <a:buSzPct val="85000"/>
              <a:buFontTx/>
              <a:buBlip>
                <a:blip r:embed="rId3"/>
              </a:buBlip>
              <a:defRPr/>
            </a:pPr>
            <a:r>
              <a:rPr lang="en-US" dirty="0" smtClean="0">
                <a:solidFill>
                  <a:srgbClr val="160E52"/>
                </a:solidFill>
              </a:rPr>
              <a:t>The asset classification status may be restored if the approved package is implemented</a:t>
            </a:r>
            <a:r>
              <a:rPr lang="en-US" sz="3600" dirty="0" smtClean="0">
                <a:solidFill>
                  <a:srgbClr val="160E52"/>
                </a:solidFill>
              </a:rPr>
              <a:t>:</a:t>
            </a:r>
          </a:p>
          <a:p>
            <a:pPr lvl="1" algn="just">
              <a:buSzPct val="100000"/>
              <a:buFontTx/>
              <a:buBlip>
                <a:blip r:embed="rId4"/>
              </a:buBlip>
              <a:defRPr/>
            </a:pPr>
            <a:r>
              <a:rPr lang="en-US" dirty="0" smtClean="0"/>
              <a:t>Within in 120 days from the date of approval under CDR</a:t>
            </a:r>
          </a:p>
          <a:p>
            <a:pPr lvl="1" algn="just">
              <a:buSzPct val="100000"/>
              <a:buFontTx/>
              <a:buBlip>
                <a:blip r:embed="rId4"/>
              </a:buBlip>
              <a:defRPr/>
            </a:pPr>
            <a:r>
              <a:rPr lang="en-US" dirty="0" smtClean="0"/>
              <a:t>Within 90 days from the date of receipt of application by Bank in other cases.</a:t>
            </a:r>
          </a:p>
          <a:p>
            <a:pPr lvl="1" algn="just">
              <a:buSzPct val="100000"/>
              <a:buFontTx/>
              <a:buBlip>
                <a:blip r:embed="rId3"/>
              </a:buBlip>
              <a:defRPr/>
            </a:pPr>
            <a:r>
              <a:rPr lang="en-US" dirty="0" smtClean="0">
                <a:solidFill>
                  <a:srgbClr val="160E52"/>
                </a:solidFill>
              </a:rPr>
              <a:t>The Notes to a/</a:t>
            </a:r>
            <a:r>
              <a:rPr lang="en-US" dirty="0" err="1" smtClean="0">
                <a:solidFill>
                  <a:srgbClr val="160E52"/>
                </a:solidFill>
              </a:rPr>
              <a:t>cs</a:t>
            </a:r>
            <a:r>
              <a:rPr lang="en-US" dirty="0" smtClean="0">
                <a:solidFill>
                  <a:srgbClr val="160E52"/>
                </a:solidFill>
              </a:rPr>
              <a:t>  shall carry proper disclosure of a/</a:t>
            </a:r>
            <a:r>
              <a:rPr lang="en-US" dirty="0" err="1" smtClean="0">
                <a:solidFill>
                  <a:srgbClr val="160E52"/>
                </a:solidFill>
              </a:rPr>
              <a:t>cs</a:t>
            </a:r>
            <a:r>
              <a:rPr lang="en-US" dirty="0" smtClean="0">
                <a:solidFill>
                  <a:srgbClr val="160E52"/>
                </a:solidFill>
              </a:rPr>
              <a:t> restructured</a:t>
            </a:r>
          </a:p>
          <a:p>
            <a:pPr lvl="1" algn="just">
              <a:buSzPct val="100000"/>
              <a:buFontTx/>
              <a:buNone/>
              <a:defRPr/>
            </a:pPr>
            <a:endParaRPr lang="en-US" dirty="0" smtClean="0"/>
          </a:p>
        </p:txBody>
      </p:sp>
      <p:sp>
        <p:nvSpPr>
          <p:cNvPr id="56323"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ph sz="quarter" idx="1"/>
          </p:nvPr>
        </p:nvSpPr>
        <p:spPr>
          <a:xfrm>
            <a:off x="301625" y="1527175"/>
            <a:ext cx="8504238" cy="4572000"/>
          </a:xfrm>
        </p:spPr>
        <p:txBody>
          <a:bodyPr/>
          <a:lstStyle/>
          <a:p>
            <a:pPr marL="273050" lvl="1">
              <a:lnSpc>
                <a:spcPct val="120000"/>
              </a:lnSpc>
              <a:buClr>
                <a:schemeClr val="accent1"/>
              </a:buClr>
              <a:buSzPct val="85000"/>
              <a:buFontTx/>
              <a:buBlip>
                <a:blip r:embed="rId3"/>
              </a:buBlip>
              <a:defRPr/>
            </a:pPr>
            <a:r>
              <a:rPr lang="en-US" sz="3200" dirty="0" smtClean="0">
                <a:solidFill>
                  <a:schemeClr val="tx1"/>
                </a:solidFill>
              </a:rPr>
              <a:t>Asset classification benefits</a:t>
            </a:r>
          </a:p>
          <a:p>
            <a:pPr lvl="1" algn="just">
              <a:lnSpc>
                <a:spcPts val="3200"/>
              </a:lnSpc>
              <a:buSzPct val="100000"/>
              <a:buFontTx/>
              <a:buBlip>
                <a:blip r:embed="rId4"/>
              </a:buBlip>
              <a:defRPr/>
            </a:pPr>
            <a:r>
              <a:rPr lang="en-US" dirty="0" smtClean="0"/>
              <a:t>Standard advance will not be reclassified as sub standard upon restructuring if following conditions are satisfied.</a:t>
            </a:r>
          </a:p>
          <a:p>
            <a:pPr lvl="1" algn="just">
              <a:lnSpc>
                <a:spcPts val="3200"/>
              </a:lnSpc>
              <a:buSzPct val="100000"/>
              <a:buFontTx/>
              <a:buBlip>
                <a:blip r:embed="rId4"/>
              </a:buBlip>
              <a:defRPr/>
            </a:pPr>
            <a:r>
              <a:rPr lang="en-US" dirty="0" smtClean="0"/>
              <a:t>Dues of the bank are fully secured by tangible security (except SSI borrower with outstanding  </a:t>
            </a:r>
            <a:r>
              <a:rPr lang="en-US" dirty="0" err="1" smtClean="0"/>
              <a:t>upto</a:t>
            </a:r>
            <a:r>
              <a:rPr lang="en-US" dirty="0" smtClean="0"/>
              <a:t> Rs.25 </a:t>
            </a:r>
            <a:r>
              <a:rPr lang="en-US" dirty="0" err="1" smtClean="0"/>
              <a:t>lacs</a:t>
            </a:r>
            <a:r>
              <a:rPr lang="en-US" dirty="0" smtClean="0"/>
              <a:t> &amp; infrastructure  projects)</a:t>
            </a:r>
          </a:p>
          <a:p>
            <a:pPr lvl="1" algn="just">
              <a:lnSpc>
                <a:spcPts val="3200"/>
              </a:lnSpc>
              <a:buSzPct val="100000"/>
              <a:buFontTx/>
              <a:buBlip>
                <a:blip r:embed="rId4"/>
              </a:buBlip>
              <a:defRPr/>
            </a:pPr>
            <a:r>
              <a:rPr lang="en-US" dirty="0" smtClean="0"/>
              <a:t>Unit becomes viable in 10 years, if it is engaged in infrastructure activities and in 7 years in case of other units.</a:t>
            </a:r>
          </a:p>
        </p:txBody>
      </p:sp>
      <p:sp>
        <p:nvSpPr>
          <p:cNvPr id="57347" name="Rectangle 2"/>
          <p:cNvSpPr>
            <a:spLocks noGrp="1" noChangeArrowheads="1"/>
          </p:cNvSpPr>
          <p:nvPr>
            <p:ph type="title"/>
          </p:nvPr>
        </p:nvSpPr>
        <p:spPr>
          <a:xfrm>
            <a:off x="152400" y="228600"/>
            <a:ext cx="7848600" cy="990600"/>
          </a:xfrm>
        </p:spPr>
        <p:txBody>
          <a:bodyPr anchor="ctr"/>
          <a:lstStyle/>
          <a:p>
            <a:pPr eaLnBrk="1" hangingPunct="1"/>
            <a:r>
              <a:rPr lang="en-US" sz="3600" smtClean="0"/>
              <a:t>Guidelines - Restructuring of Advances</a:t>
            </a:r>
            <a:endParaRPr lang="en-US" sz="380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sz="quarter" idx="1"/>
          </p:nvPr>
        </p:nvSpPr>
        <p:spPr>
          <a:xfrm>
            <a:off x="228600" y="1371600"/>
            <a:ext cx="8686800" cy="4953000"/>
          </a:xfrm>
          <a:gradFill/>
        </p:spPr>
        <p:txBody>
          <a:bodyPr/>
          <a:lstStyle/>
          <a:p>
            <a:pPr lvl="1" algn="just">
              <a:lnSpc>
                <a:spcPts val="3200"/>
              </a:lnSpc>
              <a:buSzPct val="100000"/>
              <a:buFontTx/>
              <a:buBlip>
                <a:blip r:embed="rId3"/>
              </a:buBlip>
            </a:pPr>
            <a:r>
              <a:rPr lang="en-US" smtClean="0"/>
              <a:t>Repayment period including moratorium does not exceed 15 and 10 years for infrastructure and other projects respectively ( 10 years ceiling won’t apply to restructured hosing loan accounts)</a:t>
            </a:r>
          </a:p>
          <a:p>
            <a:pPr lvl="1" algn="just">
              <a:lnSpc>
                <a:spcPts val="3200"/>
              </a:lnSpc>
              <a:buSzPct val="100000"/>
              <a:buFontTx/>
              <a:buBlip>
                <a:blip r:embed="rId3"/>
              </a:buBlip>
            </a:pPr>
            <a:r>
              <a:rPr lang="en-US" smtClean="0"/>
              <a:t>Promoters sacrifice and additional funds brought by them should be a minimum of 15% of bank’s sacrifice (Ref   RBI Circular dated 7th October 2010)</a:t>
            </a:r>
          </a:p>
          <a:p>
            <a:pPr lvl="1" algn="just">
              <a:lnSpc>
                <a:spcPts val="3200"/>
              </a:lnSpc>
              <a:buSzPct val="100000"/>
              <a:buFontTx/>
              <a:buBlip>
                <a:blip r:embed="rId3"/>
              </a:buBlip>
            </a:pPr>
            <a:r>
              <a:rPr lang="en-US" smtClean="0"/>
              <a:t>Personal guarantee is offered by promoters.</a:t>
            </a:r>
          </a:p>
          <a:p>
            <a:pPr lvl="1" algn="just">
              <a:lnSpc>
                <a:spcPts val="3200"/>
              </a:lnSpc>
              <a:buSzPct val="100000"/>
              <a:buFontTx/>
              <a:buBlip>
                <a:blip r:embed="rId3"/>
              </a:buBlip>
            </a:pPr>
            <a:r>
              <a:rPr lang="en-US" smtClean="0"/>
              <a:t>The restructuring is not ‘repeated restructuring’</a:t>
            </a:r>
          </a:p>
        </p:txBody>
      </p:sp>
      <p:sp>
        <p:nvSpPr>
          <p:cNvPr id="58371" name="Title 3"/>
          <p:cNvSpPr>
            <a:spLocks noGrp="1"/>
          </p:cNvSpPr>
          <p:nvPr>
            <p:ph type="title"/>
          </p:nvPr>
        </p:nvSpPr>
        <p:spPr>
          <a:xfrm>
            <a:off x="301625" y="152400"/>
            <a:ext cx="7699375" cy="835025"/>
          </a:xfrm>
        </p:spPr>
        <p:txBody>
          <a:bodyPr/>
          <a:lstStyle/>
          <a:p>
            <a:r>
              <a:rPr lang="en-US" sz="3600" smtClean="0"/>
              <a:t>Guidelines - Restructuring of Advances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Content Placeholder 2"/>
          <p:cNvSpPr>
            <a:spLocks noGrp="1"/>
          </p:cNvSpPr>
          <p:nvPr>
            <p:ph sz="quarter" idx="1"/>
          </p:nvPr>
        </p:nvSpPr>
        <p:spPr>
          <a:xfrm>
            <a:off x="228600" y="1371600"/>
            <a:ext cx="8686800" cy="4953000"/>
          </a:xfrm>
          <a:gradFill/>
        </p:spPr>
        <p:txBody>
          <a:bodyPr/>
          <a:lstStyle/>
          <a:p>
            <a:pPr marL="273050" lvl="1">
              <a:lnSpc>
                <a:spcPct val="120000"/>
              </a:lnSpc>
              <a:buClr>
                <a:schemeClr val="accent1"/>
              </a:buClr>
              <a:buSzPct val="85000"/>
              <a:buFontTx/>
              <a:buBlip>
                <a:blip r:embed="rId3"/>
              </a:buBlip>
            </a:pPr>
            <a:r>
              <a:rPr lang="en-US" sz="3200" smtClean="0">
                <a:solidFill>
                  <a:schemeClr val="tx1"/>
                </a:solidFill>
              </a:rPr>
              <a:t>During the specified period the asset classification of sub standard / doubtful accounts will not deteriorate, if satisfactory performance is demonstrated during the specified period.</a:t>
            </a:r>
          </a:p>
        </p:txBody>
      </p:sp>
      <p:sp>
        <p:nvSpPr>
          <p:cNvPr id="59395" name="Title 3"/>
          <p:cNvSpPr>
            <a:spLocks noGrp="1"/>
          </p:cNvSpPr>
          <p:nvPr>
            <p:ph type="title"/>
          </p:nvPr>
        </p:nvSpPr>
        <p:spPr>
          <a:xfrm>
            <a:off x="301625" y="152400"/>
            <a:ext cx="7699375" cy="835025"/>
          </a:xfrm>
        </p:spPr>
        <p:txBody>
          <a:bodyPr/>
          <a:lstStyle/>
          <a:p>
            <a:r>
              <a:rPr lang="en-US" sz="3600" smtClean="0"/>
              <a:t>Guidelines - Restructuring of Advances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301625" y="228600"/>
            <a:ext cx="7775575" cy="914400"/>
          </a:xfrm>
        </p:spPr>
        <p:txBody>
          <a:bodyPr anchor="ctr"/>
          <a:lstStyle/>
          <a:p>
            <a:pPr eaLnBrk="1" hangingPunct="1"/>
            <a:r>
              <a:rPr lang="en-US" smtClean="0"/>
              <a:t>Agricultural Debt Waiver Scheme</a:t>
            </a:r>
          </a:p>
        </p:txBody>
      </p:sp>
      <p:sp>
        <p:nvSpPr>
          <p:cNvPr id="73731" name="Content Placeholder 2"/>
          <p:cNvSpPr>
            <a:spLocks noGrp="1"/>
          </p:cNvSpPr>
          <p:nvPr>
            <p:ph sz="quarter" idx="1"/>
          </p:nvPr>
        </p:nvSpPr>
        <p:spPr>
          <a:xfrm>
            <a:off x="152400" y="1447800"/>
            <a:ext cx="8839200" cy="4876800"/>
          </a:xfrm>
        </p:spPr>
        <p:txBody>
          <a:bodyPr/>
          <a:lstStyle/>
          <a:p>
            <a:pPr marL="273050" lvl="1">
              <a:lnSpc>
                <a:spcPct val="120000"/>
              </a:lnSpc>
              <a:buClr>
                <a:schemeClr val="accent1"/>
              </a:buClr>
              <a:buSzPct val="85000"/>
              <a:buFontTx/>
              <a:buBlip>
                <a:blip r:embed="rId3"/>
              </a:buBlip>
              <a:defRPr/>
            </a:pPr>
            <a:r>
              <a:rPr lang="en-US" sz="3200" dirty="0" smtClean="0">
                <a:solidFill>
                  <a:schemeClr val="tx1"/>
                </a:solidFill>
              </a:rPr>
              <a:t>Prudential norms. Agricultural debt waiver and debt relief scheme 2008.</a:t>
            </a:r>
          </a:p>
          <a:p>
            <a:pPr lvl="1" algn="just">
              <a:lnSpc>
                <a:spcPts val="3200"/>
              </a:lnSpc>
              <a:buSzPct val="100000"/>
              <a:buFontTx/>
              <a:buBlip>
                <a:blip r:embed="rId4"/>
              </a:buBlip>
              <a:defRPr/>
            </a:pPr>
            <a:r>
              <a:rPr lang="en-US" dirty="0" smtClean="0"/>
              <a:t>Amount eligible for waiver to be transferred to a separate account named “Amount receivable from Government of India under Agricultural Debt Waiver Scheme 2008”.</a:t>
            </a:r>
          </a:p>
          <a:p>
            <a:pPr lvl="1" algn="just">
              <a:lnSpc>
                <a:spcPts val="3200"/>
              </a:lnSpc>
              <a:buSzPct val="100000"/>
              <a:buFontTx/>
              <a:buBlip>
                <a:blip r:embed="rId4"/>
              </a:buBlip>
              <a:defRPr/>
            </a:pPr>
            <a:r>
              <a:rPr lang="en-US" dirty="0" smtClean="0"/>
              <a:t>Banks  neither to claim nor recover from the farmer, interest in excess of the principal amount, penal interest, legal  charges, miscellaneous charges   etc  for the assets which are NPA at the time of restructuring.</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t>IRAC Norms- some Issues</a:t>
            </a:r>
            <a:endParaRPr lang="en-SG" smtClean="0"/>
          </a:p>
        </p:txBody>
      </p:sp>
      <p:sp>
        <p:nvSpPr>
          <p:cNvPr id="61443" name="Content Placeholder 2"/>
          <p:cNvSpPr>
            <a:spLocks noGrp="1"/>
          </p:cNvSpPr>
          <p:nvPr>
            <p:ph sz="quarter" idx="1"/>
          </p:nvPr>
        </p:nvSpPr>
        <p:spPr>
          <a:xfrm>
            <a:off x="301625" y="1527175"/>
            <a:ext cx="8504238" cy="4572000"/>
          </a:xfrm>
          <a:gradFill/>
        </p:spPr>
        <p:txBody>
          <a:bodyPr/>
          <a:lstStyle/>
          <a:p>
            <a:pPr>
              <a:buFontTx/>
              <a:buBlip>
                <a:blip r:embed="rId3"/>
              </a:buBlip>
            </a:pPr>
            <a:r>
              <a:rPr lang="en-US" smtClean="0"/>
              <a:t>NPA accounts below Rs 5 crore - Security values are to be properly checked</a:t>
            </a:r>
          </a:p>
          <a:p>
            <a:pPr>
              <a:buFontTx/>
              <a:buBlip>
                <a:blip r:embed="rId3"/>
              </a:buBlip>
            </a:pPr>
            <a:r>
              <a:rPr lang="en-US" smtClean="0"/>
              <a:t>Non submission of Stock Statements &amp; financials by small borrowers</a:t>
            </a:r>
          </a:p>
          <a:p>
            <a:pPr>
              <a:buFontTx/>
              <a:buBlip>
                <a:blip r:embed="rId3"/>
              </a:buBlip>
            </a:pPr>
            <a:r>
              <a:rPr lang="en-US" smtClean="0"/>
              <a:t>By virtue of reversal of interest, it is found that the account has become NPA in earlier year </a:t>
            </a:r>
          </a:p>
          <a:p>
            <a:pPr>
              <a:buFontTx/>
              <a:buBlip>
                <a:blip r:embed="rId3"/>
              </a:buBlip>
            </a:pPr>
            <a:r>
              <a:rPr lang="en-US" smtClean="0"/>
              <a:t>Technical write off at HO in respect of Branch NPAs</a:t>
            </a:r>
            <a:endParaRPr lang="en-SG"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IRAC Norms - Certain points</a:t>
            </a:r>
          </a:p>
        </p:txBody>
      </p:sp>
      <p:sp>
        <p:nvSpPr>
          <p:cNvPr id="62467" name="Content Placeholder 2"/>
          <p:cNvSpPr>
            <a:spLocks noGrp="1"/>
          </p:cNvSpPr>
          <p:nvPr>
            <p:ph sz="quarter" idx="1"/>
          </p:nvPr>
        </p:nvSpPr>
        <p:spPr>
          <a:xfrm>
            <a:off x="301625" y="1600200"/>
            <a:ext cx="8504238" cy="4572000"/>
          </a:xfrm>
          <a:gradFill/>
        </p:spPr>
        <p:txBody>
          <a:bodyPr/>
          <a:lstStyle/>
          <a:p>
            <a:pPr>
              <a:buFontTx/>
              <a:buBlip>
                <a:blip r:embed="rId2"/>
              </a:buBlip>
            </a:pPr>
            <a:endParaRPr lang="en-US" sz="3000" smtClean="0"/>
          </a:p>
          <a:p>
            <a:pPr>
              <a:buFontTx/>
              <a:buBlip>
                <a:blip r:embed="rId2"/>
              </a:buBlip>
            </a:pPr>
            <a:r>
              <a:rPr lang="en-US" sz="3000" smtClean="0"/>
              <a:t>Support System from CBS</a:t>
            </a:r>
          </a:p>
          <a:p>
            <a:pPr>
              <a:buFontTx/>
              <a:buBlip>
                <a:blip r:embed="rId2"/>
              </a:buBlip>
            </a:pPr>
            <a:r>
              <a:rPr lang="en-US" sz="3000" smtClean="0"/>
              <a:t>The Detailed Advances statement be tallied with GL, and individual accounts be checked for balances, security value, date of NPA, etc</a:t>
            </a:r>
          </a:p>
          <a:p>
            <a:pPr>
              <a:buFontTx/>
              <a:buBlip>
                <a:blip r:embed="rId2"/>
              </a:buBlip>
            </a:pPr>
            <a:r>
              <a:rPr lang="en-US" sz="3000" smtClean="0"/>
              <a:t>Concern  about NPA accounts from Rs 1 to Rs 10 lacs as  per system, since RBI has directed that all banks move to System driven NPA</a:t>
            </a:r>
          </a:p>
          <a:p>
            <a:pPr>
              <a:buFontTx/>
              <a:buNone/>
            </a:pPr>
            <a:r>
              <a:rPr lang="en-US" smtClean="0"/>
              <a:t> </a:t>
            </a:r>
          </a:p>
          <a:p>
            <a:pPr>
              <a:buFontTx/>
              <a:buBlip>
                <a:blip r:embed="rId2"/>
              </a:buBlip>
            </a:pPr>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t>IRAC Norms - Certain points</a:t>
            </a:r>
          </a:p>
        </p:txBody>
      </p:sp>
      <p:sp>
        <p:nvSpPr>
          <p:cNvPr id="63491"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z="3000" smtClean="0"/>
              <a:t>URI in accounts be tallied with the Advances statement</a:t>
            </a:r>
          </a:p>
          <a:p>
            <a:pPr>
              <a:buFontTx/>
              <a:buBlip>
                <a:blip r:embed="rId2"/>
              </a:buBlip>
            </a:pPr>
            <a:r>
              <a:rPr lang="en-US" sz="3000" smtClean="0"/>
              <a:t>Movement from Sub-standard to D 1 &amp; from D1 to D2, D2 to D3; check the parameters</a:t>
            </a:r>
          </a:p>
          <a:p>
            <a:pPr>
              <a:buFontTx/>
              <a:buBlip>
                <a:blip r:embed="rId2"/>
              </a:buBlip>
            </a:pPr>
            <a:r>
              <a:rPr lang="en-US" sz="3000" smtClean="0"/>
              <a:t>Income Leakage- Rate of Interest  fed in system is incorrect, DP is wrongly calculated, process fees not recovered as per TOS, charges not recovered on Forex limits granted, penal interest not recovered on late submission of Stock statements and Financials </a:t>
            </a:r>
          </a:p>
          <a:p>
            <a:pPr>
              <a:buFontTx/>
              <a:buNone/>
            </a:pPr>
            <a:r>
              <a:rPr lang="en-US" smtClean="0"/>
              <a:t> </a:t>
            </a:r>
          </a:p>
          <a:p>
            <a:pPr>
              <a:buFontTx/>
              <a:buBlip>
                <a:blip r:embed="rId2"/>
              </a:buBlip>
            </a:pPr>
            <a:endParaRPr lang="en-US"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mtClean="0"/>
              <a:t>IRAC Norms - Certain points</a:t>
            </a:r>
          </a:p>
        </p:txBody>
      </p:sp>
      <p:sp>
        <p:nvSpPr>
          <p:cNvPr id="64515"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mtClean="0"/>
              <a:t> MOCs be issued for correcting Asset  classification, provisioning, income recognition</a:t>
            </a:r>
          </a:p>
          <a:p>
            <a:pPr>
              <a:buFontTx/>
              <a:buBlip>
                <a:blip r:embed="rId2"/>
              </a:buBlip>
            </a:pPr>
            <a:r>
              <a:rPr lang="en-US" smtClean="0"/>
              <a:t>FITL provisioning &amp; tally thereof</a:t>
            </a:r>
          </a:p>
          <a:p>
            <a:pPr>
              <a:buFontTx/>
              <a:buBlip>
                <a:blip r:embed="rId2"/>
              </a:buBlip>
            </a:pPr>
            <a:r>
              <a:rPr lang="en-US" smtClean="0"/>
              <a:t>Debit balance in nominal accounts be verified for provisioning</a:t>
            </a:r>
          </a:p>
          <a:p>
            <a:pPr>
              <a:buFontTx/>
              <a:buBlip>
                <a:blip r:embed="rId2"/>
              </a:buBlip>
            </a:pPr>
            <a:r>
              <a:rPr lang="en-US" smtClean="0"/>
              <a:t>Mesne profits(rent) be scrutinised for provisioning</a:t>
            </a:r>
          </a:p>
          <a:p>
            <a:pPr>
              <a:buFontTx/>
              <a:buNone/>
            </a:pPr>
            <a:r>
              <a:rPr lang="en-US" smtClean="0"/>
              <a:t> </a:t>
            </a:r>
          </a:p>
          <a:p>
            <a:pPr>
              <a:buFontTx/>
              <a:buBlip>
                <a:blip r:embed="rId2"/>
              </a:buBlip>
            </a:pPr>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IRAC Norms </a:t>
            </a:r>
            <a:r>
              <a:rPr lang="en-US" sz="2000" smtClean="0"/>
              <a:t>cont’d</a:t>
            </a:r>
            <a:endParaRPr lang="en-US" smtClean="0"/>
          </a:p>
        </p:txBody>
      </p:sp>
      <p:sp>
        <p:nvSpPr>
          <p:cNvPr id="19459" name="Content Placeholder 2"/>
          <p:cNvSpPr>
            <a:spLocks noGrp="1"/>
          </p:cNvSpPr>
          <p:nvPr>
            <p:ph sz="quarter" idx="1"/>
          </p:nvPr>
        </p:nvSpPr>
        <p:spPr>
          <a:xfrm>
            <a:off x="301625" y="1600200"/>
            <a:ext cx="8504238" cy="4572000"/>
          </a:xfrm>
          <a:gradFill/>
        </p:spPr>
        <p:txBody>
          <a:bodyPr/>
          <a:lstStyle/>
          <a:p>
            <a:pPr>
              <a:lnSpc>
                <a:spcPct val="80000"/>
              </a:lnSpc>
              <a:buFontTx/>
              <a:buBlip>
                <a:blip r:embed="rId2"/>
              </a:buBlip>
            </a:pPr>
            <a:r>
              <a:rPr lang="en-US" smtClean="0">
                <a:sym typeface="Marlett" pitchFamily="2" charset="2"/>
              </a:rPr>
              <a:t>The policy of income recognition should be objective and based on record of recovery rather than on any subjective considerations </a:t>
            </a:r>
          </a:p>
          <a:p>
            <a:pPr>
              <a:buFontTx/>
              <a:buBlip>
                <a:blip r:embed="rId2"/>
              </a:buBlip>
            </a:pPr>
            <a:endParaRPr 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IRAC Norms - Certain points</a:t>
            </a:r>
          </a:p>
        </p:txBody>
      </p:sp>
      <p:sp>
        <p:nvSpPr>
          <p:cNvPr id="65539"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mtClean="0"/>
              <a:t>Accounts upgraded during the year</a:t>
            </a:r>
          </a:p>
          <a:p>
            <a:pPr>
              <a:buFontTx/>
              <a:buBlip>
                <a:blip r:embed="rId2"/>
              </a:buBlip>
            </a:pPr>
            <a:r>
              <a:rPr lang="en-US" smtClean="0"/>
              <a:t>Restructured accounts be properly tracked as to provisioning,  upgradation</a:t>
            </a:r>
          </a:p>
          <a:p>
            <a:pPr>
              <a:buFontTx/>
              <a:buBlip>
                <a:blip r:embed="rId2"/>
              </a:buBlip>
            </a:pPr>
            <a:r>
              <a:rPr lang="en-US" smtClean="0"/>
              <a:t>Restructured accounts  documentation be thoroughly checked</a:t>
            </a:r>
          </a:p>
          <a:p>
            <a:pPr>
              <a:buFontTx/>
              <a:buBlip>
                <a:blip r:embed="rId2"/>
              </a:buBlip>
            </a:pPr>
            <a:r>
              <a:rPr lang="en-US" smtClean="0"/>
              <a:t>The bank’s  diminution  in FV amount has to be provided for</a:t>
            </a:r>
          </a:p>
          <a:p>
            <a:pPr>
              <a:buFontTx/>
              <a:buNone/>
            </a:pPr>
            <a:r>
              <a:rPr lang="en-US" smtClean="0"/>
              <a:t> </a:t>
            </a:r>
          </a:p>
          <a:p>
            <a:pPr>
              <a:buFontTx/>
              <a:buBlip>
                <a:blip r:embed="rId2"/>
              </a:buBlip>
            </a:pPr>
            <a:endParaRPr lang="en-US"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IRAC Norms - Certain points</a:t>
            </a:r>
          </a:p>
        </p:txBody>
      </p:sp>
      <p:sp>
        <p:nvSpPr>
          <p:cNvPr id="66563" name="Content Placeholder 2"/>
          <p:cNvSpPr>
            <a:spLocks noGrp="1"/>
          </p:cNvSpPr>
          <p:nvPr>
            <p:ph sz="quarter" idx="1"/>
          </p:nvPr>
        </p:nvSpPr>
        <p:spPr>
          <a:xfrm>
            <a:off x="301625" y="1600200"/>
            <a:ext cx="8504238" cy="4572000"/>
          </a:xfrm>
          <a:gradFill/>
        </p:spPr>
        <p:txBody>
          <a:bodyPr/>
          <a:lstStyle/>
          <a:p>
            <a:pPr>
              <a:buFontTx/>
              <a:buBlip>
                <a:blip r:embed="rId2"/>
              </a:buBlip>
            </a:pPr>
            <a:r>
              <a:rPr lang="en-US" smtClean="0"/>
              <a:t> Certain Recent  Developments:</a:t>
            </a:r>
          </a:p>
          <a:p>
            <a:pPr>
              <a:buFontTx/>
              <a:buBlip>
                <a:blip r:embed="rId2"/>
              </a:buBlip>
            </a:pPr>
            <a:r>
              <a:rPr lang="en-US" smtClean="0"/>
              <a:t> GMR- Foreign Assets, ECGC  policy not obtained</a:t>
            </a:r>
          </a:p>
          <a:p>
            <a:pPr>
              <a:buFontTx/>
              <a:buBlip>
                <a:blip r:embed="rId2"/>
              </a:buBlip>
            </a:pPr>
            <a:r>
              <a:rPr lang="en-US" smtClean="0"/>
              <a:t>JPMorgan- London Whale- USD 6.3Bn w/off</a:t>
            </a:r>
          </a:p>
          <a:p>
            <a:pPr>
              <a:buFontTx/>
              <a:buBlip>
                <a:blip r:embed="rId2"/>
              </a:buBlip>
            </a:pPr>
            <a:r>
              <a:rPr lang="en-US" smtClean="0"/>
              <a:t>Not verifying T+14 days transaction</a:t>
            </a:r>
          </a:p>
          <a:p>
            <a:pPr>
              <a:buFontTx/>
              <a:buBlip>
                <a:blip r:embed="rId2"/>
              </a:buBlip>
            </a:pPr>
            <a:r>
              <a:rPr lang="en-US" smtClean="0"/>
              <a:t>Deccan Chronicle, KFA, S&amp;P</a:t>
            </a:r>
          </a:p>
          <a:p>
            <a:pPr>
              <a:buFontTx/>
              <a:buBlip>
                <a:blip r:embed="rId2"/>
              </a:buBlip>
            </a:pPr>
            <a:r>
              <a:rPr lang="en-US" smtClean="0"/>
              <a:t>Auditor’s Role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Tulips.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8370" name="Rectangle 6"/>
          <p:cNvSpPr>
            <a:spLocks noGrp="1" noChangeArrowheads="1"/>
          </p:cNvSpPr>
          <p:nvPr>
            <p:ph type="title"/>
          </p:nvPr>
        </p:nvSpPr>
        <p:spPr>
          <a:xfrm>
            <a:off x="2590800" y="1219200"/>
            <a:ext cx="5181600" cy="1219200"/>
          </a:xfrm>
        </p:spPr>
        <p:txBody>
          <a:bodyPr>
            <a:noAutofit/>
          </a:bodyPr>
          <a:lstStyle/>
          <a:p>
            <a:pPr eaLnBrk="1" fontAlgn="auto" hangingPunct="1">
              <a:spcAft>
                <a:spcPts val="0"/>
              </a:spcAft>
              <a:defRPr/>
            </a:pPr>
            <a:r>
              <a:rPr lang="en-US" sz="8800" b="1" dirty="0" smtClean="0">
                <a:solidFill>
                  <a:srgbClr val="002060"/>
                </a:solidFill>
                <a:effectLst>
                  <a:outerShdw blurRad="38100" dist="38100" dir="2700000" algn="tl">
                    <a:srgbClr val="000000">
                      <a:alpha val="43137"/>
                    </a:srgbClr>
                  </a:outerShdw>
                </a:effectLst>
                <a:latin typeface="Monotype Corsiva" pitchFamily="66" charset="0"/>
              </a:rPr>
              <a:t>Thank you!</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IRAC Norms </a:t>
            </a:r>
            <a:r>
              <a:rPr lang="en-US" sz="2000" smtClean="0"/>
              <a:t>cont’d</a:t>
            </a:r>
            <a:endParaRPr lang="en-US" smtClean="0"/>
          </a:p>
        </p:txBody>
      </p:sp>
      <p:sp>
        <p:nvSpPr>
          <p:cNvPr id="20483" name="Content Placeholder 2"/>
          <p:cNvSpPr>
            <a:spLocks noGrp="1"/>
          </p:cNvSpPr>
          <p:nvPr>
            <p:ph sz="quarter" idx="1"/>
          </p:nvPr>
        </p:nvSpPr>
        <p:spPr>
          <a:xfrm>
            <a:off x="301625" y="1600200"/>
            <a:ext cx="8504238" cy="4572000"/>
          </a:xfrm>
          <a:gradFill/>
        </p:spPr>
        <p:txBody>
          <a:bodyPr/>
          <a:lstStyle/>
          <a:p>
            <a:pPr>
              <a:lnSpc>
                <a:spcPct val="80000"/>
              </a:lnSpc>
              <a:buFontTx/>
              <a:buBlip>
                <a:blip r:embed="rId2"/>
              </a:buBlip>
            </a:pPr>
            <a:r>
              <a:rPr lang="en-US" smtClean="0"/>
              <a:t>The classification of assets of banks has to be done on the basis of objective criteria, which would ensure a uniform and consistent application of the norms.</a:t>
            </a:r>
          </a:p>
          <a:p>
            <a:pPr>
              <a:lnSpc>
                <a:spcPct val="80000"/>
              </a:lnSpc>
              <a:buFontTx/>
              <a:buBlip>
                <a:blip r:embed="rId2"/>
              </a:buBlip>
            </a:pPr>
            <a:r>
              <a:rPr lang="en-US" smtClean="0"/>
              <a:t>The provisioning should be made on the basis of the classification of assets based on the period for which the asset has remained non-performing and the availability of security and the realisable value thereof.</a:t>
            </a:r>
          </a:p>
          <a:p>
            <a:pPr>
              <a:buFontTx/>
              <a:buBlip>
                <a:blip r:embed="rId2"/>
              </a:buBlip>
            </a:pPr>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Asset Classification</a:t>
            </a:r>
          </a:p>
        </p:txBody>
      </p:sp>
      <p:sp>
        <p:nvSpPr>
          <p:cNvPr id="3" name="Content Placeholder 2"/>
          <p:cNvSpPr>
            <a:spLocks noGrp="1"/>
          </p:cNvSpPr>
          <p:nvPr>
            <p:ph sz="quarter" idx="1"/>
          </p:nvPr>
        </p:nvSpPr>
        <p:spPr>
          <a:xfrm>
            <a:off x="301625" y="1600200"/>
            <a:ext cx="8504238" cy="4572000"/>
          </a:xfrm>
        </p:spPr>
        <p:txBody>
          <a:bodyPr/>
          <a:lstStyle/>
          <a:p>
            <a:pPr marL="465138" indent="-465138" eaLnBrk="1" hangingPunct="1">
              <a:lnSpc>
                <a:spcPct val="150000"/>
              </a:lnSpc>
              <a:buClr>
                <a:schemeClr val="tx1"/>
              </a:buClr>
              <a:buSzPct val="100000"/>
              <a:defRPr/>
            </a:pPr>
            <a:r>
              <a:rPr lang="en-US" dirty="0" smtClean="0">
                <a:sym typeface="Marlett" pitchFamily="2" charset="2"/>
              </a:rPr>
              <a:t>STANDARD ASSET / </a:t>
            </a:r>
            <a:r>
              <a:rPr lang="en-US" dirty="0" smtClean="0"/>
              <a:t>PERFORMING ASSET</a:t>
            </a:r>
          </a:p>
          <a:p>
            <a:pPr marL="739775" lvl="2" indent="-465138" eaLnBrk="1" hangingPunct="1">
              <a:lnSpc>
                <a:spcPct val="150000"/>
              </a:lnSpc>
              <a:buClr>
                <a:schemeClr val="tx1"/>
              </a:buClr>
              <a:buSzPct val="100000"/>
              <a:buFont typeface="Wingdings" pitchFamily="2" charset="2"/>
              <a:buBlip>
                <a:blip r:embed="rId2"/>
              </a:buBlip>
              <a:defRPr/>
            </a:pPr>
            <a:r>
              <a:rPr lang="en-US" dirty="0" smtClean="0">
                <a:solidFill>
                  <a:srgbClr val="C00000"/>
                </a:solidFill>
                <a:sym typeface="Marlett" pitchFamily="2" charset="2"/>
              </a:rPr>
              <a:t>The account is not non-performing and does not carry more than the normal risk attached to the business.</a:t>
            </a:r>
          </a:p>
          <a:p>
            <a:pPr marL="465138" indent="-465138" eaLnBrk="1" hangingPunct="1">
              <a:lnSpc>
                <a:spcPct val="150000"/>
              </a:lnSpc>
              <a:buClr>
                <a:schemeClr val="tx1"/>
              </a:buClr>
              <a:buSzPct val="100000"/>
              <a:defRPr/>
            </a:pPr>
            <a:r>
              <a:rPr lang="en-US" dirty="0" smtClean="0"/>
              <a:t>NON-PERFORMING ASSET (NPA)</a:t>
            </a:r>
          </a:p>
          <a:p>
            <a:pPr marL="739775" lvl="2" indent="-465138" eaLnBrk="1" hangingPunct="1">
              <a:lnSpc>
                <a:spcPct val="150000"/>
              </a:lnSpc>
              <a:buClr>
                <a:schemeClr val="tx1"/>
              </a:buClr>
              <a:buSzPct val="100000"/>
              <a:buFont typeface="Wingdings" pitchFamily="2" charset="2"/>
              <a:buBlip>
                <a:blip r:embed="rId2"/>
              </a:buBlip>
              <a:defRPr/>
            </a:pPr>
            <a:r>
              <a:rPr lang="en-US" dirty="0" smtClean="0">
                <a:solidFill>
                  <a:srgbClr val="C00000"/>
                </a:solidFill>
                <a:sym typeface="Marlett" pitchFamily="2" charset="2"/>
              </a:rPr>
              <a:t>An asset, including a leased asset, becomes non­ performing when it ceases to generate income for the bank. There is an element of higher risk attached to business </a:t>
            </a:r>
          </a:p>
          <a:p>
            <a:pPr>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Identification of Account as NPA</a:t>
            </a:r>
          </a:p>
        </p:txBody>
      </p:sp>
      <p:graphicFrame>
        <p:nvGraphicFramePr>
          <p:cNvPr id="4" name="Content Placeholder 3"/>
          <p:cNvGraphicFramePr>
            <a:graphicFrameLocks noGrp="1"/>
          </p:cNvGraphicFramePr>
          <p:nvPr>
            <p:ph sz="quarter" idx="1"/>
          </p:nvPr>
        </p:nvGraphicFramePr>
        <p:xfrm>
          <a:off x="301625" y="1600200"/>
          <a:ext cx="8504238" cy="4343400"/>
        </p:xfrm>
        <a:graphic>
          <a:graphicData uri="http://schemas.openxmlformats.org/drawingml/2006/table">
            <a:tbl>
              <a:tblPr firstRow="1" bandRow="1">
                <a:tableStyleId>{5C22544A-7EE6-4342-B048-85BDC9FD1C3A}</a:tableStyleId>
              </a:tblPr>
              <a:tblGrid>
                <a:gridCol w="2517775"/>
                <a:gridCol w="5986463"/>
              </a:tblGrid>
              <a:tr h="29990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u="none" strike="noStrike" cap="none" normalizeH="0" baseline="0" dirty="0" smtClean="0">
                          <a:ln>
                            <a:noFill/>
                          </a:ln>
                          <a:effectLst/>
                          <a:latin typeface="Arial Narrow" pitchFamily="34" charset="0"/>
                        </a:rPr>
                        <a:t>Loans  or Advances</a:t>
                      </a:r>
                      <a:endParaRPr kumimoji="0" lang="en-US" sz="2800" b="0" i="0" u="none" strike="noStrike" cap="none" normalizeH="0" baseline="0" dirty="0" smtClean="0">
                        <a:ln>
                          <a:noFill/>
                        </a:ln>
                        <a:solidFill>
                          <a:schemeClr val="bg1"/>
                        </a:solidFill>
                        <a:effectLst/>
                        <a:latin typeface="Arial Narrow" pitchFamily="34" charset="0"/>
                        <a:cs typeface="Arial" pitchFamily="34" charset="0"/>
                      </a:endParaRPr>
                    </a:p>
                    <a:p>
                      <a:endParaRPr lang="en-US" dirty="0"/>
                    </a:p>
                  </a:txBody>
                  <a:tcPr/>
                </a:tc>
                <a:tc>
                  <a:txBody>
                    <a:bodyPr/>
                    <a:lstStyle/>
                    <a:p>
                      <a:pPr marL="273050" marR="0" lvl="0" indent="-273050" algn="just" defTabSz="914400" rtl="0" eaLnBrk="1" fontAlgn="base" latinLnBrk="0" hangingPunct="1">
                        <a:lnSpc>
                          <a:spcPct val="100000"/>
                        </a:lnSpc>
                        <a:spcBef>
                          <a:spcPct val="0"/>
                        </a:spcBef>
                        <a:spcAft>
                          <a:spcPct val="0"/>
                        </a:spcAft>
                        <a:buClrTx/>
                        <a:buSzPct val="100000"/>
                        <a:buFont typeface="Wingdings" pitchFamily="2" charset="2"/>
                        <a:buChar char="§"/>
                        <a:tabLst/>
                      </a:pPr>
                      <a:r>
                        <a:rPr kumimoji="0" lang="en-US" sz="2400" u="none" strike="noStrike" cap="none" normalizeH="0" baseline="0" dirty="0" smtClean="0">
                          <a:ln>
                            <a:noFill/>
                          </a:ln>
                          <a:effectLst/>
                          <a:latin typeface="Arial Narrow" pitchFamily="34" charset="0"/>
                        </a:rPr>
                        <a:t>Interest and/or installment remains overdue for a period    of more than 90 days in respect of a term loan.</a:t>
                      </a:r>
                    </a:p>
                    <a:p>
                      <a:pPr marL="273050" marR="0" lvl="0" indent="-273050" algn="just" defTabSz="914400" rtl="0" eaLnBrk="1" fontAlgn="base" latinLnBrk="0" hangingPunct="1">
                        <a:lnSpc>
                          <a:spcPct val="100000"/>
                        </a:lnSpc>
                        <a:spcBef>
                          <a:spcPct val="0"/>
                        </a:spcBef>
                        <a:spcAft>
                          <a:spcPct val="0"/>
                        </a:spcAft>
                        <a:buClrTx/>
                        <a:buSzPct val="100000"/>
                        <a:buFont typeface="Wingdings" pitchFamily="2" charset="2"/>
                        <a:buChar char="§"/>
                        <a:tabLst/>
                      </a:pPr>
                      <a:r>
                        <a:rPr kumimoji="0" lang="en-US" sz="2400" u="none" strike="noStrike" cap="none" normalizeH="0" baseline="0" dirty="0" smtClean="0">
                          <a:ln>
                            <a:noFill/>
                          </a:ln>
                          <a:effectLst/>
                          <a:latin typeface="Arial Narrow" pitchFamily="34" charset="0"/>
                        </a:rPr>
                        <a:t>As per </a:t>
                      </a:r>
                      <a:r>
                        <a:rPr kumimoji="0" lang="en-US" sz="2400" u="none" strike="noStrike" cap="none" normalizeH="0" baseline="0" dirty="0" err="1" smtClean="0">
                          <a:ln>
                            <a:noFill/>
                          </a:ln>
                          <a:effectLst/>
                          <a:latin typeface="Arial Narrow" pitchFamily="34" charset="0"/>
                        </a:rPr>
                        <a:t>para</a:t>
                      </a:r>
                      <a:r>
                        <a:rPr kumimoji="0" lang="en-US" sz="2400" u="none" strike="noStrike" cap="none" normalizeH="0" baseline="0" dirty="0" smtClean="0">
                          <a:ln>
                            <a:noFill/>
                          </a:ln>
                          <a:effectLst/>
                          <a:latin typeface="Arial Narrow" pitchFamily="34" charset="0"/>
                        </a:rPr>
                        <a:t> 2.1.3, an account is classified as NPA only if interest due and charged during any quarter is not serviced fully within 90 days from the end of the quarter.</a:t>
                      </a:r>
                      <a:endParaRPr kumimoji="0" lang="en-US" sz="2400" b="1" i="0" u="none" strike="noStrike" cap="none" normalizeH="0" baseline="0" dirty="0" smtClean="0">
                        <a:ln>
                          <a:noFill/>
                        </a:ln>
                        <a:solidFill>
                          <a:schemeClr val="bg1"/>
                        </a:solidFill>
                        <a:effectLst/>
                        <a:latin typeface="Arial Narrow" pitchFamily="34" charset="0"/>
                        <a:cs typeface="Arial" pitchFamily="34" charset="0"/>
                      </a:endParaRPr>
                    </a:p>
                  </a:txBody>
                  <a:tcPr horzOverflow="overflow"/>
                </a:tc>
              </a:tr>
              <a:tr h="1344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u="none" strike="noStrike" cap="none" normalizeH="0" baseline="0" dirty="0" smtClean="0">
                          <a:ln>
                            <a:noFill/>
                          </a:ln>
                          <a:solidFill>
                            <a:schemeClr val="bg1"/>
                          </a:solidFill>
                          <a:effectLst/>
                          <a:latin typeface="Arial Narrow" pitchFamily="34" charset="0"/>
                        </a:rPr>
                        <a:t>Exceptions</a:t>
                      </a:r>
                      <a:endParaRPr kumimoji="0" lang="en-US" sz="2800" b="1" i="1" u="none" strike="noStrike" cap="none" normalizeH="0" baseline="0" dirty="0" smtClean="0">
                        <a:ln>
                          <a:noFill/>
                        </a:ln>
                        <a:solidFill>
                          <a:schemeClr val="bg1"/>
                        </a:solidFill>
                        <a:effectLst/>
                        <a:latin typeface="Arial Narrow" pitchFamily="34" charset="0"/>
                        <a:cs typeface="Arial" pitchFamily="34" charset="0"/>
                      </a:endParaRPr>
                    </a:p>
                    <a:p>
                      <a:endParaRPr lang="en-US" dirty="0"/>
                    </a:p>
                  </a:txBody>
                  <a:tcPr>
                    <a:solidFill>
                      <a:srgbClr val="00B0F0"/>
                    </a:solidFill>
                  </a:tcPr>
                </a:tc>
                <a:tc>
                  <a:txBody>
                    <a:bodyPr/>
                    <a:lstStyle/>
                    <a:p>
                      <a:pPr marL="273050" marR="0" lvl="0" indent="-273050" algn="just" defTabSz="914400" rtl="0" eaLnBrk="1" fontAlgn="base" latinLnBrk="0" hangingPunct="1">
                        <a:lnSpc>
                          <a:spcPct val="100000"/>
                        </a:lnSpc>
                        <a:spcBef>
                          <a:spcPct val="0"/>
                        </a:spcBef>
                        <a:spcAft>
                          <a:spcPct val="0"/>
                        </a:spcAft>
                        <a:buClrTx/>
                        <a:buSzPct val="100000"/>
                        <a:buFont typeface="Wingdings" pitchFamily="2" charset="2"/>
                        <a:buChar char="§"/>
                        <a:tabLst/>
                      </a:pPr>
                      <a:r>
                        <a:rPr kumimoji="0" lang="en-US" sz="2400" b="1" u="none" strike="noStrike" kern="1200" cap="none" normalizeH="0" baseline="0" dirty="0" smtClean="0">
                          <a:ln>
                            <a:noFill/>
                          </a:ln>
                          <a:solidFill>
                            <a:schemeClr val="lt1"/>
                          </a:solidFill>
                          <a:effectLst/>
                          <a:latin typeface="Arial Narrow" pitchFamily="34" charset="0"/>
                          <a:ea typeface="+mn-ea"/>
                          <a:cs typeface="+mn-cs"/>
                        </a:rPr>
                        <a:t>Loans with moratorium for payment of interest .</a:t>
                      </a:r>
                    </a:p>
                    <a:p>
                      <a:pPr marL="273050" marR="0" lvl="0" indent="-273050" algn="just" defTabSz="914400" rtl="0" eaLnBrk="1" fontAlgn="base" latinLnBrk="0" hangingPunct="1">
                        <a:lnSpc>
                          <a:spcPct val="100000"/>
                        </a:lnSpc>
                        <a:spcBef>
                          <a:spcPct val="0"/>
                        </a:spcBef>
                        <a:spcAft>
                          <a:spcPct val="0"/>
                        </a:spcAft>
                        <a:buClrTx/>
                        <a:buSzPct val="100000"/>
                        <a:buFont typeface="Wingdings" pitchFamily="2" charset="2"/>
                        <a:buChar char="§"/>
                        <a:tabLst/>
                      </a:pPr>
                      <a:r>
                        <a:rPr kumimoji="0" lang="en-US" sz="2400" b="1" u="none" strike="noStrike" kern="1200" cap="none" normalizeH="0" baseline="0" dirty="0" smtClean="0">
                          <a:ln>
                            <a:noFill/>
                          </a:ln>
                          <a:solidFill>
                            <a:schemeClr val="lt1"/>
                          </a:solidFill>
                          <a:effectLst/>
                          <a:latin typeface="Arial Narrow" pitchFamily="34" charset="0"/>
                          <a:ea typeface="+mn-ea"/>
                          <a:cs typeface="+mn-cs"/>
                        </a:rPr>
                        <a:t>Housing Loan or similar advance to staff.</a:t>
                      </a:r>
                    </a:p>
                  </a:txBody>
                  <a:tcPr horzOverflow="overflow">
                    <a:solidFill>
                      <a:srgbClr val="00B0F0"/>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Identification of Account as NPA </a:t>
            </a:r>
            <a:r>
              <a:rPr lang="en-US" sz="2000" smtClean="0"/>
              <a:t>cont’d</a:t>
            </a:r>
            <a:endParaRPr lang="en-US" smtClean="0"/>
          </a:p>
        </p:txBody>
      </p:sp>
      <p:graphicFrame>
        <p:nvGraphicFramePr>
          <p:cNvPr id="39957" name="Group 21"/>
          <p:cNvGraphicFramePr>
            <a:graphicFrameLocks noGrp="1"/>
          </p:cNvGraphicFramePr>
          <p:nvPr>
            <p:ph sz="quarter" idx="1"/>
          </p:nvPr>
        </p:nvGraphicFramePr>
        <p:xfrm>
          <a:off x="301625" y="1527175"/>
          <a:ext cx="8504238" cy="4389438"/>
        </p:xfrm>
        <a:graphic>
          <a:graphicData uri="http://schemas.openxmlformats.org/drawingml/2006/table">
            <a:tbl>
              <a:tblPr>
                <a:tableStyleId>{69CF1AB2-1976-4502-BF36-3FF5EA218861}</a:tableStyleId>
              </a:tblPr>
              <a:tblGrid>
                <a:gridCol w="2365375"/>
                <a:gridCol w="6138863"/>
              </a:tblGrid>
              <a:tr h="371475">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2400" b="1" u="none" strike="noStrike" cap="none" normalizeH="0" baseline="0" dirty="0" smtClean="0">
                          <a:ln>
                            <a:noFill/>
                          </a:ln>
                          <a:effectLst/>
                          <a:latin typeface="Arial Narrow" pitchFamily="34" charset="0"/>
                        </a:rPr>
                        <a:t>Bills Purchased and discounted</a:t>
                      </a:r>
                      <a:endParaRPr kumimoji="0" lang="en-US" sz="2400" b="1" i="0" u="none" strike="noStrike" cap="none" normalizeH="0" baseline="0" dirty="0" smtClean="0">
                        <a:ln>
                          <a:noFill/>
                        </a:ln>
                        <a:solidFill>
                          <a:schemeClr val="bg1"/>
                        </a:solidFill>
                        <a:effectLst/>
                        <a:latin typeface="Arial Narrow" pitchFamily="34" charset="0"/>
                        <a:cs typeface="Arial" pitchFamily="34" charset="0"/>
                      </a:endParaRPr>
                    </a:p>
                  </a:txBody>
                  <a:tcP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smtClean="0">
                          <a:ln>
                            <a:noFill/>
                          </a:ln>
                          <a:effectLst/>
                          <a:latin typeface="Arial Narrow" pitchFamily="34" charset="0"/>
                        </a:rPr>
                        <a:t>Bill remains overdue for a Discounted period of more than 90 days</a:t>
                      </a:r>
                      <a:r>
                        <a:rPr kumimoji="0" lang="en-US" sz="2400" b="1" u="none" strike="noStrike" cap="none" normalizeH="0" baseline="0" smtClean="0">
                          <a:ln>
                            <a:noFill/>
                          </a:ln>
                          <a:effectLst/>
                          <a:latin typeface="Arial Narrow" pitchFamily="34" charset="0"/>
                          <a:sym typeface="Symbol" pitchFamily="18" charset="2"/>
                        </a:rPr>
                        <a:t>.</a:t>
                      </a:r>
                      <a:endParaRPr kumimoji="0" lang="en-US" sz="2400" b="1" i="0" u="none" strike="noStrike" cap="none" normalizeH="0" baseline="0" smtClean="0">
                        <a:ln>
                          <a:noFill/>
                        </a:ln>
                        <a:solidFill>
                          <a:schemeClr val="bg1"/>
                        </a:solidFill>
                        <a:effectLst/>
                        <a:latin typeface="Arial Narrow" pitchFamily="34" charset="0"/>
                        <a:cs typeface="Arial" pitchFamily="34" charset="0"/>
                        <a:sym typeface="Symbol" pitchFamily="18" charset="2"/>
                      </a:endParaRPr>
                    </a:p>
                  </a:txBody>
                  <a:tcPr horzOverflow="overflow"/>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effectLst/>
                          <a:latin typeface="Arial Narrow" pitchFamily="34" charset="0"/>
                          <a:sym typeface="Marlett" pitchFamily="2" charset="2"/>
                        </a:rPr>
                        <a:t>Agricultural Advances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bg1"/>
                        </a:solidFill>
                        <a:effectLst/>
                        <a:latin typeface="Arial Narrow" pitchFamily="34" charset="0"/>
                        <a:cs typeface="Arial" pitchFamily="34" charset="0"/>
                      </a:endParaRPr>
                    </a:p>
                  </a:txBody>
                  <a:tcP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smtClean="0">
                          <a:ln>
                            <a:noFill/>
                          </a:ln>
                          <a:effectLst/>
                          <a:latin typeface="Arial Narrow" pitchFamily="34" charset="0"/>
                          <a:sym typeface="Symbol" pitchFamily="18" charset="2"/>
                        </a:rPr>
                        <a:t>Interest or installment remains overdue for  two crop seasons for short duration crop, one crop season for long duration crop.</a:t>
                      </a:r>
                      <a:endParaRPr kumimoji="0" lang="en-US" sz="2400" b="1" i="0" u="none" strike="noStrike" cap="none" normalizeH="0" baseline="0" smtClean="0">
                        <a:ln>
                          <a:noFill/>
                        </a:ln>
                        <a:solidFill>
                          <a:schemeClr val="bg1"/>
                        </a:solidFill>
                        <a:effectLst/>
                        <a:latin typeface="Arial Narrow" pitchFamily="34" charset="0"/>
                        <a:cs typeface="Arial" pitchFamily="34" charset="0"/>
                      </a:endParaRPr>
                    </a:p>
                  </a:txBody>
                  <a:tcPr horzOverflow="overflow"/>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smtClean="0">
                          <a:ln>
                            <a:noFill/>
                          </a:ln>
                          <a:effectLst/>
                          <a:latin typeface="Arial Narrow" pitchFamily="34" charset="0"/>
                        </a:rPr>
                        <a:t>Derivative Transaction</a:t>
                      </a:r>
                      <a:endParaRPr kumimoji="0" lang="en-US" sz="2400" b="1" i="0" u="none" strike="noStrike" cap="none" normalizeH="0" baseline="0" smtClean="0">
                        <a:ln>
                          <a:noFill/>
                        </a:ln>
                        <a:solidFill>
                          <a:schemeClr val="bg1"/>
                        </a:solidFill>
                        <a:effectLst/>
                        <a:latin typeface="Arial Narrow" pitchFamily="34" charset="0"/>
                        <a:cs typeface="Arial" pitchFamily="34" charset="0"/>
                      </a:endParaRPr>
                    </a:p>
                  </a:txBody>
                  <a:tcP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smtClean="0">
                          <a:ln>
                            <a:noFill/>
                          </a:ln>
                          <a:effectLst/>
                          <a:latin typeface="Arial Narrow" pitchFamily="34" charset="0"/>
                          <a:sym typeface="Symbol" pitchFamily="18" charset="2"/>
                        </a:rPr>
                        <a:t>Overdue receivables representing positive mark to market value of a derivative contract remaining unpaid for a period of 90 days from specified due date.</a:t>
                      </a:r>
                      <a:endParaRPr kumimoji="0" lang="en-US" sz="2400" b="1" i="0" u="none" strike="noStrike" cap="none" normalizeH="0" baseline="0" smtClean="0">
                        <a:ln>
                          <a:noFill/>
                        </a:ln>
                        <a:solidFill>
                          <a:schemeClr val="bg1"/>
                        </a:solidFill>
                        <a:effectLst/>
                        <a:latin typeface="Arial Narrow" pitchFamily="34" charset="0"/>
                        <a:cs typeface="Arial" pitchFamily="34" charset="0"/>
                      </a:endParaRPr>
                    </a:p>
                  </a:txBody>
                  <a:tcPr horzOverflow="overflow"/>
                </a:tc>
              </a:tr>
              <a:tr h="3714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smtClean="0">
                          <a:ln>
                            <a:noFill/>
                          </a:ln>
                          <a:effectLst/>
                          <a:latin typeface="Arial Narrow" pitchFamily="34" charset="0"/>
                        </a:rPr>
                        <a:t>Liquidity facility</a:t>
                      </a:r>
                      <a:endParaRPr kumimoji="0" lang="en-US" sz="2400" b="1" i="0" u="none" strike="noStrike" cap="none" normalizeH="0" baseline="0" smtClean="0">
                        <a:ln>
                          <a:noFill/>
                        </a:ln>
                        <a:solidFill>
                          <a:schemeClr val="bg1"/>
                        </a:solidFill>
                        <a:effectLst/>
                        <a:latin typeface="Arial Narrow" pitchFamily="34" charset="0"/>
                        <a:cs typeface="Arial" pitchFamily="34" charset="0"/>
                      </a:endParaRPr>
                    </a:p>
                  </a:txBody>
                  <a:tcP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effectLst/>
                          <a:latin typeface="Arial Narrow" pitchFamily="34" charset="0"/>
                        </a:rPr>
                        <a:t>Remains outstanding for more than 90 days in respect of </a:t>
                      </a:r>
                      <a:r>
                        <a:rPr kumimoji="0" lang="en-US" sz="2400" b="1" u="none" strike="noStrike" cap="none" normalizeH="0" baseline="0" dirty="0" err="1" smtClean="0">
                          <a:ln>
                            <a:noFill/>
                          </a:ln>
                          <a:effectLst/>
                          <a:latin typeface="Arial Narrow" pitchFamily="34" charset="0"/>
                        </a:rPr>
                        <a:t>Securitisation</a:t>
                      </a:r>
                      <a:r>
                        <a:rPr kumimoji="0" lang="en-US" sz="2400" b="1" u="none" strike="noStrike" cap="none" normalizeH="0" baseline="0" dirty="0" smtClean="0">
                          <a:ln>
                            <a:noFill/>
                          </a:ln>
                          <a:effectLst/>
                          <a:latin typeface="Arial Narrow" pitchFamily="34" charset="0"/>
                        </a:rPr>
                        <a:t> transaction.</a:t>
                      </a:r>
                      <a:endParaRPr kumimoji="0" lang="en-US" sz="2400" b="1" i="0" u="none" strike="noStrike" cap="none" normalizeH="0" baseline="0" dirty="0" smtClean="0">
                        <a:ln>
                          <a:noFill/>
                        </a:ln>
                        <a:solidFill>
                          <a:schemeClr val="bg1"/>
                        </a:solidFill>
                        <a:effectLst/>
                        <a:latin typeface="Arial Narrow" pitchFamily="34" charset="0"/>
                        <a:cs typeface="Arial" pitchFamily="34" charset="0"/>
                      </a:endParaRPr>
                    </a:p>
                  </a:txBody>
                  <a:tcPr horzOverflow="overflow"/>
                </a:tc>
              </a:tr>
            </a:tbl>
          </a:graphicData>
        </a:graphic>
      </p:graphicFrame>
    </p:spTree>
  </p:cSld>
  <p:clrMapOvr>
    <a:masterClrMapping/>
  </p:clrMapOvr>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1730</TotalTime>
  <Words>2643</Words>
  <Application>Microsoft Office PowerPoint</Application>
  <PresentationFormat>On-screen Show (4:3)</PresentationFormat>
  <Paragraphs>272</Paragraphs>
  <Slides>52</Slides>
  <Notes>38</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52</vt:i4>
      </vt:variant>
    </vt:vector>
  </HeadingPairs>
  <TitlesOfParts>
    <vt:vector size="66" baseType="lpstr">
      <vt:lpstr>Arial</vt:lpstr>
      <vt:lpstr>Calibri</vt:lpstr>
      <vt:lpstr>Georgia</vt:lpstr>
      <vt:lpstr>Wingdings 2</vt:lpstr>
      <vt:lpstr>Wingdings</vt:lpstr>
      <vt:lpstr>Arial Narrow</vt:lpstr>
      <vt:lpstr>Univers</vt:lpstr>
      <vt:lpstr>Marlett</vt:lpstr>
      <vt:lpstr>Symbol</vt:lpstr>
      <vt:lpstr>Times New Roman</vt:lpstr>
      <vt:lpstr>Monotype Corsiva</vt:lpstr>
      <vt:lpstr>Custom Design</vt:lpstr>
      <vt:lpstr>1_Custom Design</vt:lpstr>
      <vt:lpstr>Civic</vt:lpstr>
      <vt:lpstr>Slide 1</vt:lpstr>
      <vt:lpstr>IRAC NORMS</vt:lpstr>
      <vt:lpstr>IRAC Norms cont’d</vt:lpstr>
      <vt:lpstr>IRAC Norms cont’d</vt:lpstr>
      <vt:lpstr>IRAC Norms cont’d</vt:lpstr>
      <vt:lpstr>IRAC Norms cont’d</vt:lpstr>
      <vt:lpstr>Asset Classification</vt:lpstr>
      <vt:lpstr>Identification of Account as NPA</vt:lpstr>
      <vt:lpstr>Identification of Account as NPA cont’d</vt:lpstr>
      <vt:lpstr>Identification of Account as NPA cont’d</vt:lpstr>
      <vt:lpstr>Exceptions / Clarifications</vt:lpstr>
      <vt:lpstr>Exceptions / Clarifications ...</vt:lpstr>
      <vt:lpstr>Exceptions / Clarifications …</vt:lpstr>
      <vt:lpstr>Exceptions / Clarifications …</vt:lpstr>
      <vt:lpstr>Exceptions / Clarifications …</vt:lpstr>
      <vt:lpstr>Exceptions / Clarifications …</vt:lpstr>
      <vt:lpstr>Exceptions / Clarifications…</vt:lpstr>
      <vt:lpstr>Classification  – Projects under Implementation</vt:lpstr>
      <vt:lpstr>Classification  – Projects under Implementation</vt:lpstr>
      <vt:lpstr>Classification  – Projects under Implementation</vt:lpstr>
      <vt:lpstr>Classification  – Projects under Implementation</vt:lpstr>
      <vt:lpstr>Classification  – Projects under Implementation</vt:lpstr>
      <vt:lpstr>Classification  – Projects under Implementation</vt:lpstr>
      <vt:lpstr>Classification  – Projects under Implementation</vt:lpstr>
      <vt:lpstr>Classification  – Projects under Implementation</vt:lpstr>
      <vt:lpstr>Income Recognition</vt:lpstr>
      <vt:lpstr>Income Recognition…    </vt:lpstr>
      <vt:lpstr>Classification Norms</vt:lpstr>
      <vt:lpstr>Classification Norms…</vt:lpstr>
      <vt:lpstr>Exceptions / Clarifications …</vt:lpstr>
      <vt:lpstr>Provisioning Norms</vt:lpstr>
      <vt:lpstr>Provisioning Norms… </vt:lpstr>
      <vt:lpstr>Provisioning Norms… </vt:lpstr>
      <vt:lpstr>Provisioning Norms… </vt:lpstr>
      <vt:lpstr>Guidelines - Restructuring of Advances</vt:lpstr>
      <vt:lpstr>Guidelines - Restructuring of Advances</vt:lpstr>
      <vt:lpstr>Guidelines - Restructuring of Advances</vt:lpstr>
      <vt:lpstr>Guidelines - Restructuring of Advances</vt:lpstr>
      <vt:lpstr>Guidelines - Restructuring of Advances</vt:lpstr>
      <vt:lpstr>Guidelines - Restructuring of Advances</vt:lpstr>
      <vt:lpstr>Guidelines - Restructuring of Advances</vt:lpstr>
      <vt:lpstr>Guidelines - Restructuring of Advances</vt:lpstr>
      <vt:lpstr>Guidelines - Restructuring of Advances</vt:lpstr>
      <vt:lpstr>Guidelines - Restructuring of Advances</vt:lpstr>
      <vt:lpstr>Agricultural Debt Waiver Scheme</vt:lpstr>
      <vt:lpstr>IRAC Norms- some Issues</vt:lpstr>
      <vt:lpstr>IRAC Norms - Certain points</vt:lpstr>
      <vt:lpstr>IRAC Norms - Certain points</vt:lpstr>
      <vt:lpstr>IRAC Norms - Certain points</vt:lpstr>
      <vt:lpstr>IRAC Norms - Certain points</vt:lpstr>
      <vt:lpstr>IRAC Norms - Certain points</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venket</dc:creator>
  <cp:lastModifiedBy>exam</cp:lastModifiedBy>
  <cp:revision>388</cp:revision>
  <dcterms:created xsi:type="dcterms:W3CDTF">2009-03-14T09:05:47Z</dcterms:created>
  <dcterms:modified xsi:type="dcterms:W3CDTF">2016-03-19T05:32:13Z</dcterms:modified>
</cp:coreProperties>
</file>