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90" r:id="rId3"/>
    <p:sldId id="257" r:id="rId4"/>
    <p:sldId id="287" r:id="rId5"/>
    <p:sldId id="288" r:id="rId6"/>
    <p:sldId id="291" r:id="rId7"/>
    <p:sldId id="296" r:id="rId8"/>
    <p:sldId id="300" r:id="rId9"/>
    <p:sldId id="298" r:id="rId10"/>
    <p:sldId id="302" r:id="rId11"/>
    <p:sldId id="269" r:id="rId12"/>
    <p:sldId id="270" r:id="rId13"/>
    <p:sldId id="271" r:id="rId14"/>
    <p:sldId id="272" r:id="rId15"/>
    <p:sldId id="273" r:id="rId16"/>
    <p:sldId id="274" r:id="rId17"/>
    <p:sldId id="275" r:id="rId18"/>
    <p:sldId id="276" r:id="rId19"/>
    <p:sldId id="277" r:id="rId20"/>
    <p:sldId id="278" r:id="rId21"/>
    <p:sldId id="279" r:id="rId22"/>
    <p:sldId id="282" r:id="rId23"/>
    <p:sldId id="283" r:id="rId24"/>
    <p:sldId id="262" r:id="rId25"/>
    <p:sldId id="303" r:id="rId26"/>
    <p:sldId id="304" r:id="rId27"/>
    <p:sldId id="307" r:id="rId28"/>
    <p:sldId id="263" r:id="rId29"/>
    <p:sldId id="305" r:id="rId30"/>
    <p:sldId id="26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2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946EA8-342B-4EAE-83EE-06C5DD57BCEE}" type="datetimeFigureOut">
              <a:rPr lang="en-US" smtClean="0"/>
              <a:pPr/>
              <a:t>3/20/2016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2B626D-AF17-4866-A705-23BE14B0E0F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280D7B-BC86-486E-A0A8-94127E613304}" type="datetime1">
              <a:rPr lang="en-US" smtClean="0"/>
              <a:pPr/>
              <a:t>3/20/2016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FAB315-767E-4CB4-8C5F-84CAF253703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D3E352-6AD2-4C90-8268-8AF4C25F07A9}" type="datetime1">
              <a:rPr lang="en-US" smtClean="0"/>
              <a:pPr/>
              <a:t>3/20/2016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FAB315-767E-4CB4-8C5F-84CAF253703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019675-9A45-4FAA-BFCA-6F462CE9A84C}" type="datetime1">
              <a:rPr lang="en-US" smtClean="0"/>
              <a:pPr/>
              <a:t>3/20/2016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FAB315-767E-4CB4-8C5F-84CAF253703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90760D-7319-4B9B-8FD4-150BBE76E547}" type="datetime1">
              <a:rPr lang="en-US" smtClean="0"/>
              <a:pPr/>
              <a:t>3/20/2016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FAB315-767E-4CB4-8C5F-84CAF253703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142B7A-2EC2-4E5B-8771-52F4A43AA7D2}" type="datetime1">
              <a:rPr lang="en-US" smtClean="0"/>
              <a:pPr/>
              <a:t>3/20/2016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FAB315-767E-4CB4-8C5F-84CAF253703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2F39AE-FC0B-407F-9F28-8906E3C4EED0}" type="datetime1">
              <a:rPr lang="en-US" smtClean="0"/>
              <a:pPr/>
              <a:t>3/20/2016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FAB315-767E-4CB4-8C5F-84CAF253703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E6F7BA-5B53-4B65-A1E7-384D475F27D7}" type="datetime1">
              <a:rPr lang="en-US" smtClean="0"/>
              <a:pPr/>
              <a:t>3/20/2016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FAB315-767E-4CB4-8C5F-84CAF253703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301522-330E-4C80-B867-C1AFD63AD194}" type="datetime1">
              <a:rPr lang="en-US" smtClean="0"/>
              <a:pPr/>
              <a:t>3/20/2016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FAB315-767E-4CB4-8C5F-84CAF253703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9FDCF6-72D4-41EA-8105-F4A271FF594C}" type="datetime1">
              <a:rPr lang="en-US" smtClean="0"/>
              <a:pPr/>
              <a:t>3/20/2016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FAB315-767E-4CB4-8C5F-84CAF253703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B4AE91-6E82-40C2-9890-79C17FCBCC74}" type="datetime1">
              <a:rPr lang="en-US" smtClean="0"/>
              <a:pPr/>
              <a:t>3/20/2016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FAB315-767E-4CB4-8C5F-84CAF253703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E0EB88-1616-4E54-A22D-88EA31DA6DF0}" type="datetime1">
              <a:rPr lang="en-US" smtClean="0"/>
              <a:pPr/>
              <a:t>3/20/2016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FAB315-767E-4CB4-8C5F-84CAF253703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12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1C2871-67AB-4C71-9A45-CC30C4FBB66C}" type="datetime1">
              <a:rPr lang="en-US" smtClean="0"/>
              <a:pPr/>
              <a:t>3/20/2016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FAB315-767E-4CB4-8C5F-84CAF253703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rbi.org.in/Scripts/BS_ViewMasCirculardetails.aspx?id=9905" TargetMode="External"/><Relationship Id="rId13" Type="http://schemas.openxmlformats.org/officeDocument/2006/relationships/hyperlink" Target="https://rbi.org.in/Scripts/BS_ViewMasCirculardetails.aspx?id=9875" TargetMode="External"/><Relationship Id="rId3" Type="http://schemas.openxmlformats.org/officeDocument/2006/relationships/hyperlink" Target="https://rbi.org.in/Scripts/BS_ViewMasCirculardetails.aspx?id=9908" TargetMode="External"/><Relationship Id="rId7" Type="http://schemas.openxmlformats.org/officeDocument/2006/relationships/hyperlink" Target="https://rbi.org.in/Scripts/BS_ViewMasCirculardetails.aspx?id=9906" TargetMode="External"/><Relationship Id="rId12" Type="http://schemas.openxmlformats.org/officeDocument/2006/relationships/hyperlink" Target="https://rbi.org.in/Scripts/BS_ViewMasCirculardetails.aspx?id=9879" TargetMode="External"/><Relationship Id="rId2" Type="http://schemas.openxmlformats.org/officeDocument/2006/relationships/hyperlink" Target="https://rbi.org.in/Scripts/BS_ViewMasterCirculardetails.aspx" TargetMode="External"/><Relationship Id="rId16" Type="http://schemas.openxmlformats.org/officeDocument/2006/relationships/hyperlink" Target="https://rbi.org.in/Scripts/BS_ViewMasCirculardetails.aspx?id=9851" TargetMode="External"/><Relationship Id="rId1" Type="http://schemas.openxmlformats.org/officeDocument/2006/relationships/slideLayout" Target="../slideLayouts/slideLayout2.xml"/><Relationship Id="rId6" Type="http://schemas.openxmlformats.org/officeDocument/2006/relationships/hyperlink" Target="https://rbi.org.in/Scripts/BS_ViewMasCirculardetails.aspx?id=9878" TargetMode="External"/><Relationship Id="rId11" Type="http://schemas.openxmlformats.org/officeDocument/2006/relationships/hyperlink" Target="https://rbi.org.in/Scripts/BS_ViewMasCirculardetails.aspx?id=9893" TargetMode="External"/><Relationship Id="rId5" Type="http://schemas.openxmlformats.org/officeDocument/2006/relationships/hyperlink" Target="https://rbi.org.in/Scripts/BS_ViewMasCirculardetails.aspx?id=9911" TargetMode="External"/><Relationship Id="rId15" Type="http://schemas.openxmlformats.org/officeDocument/2006/relationships/hyperlink" Target="https://rbi.org.in/Scripts/BS_ViewMasCirculardetails.aspx?id=9852" TargetMode="External"/><Relationship Id="rId10" Type="http://schemas.openxmlformats.org/officeDocument/2006/relationships/hyperlink" Target="https://rbi.org.in/Scripts/BS_ViewMasCirculardetails.aspx?id=9894" TargetMode="External"/><Relationship Id="rId4" Type="http://schemas.openxmlformats.org/officeDocument/2006/relationships/hyperlink" Target="https://rbi.org.in/Scripts/BS_ViewMasCirculardetails.aspx?id=9907" TargetMode="External"/><Relationship Id="rId9" Type="http://schemas.openxmlformats.org/officeDocument/2006/relationships/hyperlink" Target="https://rbi.org.in/Scripts/BS_ViewMasCirculardetails.aspx?id=9902" TargetMode="External"/><Relationship Id="rId14" Type="http://schemas.openxmlformats.org/officeDocument/2006/relationships/hyperlink" Target="https://rbi.org.in/Scripts/BS_ViewMasCirculardetails.aspx?id=9859"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1"/>
            <a:ext cx="7772400" cy="2133599"/>
          </a:xfrm>
        </p:spPr>
        <p:txBody>
          <a:bodyPr>
            <a:normAutofit/>
          </a:bodyPr>
          <a:lstStyle/>
          <a:p>
            <a:r>
              <a:rPr lang="en-US" b="1" dirty="0"/>
              <a:t>AUDIT PLANNING, </a:t>
            </a:r>
            <a:br>
              <a:rPr lang="en-US" b="1" dirty="0"/>
            </a:br>
            <a:r>
              <a:rPr lang="en-US" b="1" dirty="0" smtClean="0"/>
              <a:t>&amp; Audit Certification for Bank Branch Audit  </a:t>
            </a:r>
            <a:endParaRPr lang="en-US" dirty="0"/>
          </a:p>
        </p:txBody>
      </p:sp>
      <p:sp>
        <p:nvSpPr>
          <p:cNvPr id="3" name="Subtitle 2"/>
          <p:cNvSpPr>
            <a:spLocks noGrp="1"/>
          </p:cNvSpPr>
          <p:nvPr>
            <p:ph type="subTitle" idx="1"/>
          </p:nvPr>
        </p:nvSpPr>
        <p:spPr>
          <a:xfrm>
            <a:off x="1371600" y="2895600"/>
            <a:ext cx="6400800" cy="914400"/>
          </a:xfrm>
        </p:spPr>
        <p:txBody>
          <a:bodyPr>
            <a:normAutofit fontScale="62500" lnSpcReduction="20000"/>
          </a:bodyPr>
          <a:lstStyle/>
          <a:p>
            <a:r>
              <a:rPr lang="en-US" sz="4400" b="1" dirty="0">
                <a:solidFill>
                  <a:schemeClr val="tx1"/>
                </a:solidFill>
                <a:latin typeface="+mj-lt"/>
                <a:ea typeface="+mj-ea"/>
                <a:cs typeface="+mj-cs"/>
              </a:rPr>
              <a:t>VASAI Branch of </a:t>
            </a:r>
            <a:r>
              <a:rPr lang="en-US" sz="4400" b="1" dirty="0" smtClean="0">
                <a:solidFill>
                  <a:schemeClr val="tx1"/>
                </a:solidFill>
                <a:latin typeface="+mj-lt"/>
                <a:ea typeface="+mj-ea"/>
                <a:cs typeface="+mj-cs"/>
              </a:rPr>
              <a:t>WIRC </a:t>
            </a:r>
          </a:p>
          <a:p>
            <a:r>
              <a:rPr lang="en-US" sz="4400" b="1" dirty="0" smtClean="0">
                <a:solidFill>
                  <a:schemeClr val="tx1"/>
                </a:solidFill>
                <a:latin typeface="+mj-lt"/>
                <a:ea typeface="+mj-ea"/>
                <a:cs typeface="+mj-cs"/>
              </a:rPr>
              <a:t>March 20, 2016  </a:t>
            </a:r>
            <a:endParaRPr lang="en-US" sz="4400" b="1" dirty="0">
              <a:solidFill>
                <a:schemeClr val="tx1"/>
              </a:solidFill>
              <a:latin typeface="+mj-lt"/>
              <a:ea typeface="+mj-ea"/>
              <a:cs typeface="+mj-cs"/>
            </a:endParaRPr>
          </a:p>
        </p:txBody>
      </p:sp>
      <p:sp>
        <p:nvSpPr>
          <p:cNvPr id="5" name="Slide Number Placeholder 4"/>
          <p:cNvSpPr>
            <a:spLocks noGrp="1"/>
          </p:cNvSpPr>
          <p:nvPr>
            <p:ph type="sldNum" sz="quarter" idx="12"/>
          </p:nvPr>
        </p:nvSpPr>
        <p:spPr/>
        <p:txBody>
          <a:bodyPr/>
          <a:lstStyle/>
          <a:p>
            <a:fld id="{28FAB315-767E-4CB4-8C5F-84CAF2537031}" type="slidenum">
              <a:rPr lang="en-US" smtClean="0"/>
              <a:pPr/>
              <a:t>1</a:t>
            </a:fld>
            <a:endParaRPr lang="en-US" dirty="0"/>
          </a:p>
        </p:txBody>
      </p:sp>
      <p:sp>
        <p:nvSpPr>
          <p:cNvPr id="4" name="Rectangle 3"/>
          <p:cNvSpPr/>
          <p:nvPr/>
        </p:nvSpPr>
        <p:spPr>
          <a:xfrm>
            <a:off x="2133600" y="4495800"/>
            <a:ext cx="5410200" cy="1600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By CA KRISHNA KUMAR</a:t>
            </a:r>
            <a:endParaRPr lang="en-US" sz="3600"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on Auditing (SA)</a:t>
            </a:r>
            <a:endParaRPr lang="en-US" dirty="0"/>
          </a:p>
        </p:txBody>
      </p:sp>
      <p:sp>
        <p:nvSpPr>
          <p:cNvPr id="3" name="Content Placeholder 2"/>
          <p:cNvSpPr>
            <a:spLocks noGrp="1"/>
          </p:cNvSpPr>
          <p:nvPr>
            <p:ph idx="1"/>
          </p:nvPr>
        </p:nvSpPr>
        <p:spPr/>
        <p:txBody>
          <a:bodyPr>
            <a:normAutofit fontScale="62500" lnSpcReduction="20000"/>
          </a:bodyPr>
          <a:lstStyle/>
          <a:p>
            <a:pPr>
              <a:buNone/>
            </a:pPr>
            <a:r>
              <a:rPr lang="en-US" dirty="0" smtClean="0"/>
              <a:t>Though all the auditing standards are mandatory, in context of bank audits,</a:t>
            </a:r>
          </a:p>
          <a:p>
            <a:pPr>
              <a:buNone/>
            </a:pPr>
            <a:r>
              <a:rPr lang="en-US" dirty="0" smtClean="0"/>
              <a:t> following auditing standards are more relevant for branch audit of banks</a:t>
            </a:r>
          </a:p>
          <a:p>
            <a:endParaRPr lang="en-US" dirty="0"/>
          </a:p>
          <a:p>
            <a:r>
              <a:rPr lang="en-US" dirty="0" smtClean="0"/>
              <a:t>SA 210 – Terms of Audit Engagement </a:t>
            </a:r>
          </a:p>
          <a:p>
            <a:r>
              <a:rPr lang="en-US" dirty="0" smtClean="0"/>
              <a:t>SA 220 – Quality Control for an Audit of Financial Statements </a:t>
            </a:r>
          </a:p>
          <a:p>
            <a:r>
              <a:rPr lang="en-US" dirty="0" smtClean="0"/>
              <a:t>SA 230 – Audit Documentation </a:t>
            </a:r>
          </a:p>
          <a:p>
            <a:r>
              <a:rPr lang="en-US" dirty="0" smtClean="0"/>
              <a:t>SA 300 – Planning an Audit of financial statements</a:t>
            </a:r>
          </a:p>
          <a:p>
            <a:r>
              <a:rPr lang="en-US" dirty="0" smtClean="0"/>
              <a:t>SA 315 – Identifying and Assessing the Risks of Material Misstatement through Understanding the Entity and Its Environment</a:t>
            </a:r>
          </a:p>
          <a:p>
            <a:r>
              <a:rPr lang="en-US" dirty="0" smtClean="0"/>
              <a:t> SA 320 – Materiality in Planning and Performing an Audit </a:t>
            </a:r>
          </a:p>
          <a:p>
            <a:r>
              <a:rPr lang="en-US" dirty="0" smtClean="0"/>
              <a:t>SA 500 – Audit Evidence </a:t>
            </a:r>
          </a:p>
          <a:p>
            <a:r>
              <a:rPr lang="en-US" dirty="0" smtClean="0"/>
              <a:t>SA 530 – Audit sampling  </a:t>
            </a:r>
          </a:p>
          <a:p>
            <a:r>
              <a:rPr lang="en-US" dirty="0" smtClean="0"/>
              <a:t>SA 580 – Written Representation by Management</a:t>
            </a: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Acceptance offer of Appointment &amp; Engagement </a:t>
            </a:r>
            <a:br>
              <a:rPr lang="en-US" dirty="0" smtClean="0"/>
            </a:br>
            <a:endParaRPr lang="en-US" dirty="0"/>
          </a:p>
        </p:txBody>
      </p:sp>
      <p:sp>
        <p:nvSpPr>
          <p:cNvPr id="3" name="Content Placeholder 2"/>
          <p:cNvSpPr>
            <a:spLocks noGrp="1"/>
          </p:cNvSpPr>
          <p:nvPr>
            <p:ph idx="1"/>
          </p:nvPr>
        </p:nvSpPr>
        <p:spPr/>
        <p:txBody>
          <a:bodyPr>
            <a:normAutofit/>
          </a:bodyPr>
          <a:lstStyle/>
          <a:p>
            <a:pPr>
              <a:buBlip>
                <a:blip r:embed="rId2"/>
              </a:buBlip>
            </a:pPr>
            <a:r>
              <a:rPr lang="en-US" dirty="0" smtClean="0"/>
              <a:t> NOC from previous auditors  </a:t>
            </a:r>
          </a:p>
          <a:p>
            <a:pPr>
              <a:buBlip>
                <a:blip r:embed="rId2"/>
              </a:buBlip>
            </a:pPr>
            <a:r>
              <a:rPr lang="en-US" dirty="0" smtClean="0"/>
              <a:t> Unconditional acceptance letter to be sent to appointing authority &amp; Copy to circle/Region</a:t>
            </a:r>
          </a:p>
          <a:p>
            <a:pPr>
              <a:buBlip>
                <a:blip r:embed="rId2"/>
              </a:buBlip>
            </a:pPr>
            <a:r>
              <a:rPr lang="en-US" dirty="0" smtClean="0"/>
              <a:t>Issue of audit engagement letter</a:t>
            </a:r>
          </a:p>
          <a:p>
            <a:pPr>
              <a:buBlip>
                <a:blip r:embed="rId2"/>
              </a:buBlip>
            </a:pPr>
            <a:r>
              <a:rPr lang="en-US" dirty="0" smtClean="0"/>
              <a:t>Letter to the Branch Manager for requirements for the purpose of the audit </a:t>
            </a: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Areas to be covered</a:t>
            </a:r>
            <a:endParaRPr lang="en-US" dirty="0"/>
          </a:p>
        </p:txBody>
      </p:sp>
      <p:sp>
        <p:nvSpPr>
          <p:cNvPr id="3" name="Content Placeholder 2"/>
          <p:cNvSpPr>
            <a:spLocks noGrp="1"/>
          </p:cNvSpPr>
          <p:nvPr>
            <p:ph idx="1"/>
          </p:nvPr>
        </p:nvSpPr>
        <p:spPr/>
        <p:txBody>
          <a:bodyPr>
            <a:normAutofit fontScale="55000" lnSpcReduction="20000"/>
          </a:bodyPr>
          <a:lstStyle/>
          <a:p>
            <a:pPr>
              <a:buBlip>
                <a:blip r:embed="rId2"/>
              </a:buBlip>
            </a:pPr>
            <a:r>
              <a:rPr lang="en-US" dirty="0" smtClean="0"/>
              <a:t> Physical verification of cash,  security papers,  valuable securities etc.</a:t>
            </a:r>
          </a:p>
          <a:p>
            <a:pPr>
              <a:buBlip>
                <a:blip r:embed="rId2"/>
              </a:buBlip>
            </a:pPr>
            <a:endParaRPr lang="en-US" dirty="0" smtClean="0"/>
          </a:p>
          <a:p>
            <a:pPr>
              <a:buNone/>
            </a:pPr>
            <a:r>
              <a:rPr lang="en-US" dirty="0" smtClean="0"/>
              <a:t>► </a:t>
            </a:r>
            <a:r>
              <a:rPr lang="en-US" sz="4400" dirty="0" smtClean="0"/>
              <a:t>Deposits. </a:t>
            </a:r>
          </a:p>
          <a:p>
            <a:r>
              <a:rPr lang="en-US" b="1" dirty="0" smtClean="0"/>
              <a:t>Verify transactions during the year relating to</a:t>
            </a:r>
            <a:r>
              <a:rPr lang="en-US" dirty="0" smtClean="0"/>
              <a:t>: New Accounts opened, Compliance of KYC norms,  Accounts closed , Dormant Accounts , Overdue Term deposits &amp; banks policy for its renewal &amp; interest provision thereon.</a:t>
            </a:r>
          </a:p>
          <a:p>
            <a:r>
              <a:rPr lang="en-US" dirty="0" smtClean="0"/>
              <a:t>RBI Norms for Non–resident deposits &amp; its operations – with due importance to opening and operation of NRE accounts. </a:t>
            </a:r>
          </a:p>
          <a:p>
            <a:r>
              <a:rPr lang="en-US" dirty="0" smtClean="0"/>
              <a:t>Interest on various types of deposits on test check basis, Tax Deducted at Source and year end interest</a:t>
            </a:r>
          </a:p>
          <a:p>
            <a:r>
              <a:rPr lang="en-US" dirty="0" smtClean="0"/>
              <a:t>Provisions – </a:t>
            </a:r>
            <a:r>
              <a:rPr lang="en-US" dirty="0" smtClean="0">
                <a:solidFill>
                  <a:srgbClr val="FF0000"/>
                </a:solidFill>
              </a:rPr>
              <a:t>Most important</a:t>
            </a:r>
          </a:p>
          <a:p>
            <a:r>
              <a:rPr lang="en-US" dirty="0" smtClean="0"/>
              <a:t>Large deposits placed at the end of the year (probable window dressing) </a:t>
            </a:r>
          </a:p>
          <a:p>
            <a:r>
              <a:rPr lang="en-US" dirty="0" smtClean="0"/>
              <a:t>Examine unusual trend in account opening or account closing, dormant accounts that have suddenly been reactivated by heavy cash withdrawals or deposits, over drawings, etc </a:t>
            </a:r>
          </a:p>
          <a:p>
            <a:r>
              <a:rPr lang="en-US" dirty="0" smtClean="0"/>
              <a:t>Examine interest trends as compared to average annual deposits (monthly average figures)</a:t>
            </a: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Areas to be covered (Contd.)</a:t>
            </a:r>
            <a:endParaRPr lang="en-US" dirty="0"/>
          </a:p>
        </p:txBody>
      </p:sp>
      <p:sp>
        <p:nvSpPr>
          <p:cNvPr id="3" name="Content Placeholder 2"/>
          <p:cNvSpPr>
            <a:spLocks noGrp="1"/>
          </p:cNvSpPr>
          <p:nvPr>
            <p:ph idx="1"/>
          </p:nvPr>
        </p:nvSpPr>
        <p:spPr/>
        <p:txBody>
          <a:bodyPr>
            <a:noAutofit/>
          </a:bodyPr>
          <a:lstStyle/>
          <a:p>
            <a:pPr>
              <a:buNone/>
            </a:pPr>
            <a:r>
              <a:rPr lang="en-US" sz="1600" b="1" dirty="0" smtClean="0"/>
              <a:t>Advances </a:t>
            </a:r>
          </a:p>
          <a:p>
            <a:r>
              <a:rPr lang="en-US" sz="1600" dirty="0" smtClean="0"/>
              <a:t>Verification -   All major advances whose balance is  more than 5% of total advance, major advances sanctioned during the year and other advances on test check basis depending on the balance outstanding, advances which are adversely commented by previous auditors, RBI inspection team, concurrent auditors, bank’s internal inspection </a:t>
            </a:r>
          </a:p>
          <a:p>
            <a:r>
              <a:rPr lang="en-US" sz="1600" dirty="0" smtClean="0"/>
              <a:t>Evaluation of Internal Control</a:t>
            </a:r>
          </a:p>
          <a:p>
            <a:r>
              <a:rPr lang="en-US" sz="1600" dirty="0" smtClean="0"/>
              <a:t>Existence of clearly laid down delegation of authority </a:t>
            </a:r>
          </a:p>
          <a:p>
            <a:r>
              <a:rPr lang="en-US" sz="1600" dirty="0" smtClean="0"/>
              <a:t>Existence of clearly laid down eligibility criteria for loan </a:t>
            </a:r>
          </a:p>
          <a:p>
            <a:r>
              <a:rPr lang="en-US" sz="1600" dirty="0" smtClean="0"/>
              <a:t>Existence of post disbursement monitoring.</a:t>
            </a:r>
          </a:p>
          <a:p>
            <a:r>
              <a:rPr lang="en-US" sz="1600" dirty="0" smtClean="0"/>
              <a:t>Pre sanction stage:  KYC compliance, prescribed application form, Review of credit appraisal system before sanction of loan, system of renewal/review of loan.</a:t>
            </a:r>
          </a:p>
          <a:p>
            <a:r>
              <a:rPr lang="en-US" sz="1600" dirty="0" smtClean="0"/>
              <a:t>Post sanction stage: Compliance of terms of sanction , whether documents in respect of all the facilities are obtained as per the bank manual and charge has been created in respect of securities available to the bank, Approval of documents executed by legal department /panel of advocates,  Whether end use of funds in case of new loans is verified</a:t>
            </a:r>
            <a:endParaRPr lang="en-US" sz="1600"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Areas to be covered (Contd.) </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b="1" dirty="0" smtClean="0"/>
              <a:t>Review and Monitoring of advances: </a:t>
            </a:r>
            <a:r>
              <a:rPr lang="en-US" dirty="0" smtClean="0"/>
              <a:t>- Regular submission of the stock &amp; book debt statements &amp; scrutiny by Branch officials, insurance policies,  Regular inspection/stock verification  Monitoring of Frequently overdrawn accounts and reporting to the Controlling Office,  Regular submission  &amp; scrutiny of required financial statements, Review the operations in the accounts on test check basis,  Charging of interest and penal interest in case of delayed submission of stock statements, overdrawn accounts etc.  </a:t>
            </a:r>
            <a:r>
              <a:rPr lang="en-US" b="1" dirty="0" smtClean="0"/>
              <a:t>Verification of statement of advances:  </a:t>
            </a:r>
            <a:r>
              <a:rPr lang="en-US" dirty="0" smtClean="0"/>
              <a:t>Check that classification of advances, income recognition and provisioning is done as per RBI guidelines Scrutinize the final advances statement with regard to asset classification, security value, classification in secured and unsecured, drawing power, outstanding balance.</a:t>
            </a: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14</a:t>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Areas to be covered (Contd</a:t>
            </a:r>
            <a:r>
              <a:rPr lang="en-US" dirty="0" smtClean="0"/>
              <a:t>.)</a:t>
            </a:r>
            <a:endParaRPr lang="en-US" dirty="0"/>
          </a:p>
        </p:txBody>
      </p:sp>
      <p:sp>
        <p:nvSpPr>
          <p:cNvPr id="3" name="Content Placeholder 2"/>
          <p:cNvSpPr>
            <a:spLocks noGrp="1"/>
          </p:cNvSpPr>
          <p:nvPr>
            <p:ph idx="1"/>
          </p:nvPr>
        </p:nvSpPr>
        <p:spPr/>
        <p:txBody>
          <a:bodyPr>
            <a:normAutofit fontScale="62500" lnSpcReduction="20000"/>
          </a:bodyPr>
          <a:lstStyle/>
          <a:p>
            <a:pPr algn="just">
              <a:buNone/>
            </a:pPr>
            <a:r>
              <a:rPr lang="en-US" sz="5800" dirty="0" smtClean="0"/>
              <a:t>Income/ Expenditure</a:t>
            </a:r>
            <a:endParaRPr lang="en-US" sz="5800" b="1" dirty="0" smtClean="0"/>
          </a:p>
          <a:p>
            <a:pPr algn="just"/>
            <a:r>
              <a:rPr lang="en-US" b="1" dirty="0" smtClean="0"/>
              <a:t>Verify</a:t>
            </a:r>
            <a:r>
              <a:rPr lang="en-US" dirty="0" smtClean="0"/>
              <a:t>  </a:t>
            </a:r>
            <a:r>
              <a:rPr lang="en-US" dirty="0" smtClean="0"/>
              <a:t>- </a:t>
            </a:r>
            <a:r>
              <a:rPr lang="en-US" sz="3700" dirty="0" smtClean="0"/>
              <a:t>Short debit of interest/ commission on advances with special emphasis on penal interest, commitment charges etc., Excess/short credit of interest on deposits, Miscellaneous income like locker rent, income on </a:t>
            </a:r>
            <a:r>
              <a:rPr lang="en-US" sz="3700" dirty="0" err="1" smtClean="0"/>
              <a:t>forex</a:t>
            </a:r>
            <a:r>
              <a:rPr lang="en-US" sz="3700" dirty="0" smtClean="0"/>
              <a:t> business etc on test check basis.  Proper authority in sanction and disbursement of expenses as also the correctness of the accounting treatment given as to revenue &amp; capital expenditure , accrual of income/ expenditure  for the last month of the financial year,  Divergent trends in income/ expenditure of the current year may be </a:t>
            </a:r>
            <a:r>
              <a:rPr lang="en-US" sz="3700" dirty="0" err="1" smtClean="0"/>
              <a:t>analysed</a:t>
            </a:r>
            <a:r>
              <a:rPr lang="en-US" sz="3700" dirty="0" smtClean="0"/>
              <a:t> with the figures of the previous year Wherever a divergent trend is observed, obtain an explanation along with supporting evidences like monthly average figures, composition of the income/ expenditure, etc</a:t>
            </a:r>
            <a:endParaRPr lang="en-US" sz="3700"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Areas to be covered (Contd</a:t>
            </a:r>
            <a:r>
              <a:rPr lang="en-US" dirty="0" smtClean="0"/>
              <a:t>.)</a:t>
            </a:r>
            <a:endParaRPr lang="en-US" dirty="0"/>
          </a:p>
        </p:txBody>
      </p:sp>
      <p:sp>
        <p:nvSpPr>
          <p:cNvPr id="3" name="Content Placeholder 2"/>
          <p:cNvSpPr>
            <a:spLocks noGrp="1"/>
          </p:cNvSpPr>
          <p:nvPr>
            <p:ph idx="1"/>
          </p:nvPr>
        </p:nvSpPr>
        <p:spPr/>
        <p:txBody>
          <a:bodyPr>
            <a:normAutofit fontScale="92500" lnSpcReduction="20000"/>
          </a:bodyPr>
          <a:lstStyle/>
          <a:p>
            <a:pPr algn="just">
              <a:buNone/>
            </a:pPr>
            <a:r>
              <a:rPr lang="en-US" dirty="0" smtClean="0"/>
              <a:t>Cash &amp; Bank Balances</a:t>
            </a:r>
            <a:endParaRPr lang="en-US" dirty="0" smtClean="0"/>
          </a:p>
          <a:p>
            <a:pPr algn="just"/>
            <a:r>
              <a:rPr lang="en-US" dirty="0" smtClean="0"/>
              <a:t>Physically </a:t>
            </a:r>
            <a:r>
              <a:rPr lang="en-US" dirty="0" smtClean="0"/>
              <a:t>verify the Cash Balance as on year end or reconcile the cash balance from the date of verification to  the year end. </a:t>
            </a:r>
          </a:p>
          <a:p>
            <a:pPr algn="just"/>
            <a:r>
              <a:rPr lang="en-US" dirty="0" smtClean="0"/>
              <a:t>Verify that the cash is held in dual custody </a:t>
            </a:r>
          </a:p>
          <a:p>
            <a:pPr algn="just"/>
            <a:r>
              <a:rPr lang="en-US" dirty="0" smtClean="0"/>
              <a:t> Verify whether cash held by the Branch during the year is within the retention limit fixed by the Head Office </a:t>
            </a:r>
          </a:p>
          <a:p>
            <a:pPr algn="just"/>
            <a:r>
              <a:rPr lang="en-US" dirty="0" smtClean="0"/>
              <a:t>Verify whether cash held by the Branch is adequately insured. </a:t>
            </a: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Areas </a:t>
            </a:r>
            <a:r>
              <a:rPr lang="en-US" dirty="0" smtClean="0"/>
              <a:t>to be covered (Contd</a:t>
            </a:r>
            <a:r>
              <a:rPr lang="en-US" dirty="0" smtClean="0"/>
              <a:t>.)</a:t>
            </a:r>
            <a:br>
              <a:rPr lang="en-US"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buNone/>
            </a:pPr>
            <a:r>
              <a:rPr lang="en-US" sz="3800" dirty="0" smtClean="0"/>
              <a:t>Others </a:t>
            </a:r>
            <a:r>
              <a:rPr lang="en-US" dirty="0" smtClean="0"/>
              <a:t>  </a:t>
            </a:r>
          </a:p>
          <a:p>
            <a:pPr algn="just">
              <a:buBlip>
                <a:blip r:embed="rId2"/>
              </a:buBlip>
            </a:pPr>
            <a:r>
              <a:rPr lang="en-US" dirty="0" smtClean="0"/>
              <a:t>Stationery </a:t>
            </a:r>
            <a:r>
              <a:rPr lang="en-US" dirty="0" smtClean="0"/>
              <a:t>&amp; Stamps - </a:t>
            </a:r>
            <a:r>
              <a:rPr lang="en-US" sz="2400" dirty="0" smtClean="0"/>
              <a:t>Verify whether the Branch has adequate internal control for receipt, issue and custody of the stock of stationery &amp; stamps &amp; also to physically verify. </a:t>
            </a:r>
            <a:endParaRPr lang="en-US" sz="2400" dirty="0" smtClean="0"/>
          </a:p>
          <a:p>
            <a:pPr algn="just">
              <a:buBlip>
                <a:blip r:embed="rId2"/>
              </a:buBlip>
            </a:pPr>
            <a:r>
              <a:rPr lang="en-US" dirty="0" smtClean="0"/>
              <a:t>  </a:t>
            </a:r>
            <a:r>
              <a:rPr lang="en-US" dirty="0" smtClean="0"/>
              <a:t>Investments – </a:t>
            </a:r>
            <a:r>
              <a:rPr lang="en-US" sz="2400" dirty="0" smtClean="0"/>
              <a:t>Physical verification of Investments </a:t>
            </a:r>
            <a:r>
              <a:rPr lang="en-US" sz="2400" dirty="0"/>
              <a:t>held by the branch on behalf of Head Office and issue certificate of physical verification of investments to bank’s Investments </a:t>
            </a:r>
            <a:r>
              <a:rPr lang="en-US" sz="2400" dirty="0" smtClean="0"/>
              <a:t>Department, Check receipt of interest and its subsequent credit to be given to Head </a:t>
            </a:r>
            <a:r>
              <a:rPr lang="en-US" sz="2400" dirty="0" smtClean="0"/>
              <a:t>Office.</a:t>
            </a:r>
          </a:p>
          <a:p>
            <a:pPr algn="just">
              <a:buBlip>
                <a:blip r:embed="rId2"/>
              </a:buBlip>
            </a:pPr>
            <a:r>
              <a:rPr lang="en-US" sz="2400" b="1" dirty="0" smtClean="0"/>
              <a:t>F</a:t>
            </a:r>
            <a:r>
              <a:rPr lang="en-US" sz="2400" b="1" dirty="0" smtClean="0"/>
              <a:t>ixed </a:t>
            </a:r>
            <a:r>
              <a:rPr lang="en-US" sz="2400" b="1" dirty="0" smtClean="0"/>
              <a:t>Assets </a:t>
            </a:r>
            <a:r>
              <a:rPr lang="en-US" sz="2400" dirty="0" smtClean="0"/>
              <a:t>- Check that accounting of fixed assets is done in accordance with AS-10. Also check accounting of major capital expenditure especially in branches located in leased premises Check Inter–branch transfer memos relating to Fixed Assets and whether they have been correctly classified in the accounts and depreciation correctly provided thereon. </a:t>
            </a:r>
            <a:endParaRPr lang="en-US" sz="2400"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Areas to be covered (Contd</a:t>
            </a:r>
            <a:r>
              <a:rPr lang="en-US" dirty="0" smtClean="0"/>
              <a:t>.)</a:t>
            </a:r>
            <a:endParaRPr lang="en-US" dirty="0"/>
          </a:p>
        </p:txBody>
      </p:sp>
      <p:sp>
        <p:nvSpPr>
          <p:cNvPr id="3" name="Content Placeholder 2"/>
          <p:cNvSpPr>
            <a:spLocks noGrp="1"/>
          </p:cNvSpPr>
          <p:nvPr>
            <p:ph idx="1"/>
          </p:nvPr>
        </p:nvSpPr>
        <p:spPr/>
        <p:txBody>
          <a:bodyPr>
            <a:normAutofit fontScale="92500" lnSpcReduction="20000"/>
          </a:bodyPr>
          <a:lstStyle/>
          <a:p>
            <a:pPr algn="just">
              <a:buNone/>
            </a:pPr>
            <a:r>
              <a:rPr lang="en-US" sz="3900" dirty="0" smtClean="0"/>
              <a:t>Inter Branch Reconciliation (IBR)</a:t>
            </a:r>
            <a:endParaRPr lang="en-US" sz="3900" dirty="0" smtClean="0"/>
          </a:p>
          <a:p>
            <a:pPr algn="just">
              <a:buBlip>
                <a:blip r:embed="rId2"/>
              </a:buBlip>
            </a:pPr>
            <a:r>
              <a:rPr lang="en-US" dirty="0" smtClean="0"/>
              <a:t>The </a:t>
            </a:r>
            <a:r>
              <a:rPr lang="en-US" dirty="0" smtClean="0"/>
              <a:t>large volume of Inter Branch Transactions and the large number of un reconciled makes the area fraud–prone - head office inward </a:t>
            </a:r>
            <a:r>
              <a:rPr lang="en-US" dirty="0" err="1" smtClean="0"/>
              <a:t>commun</a:t>
            </a:r>
            <a:r>
              <a:rPr lang="en-US" dirty="0" smtClean="0"/>
              <a:t>.  to branch need to be checked and ascertain date up to which statements relating to inter–branch reconciliation have been sent, Reversal of any large/ old/ unexplained entries, which had remained outstanding in IBR Items of revenue nature, cash–in–transit which remains pending for more than a reasonable period. </a:t>
            </a: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Areas to be covered (Contd</a:t>
            </a:r>
            <a:r>
              <a:rPr lang="en-US" dirty="0" smtClean="0"/>
              <a:t>.) Suspense </a:t>
            </a:r>
            <a:r>
              <a:rPr lang="en-US" dirty="0" smtClean="0"/>
              <a:t>Accounts &amp; Sundry Deposits</a:t>
            </a:r>
            <a:endParaRPr lang="en-US" dirty="0"/>
          </a:p>
        </p:txBody>
      </p:sp>
      <p:sp>
        <p:nvSpPr>
          <p:cNvPr id="3" name="Content Placeholder 2"/>
          <p:cNvSpPr>
            <a:spLocks noGrp="1"/>
          </p:cNvSpPr>
          <p:nvPr>
            <p:ph idx="1"/>
          </p:nvPr>
        </p:nvSpPr>
        <p:spPr/>
        <p:txBody>
          <a:bodyPr>
            <a:normAutofit fontScale="70000" lnSpcReduction="20000"/>
          </a:bodyPr>
          <a:lstStyle/>
          <a:p>
            <a:pPr algn="just">
              <a:buNone/>
            </a:pPr>
            <a:r>
              <a:rPr lang="en-US" sz="4600" dirty="0" smtClean="0"/>
              <a:t>Suspense </a:t>
            </a:r>
            <a:r>
              <a:rPr lang="en-US" sz="4600" dirty="0" smtClean="0"/>
              <a:t>Accounts &amp; Sundry Deposits</a:t>
            </a:r>
          </a:p>
          <a:p>
            <a:pPr algn="just">
              <a:buBlip>
                <a:blip r:embed="rId2"/>
              </a:buBlip>
            </a:pPr>
            <a:r>
              <a:rPr lang="en-US" dirty="0" smtClean="0"/>
              <a:t>Suspense </a:t>
            </a:r>
            <a:r>
              <a:rPr lang="en-US" dirty="0" smtClean="0"/>
              <a:t>accounts - Temporarily posting of certain debit transactions pending authorization for approval. </a:t>
            </a:r>
            <a:endParaRPr lang="en-US" dirty="0" smtClean="0"/>
          </a:p>
          <a:p>
            <a:pPr algn="just">
              <a:buBlip>
                <a:blip r:embed="rId2"/>
              </a:buBlip>
            </a:pPr>
            <a:r>
              <a:rPr lang="en-US" dirty="0" smtClean="0"/>
              <a:t>Sundry D</a:t>
            </a:r>
            <a:r>
              <a:rPr lang="en-US" dirty="0" smtClean="0"/>
              <a:t>eposit </a:t>
            </a:r>
            <a:r>
              <a:rPr lang="en-US" dirty="0" smtClean="0"/>
              <a:t>- Adjustment accounts in which certain credit transactions are temporarily posted whose authorization is pending for approval. </a:t>
            </a:r>
            <a:endParaRPr lang="en-US" dirty="0" smtClean="0"/>
          </a:p>
          <a:p>
            <a:pPr algn="just">
              <a:buBlip>
                <a:blip r:embed="rId2"/>
              </a:buBlip>
            </a:pPr>
            <a:r>
              <a:rPr lang="en-US" dirty="0" smtClean="0"/>
              <a:t>Ask </a:t>
            </a:r>
            <a:r>
              <a:rPr lang="en-US" dirty="0" smtClean="0"/>
              <a:t>for </a:t>
            </a:r>
            <a:r>
              <a:rPr lang="en-US" dirty="0" smtClean="0"/>
              <a:t>and </a:t>
            </a:r>
            <a:r>
              <a:rPr lang="en-US" dirty="0" err="1" smtClean="0"/>
              <a:t>analyse</a:t>
            </a:r>
            <a:r>
              <a:rPr lang="en-US" dirty="0" smtClean="0"/>
              <a:t> their year–wise break–up Check the nature of entries parked in such Accounts , Check any movement in such old balances and whether the same is genuine and has been properly authorized by the competent authority, Check for any revenue items lying in such accounts and whether proper treatment has been given for the same Provision should be recommended against old debit balances which are unexplained or in opinion of the auditors is non recoverable. </a:t>
            </a: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 </a:t>
            </a:r>
            <a:endParaRPr lang="en-US" dirty="0"/>
          </a:p>
        </p:txBody>
      </p:sp>
      <p:sp>
        <p:nvSpPr>
          <p:cNvPr id="3" name="Content Placeholder 2"/>
          <p:cNvSpPr>
            <a:spLocks noGrp="1"/>
          </p:cNvSpPr>
          <p:nvPr>
            <p:ph idx="1"/>
          </p:nvPr>
        </p:nvSpPr>
        <p:spPr>
          <a:xfrm>
            <a:off x="457200" y="1219200"/>
            <a:ext cx="8229600" cy="4906963"/>
          </a:xfrm>
        </p:spPr>
        <p:txBody>
          <a:bodyPr>
            <a:normAutofit fontScale="70000" lnSpcReduction="20000"/>
          </a:bodyPr>
          <a:lstStyle/>
          <a:p>
            <a:pPr>
              <a:buBlip>
                <a:blip r:embed="rId2"/>
              </a:buBlip>
            </a:pPr>
            <a:r>
              <a:rPr lang="en-US" dirty="0" smtClean="0"/>
              <a:t>Background </a:t>
            </a:r>
          </a:p>
          <a:p>
            <a:pPr>
              <a:buBlip>
                <a:blip r:embed="rId2"/>
              </a:buBlip>
            </a:pPr>
            <a:r>
              <a:rPr lang="en-US" dirty="0" smtClean="0"/>
              <a:t>Why Audit planning required</a:t>
            </a:r>
          </a:p>
          <a:p>
            <a:pPr>
              <a:buBlip>
                <a:blip r:embed="rId2"/>
              </a:buBlip>
            </a:pPr>
            <a:r>
              <a:rPr lang="en-US" dirty="0" smtClean="0"/>
              <a:t>What to be planned </a:t>
            </a:r>
            <a:endParaRPr lang="en-US" dirty="0" smtClean="0"/>
          </a:p>
          <a:p>
            <a:pPr>
              <a:buBlip>
                <a:blip r:embed="rId2"/>
              </a:buBlip>
            </a:pPr>
            <a:r>
              <a:rPr lang="en-US" sz="3100" dirty="0" smtClean="0"/>
              <a:t>Things to be considered while planning  </a:t>
            </a:r>
            <a:endParaRPr lang="en-US" sz="3100" dirty="0" smtClean="0"/>
          </a:p>
          <a:p>
            <a:pPr>
              <a:buBlip>
                <a:blip r:embed="rId2"/>
              </a:buBlip>
            </a:pPr>
            <a:r>
              <a:rPr lang="en-US" dirty="0" smtClean="0"/>
              <a:t>Acceptance &amp; Engagement </a:t>
            </a:r>
          </a:p>
          <a:p>
            <a:pPr>
              <a:buBlip>
                <a:blip r:embed="rId2"/>
              </a:buBlip>
            </a:pPr>
            <a:r>
              <a:rPr lang="en-US" dirty="0" smtClean="0"/>
              <a:t>Planning </a:t>
            </a:r>
          </a:p>
          <a:p>
            <a:pPr>
              <a:buBlip>
                <a:blip r:embed="rId2"/>
              </a:buBlip>
            </a:pPr>
            <a:r>
              <a:rPr lang="en-US" dirty="0" smtClean="0"/>
              <a:t>Auditing Standards </a:t>
            </a:r>
          </a:p>
          <a:p>
            <a:pPr>
              <a:buBlip>
                <a:blip r:embed="rId2"/>
              </a:buBlip>
            </a:pPr>
            <a:r>
              <a:rPr lang="en-US" dirty="0" smtClean="0"/>
              <a:t>Areas to be covered </a:t>
            </a:r>
          </a:p>
          <a:p>
            <a:pPr>
              <a:buBlip>
                <a:blip r:embed="rId2"/>
              </a:buBlip>
            </a:pPr>
            <a:r>
              <a:rPr lang="en-US" dirty="0" smtClean="0"/>
              <a:t>Auditors Report &amp; Memorandum of Changes </a:t>
            </a:r>
          </a:p>
          <a:p>
            <a:pPr>
              <a:buBlip>
                <a:blip r:embed="rId2"/>
              </a:buBlip>
            </a:pPr>
            <a:r>
              <a:rPr lang="en-US" dirty="0" smtClean="0"/>
              <a:t>Long Form Audit Report (LFAR) </a:t>
            </a:r>
          </a:p>
          <a:p>
            <a:pPr>
              <a:buBlip>
                <a:blip r:embed="rId2"/>
              </a:buBlip>
            </a:pPr>
            <a:r>
              <a:rPr lang="en-US" dirty="0" err="1" smtClean="0"/>
              <a:t>Jilani</a:t>
            </a:r>
            <a:r>
              <a:rPr lang="en-US" dirty="0" smtClean="0"/>
              <a:t> &amp; </a:t>
            </a:r>
            <a:r>
              <a:rPr lang="en-US" dirty="0" err="1" smtClean="0"/>
              <a:t>Ghosh</a:t>
            </a:r>
            <a:r>
              <a:rPr lang="en-US" dirty="0" smtClean="0"/>
              <a:t> Committee </a:t>
            </a:r>
            <a:r>
              <a:rPr lang="en-US" dirty="0" smtClean="0"/>
              <a:t>Recommendations</a:t>
            </a:r>
          </a:p>
          <a:p>
            <a:pPr>
              <a:buBlip>
                <a:blip r:embed="rId2"/>
              </a:buBlip>
            </a:pPr>
            <a:r>
              <a:rPr lang="en-US" dirty="0" smtClean="0"/>
              <a:t>Provisioning Norms &amp; </a:t>
            </a:r>
            <a:r>
              <a:rPr lang="en-US" dirty="0" err="1" smtClean="0"/>
              <a:t>Wilful</a:t>
            </a:r>
            <a:r>
              <a:rPr lang="en-US" dirty="0" smtClean="0"/>
              <a:t> defaulter</a:t>
            </a:r>
            <a:r>
              <a:rPr lang="en-US" dirty="0" smtClean="0"/>
              <a:t> </a:t>
            </a:r>
            <a:endParaRPr lang="en-US" dirty="0" smtClean="0"/>
          </a:p>
          <a:p>
            <a:pPr>
              <a:buBlip>
                <a:blip r:embed="rId2"/>
              </a:buBlip>
            </a:pPr>
            <a:r>
              <a:rPr lang="en-US" dirty="0" smtClean="0"/>
              <a:t>Certificates </a:t>
            </a:r>
          </a:p>
          <a:p>
            <a:pPr>
              <a:buNone/>
            </a:pP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Auditors Report &amp; Memorandum of Changes </a:t>
            </a:r>
            <a:endParaRPr lang="en-US" dirty="0"/>
          </a:p>
        </p:txBody>
      </p:sp>
      <p:sp>
        <p:nvSpPr>
          <p:cNvPr id="3" name="Content Placeholder 2"/>
          <p:cNvSpPr>
            <a:spLocks noGrp="1"/>
          </p:cNvSpPr>
          <p:nvPr>
            <p:ph idx="1"/>
          </p:nvPr>
        </p:nvSpPr>
        <p:spPr/>
        <p:txBody>
          <a:bodyPr>
            <a:normAutofit fontScale="77500" lnSpcReduction="20000"/>
          </a:bodyPr>
          <a:lstStyle/>
          <a:p>
            <a:pPr algn="just">
              <a:buBlip>
                <a:blip r:embed="rId2"/>
              </a:buBlip>
            </a:pPr>
            <a:r>
              <a:rPr lang="en-US" dirty="0"/>
              <a:t> </a:t>
            </a:r>
            <a:r>
              <a:rPr lang="en-US" dirty="0" smtClean="0"/>
              <a:t>Audit Report - On Firm’s letter head and  should be correctly dated. To be self contained document ,  No reference to other report including the LFAR, Include Audit qualifications.</a:t>
            </a:r>
          </a:p>
          <a:p>
            <a:pPr algn="just">
              <a:buBlip>
                <a:blip r:embed="rId2"/>
              </a:buBlip>
            </a:pPr>
            <a:r>
              <a:rPr lang="en-US" dirty="0" smtClean="0"/>
              <a:t>Memorandum of Changes- Any changes in the financial statements of the branch, quantify the same in the Memorandum of Changes (MOC) and make it a subject matter of qualification and </a:t>
            </a:r>
            <a:r>
              <a:rPr lang="en-US" dirty="0" err="1" smtClean="0"/>
              <a:t>annexe</a:t>
            </a:r>
            <a:r>
              <a:rPr lang="en-US" dirty="0" smtClean="0"/>
              <a:t> it to the Auditors Report.</a:t>
            </a:r>
          </a:p>
          <a:p>
            <a:pPr algn="just">
              <a:buBlip>
                <a:blip r:embed="rId2"/>
              </a:buBlip>
            </a:pPr>
            <a:r>
              <a:rPr lang="en-US" dirty="0" smtClean="0"/>
              <a:t>Certain items like provisions for employees benefit, provision on NPA etc. is done at Head Office and many Accounting Standards are complied with at Head Office. Auditors Report should contain qualification in respect of the same</a:t>
            </a: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Form Audit Report (LFAR)</a:t>
            </a:r>
            <a:endParaRPr lang="en-US" dirty="0"/>
          </a:p>
        </p:txBody>
      </p:sp>
      <p:sp>
        <p:nvSpPr>
          <p:cNvPr id="3" name="Content Placeholder 2"/>
          <p:cNvSpPr>
            <a:spLocks noGrp="1"/>
          </p:cNvSpPr>
          <p:nvPr>
            <p:ph idx="1"/>
          </p:nvPr>
        </p:nvSpPr>
        <p:spPr/>
        <p:txBody>
          <a:bodyPr/>
          <a:lstStyle/>
          <a:p>
            <a:pPr>
              <a:buNone/>
            </a:pPr>
            <a:endParaRPr lang="en-US" dirty="0" smtClean="0"/>
          </a:p>
          <a:p>
            <a:pPr>
              <a:buNone/>
            </a:pPr>
            <a:endParaRPr lang="en-US" dirty="0"/>
          </a:p>
          <a:p>
            <a:pPr algn="ctr">
              <a:buNone/>
            </a:pPr>
            <a:r>
              <a:rPr lang="en-US" dirty="0" smtClean="0"/>
              <a:t>	</a:t>
            </a:r>
            <a:r>
              <a:rPr lang="en-US" sz="6000" dirty="0" smtClean="0"/>
              <a:t>To be covered in next  session</a:t>
            </a:r>
            <a:endParaRPr lang="en-US" sz="6000"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err="1" smtClean="0"/>
              <a:t>Ghosh</a:t>
            </a:r>
            <a:r>
              <a:rPr lang="en-US" b="1" dirty="0" smtClean="0"/>
              <a:t> &amp; </a:t>
            </a:r>
            <a:r>
              <a:rPr lang="en-US" b="1" dirty="0" err="1" smtClean="0"/>
              <a:t>Jilani</a:t>
            </a:r>
            <a:r>
              <a:rPr lang="en-US" b="1" dirty="0" smtClean="0"/>
              <a:t> Committee </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err="1" smtClean="0"/>
              <a:t>Ghosh</a:t>
            </a:r>
            <a:r>
              <a:rPr lang="en-US" dirty="0" smtClean="0"/>
              <a:t> </a:t>
            </a:r>
            <a:r>
              <a:rPr lang="en-US" dirty="0" smtClean="0"/>
              <a:t>Committee – Fraud &amp; Malpractices in banks at Branch level </a:t>
            </a:r>
          </a:p>
          <a:p>
            <a:pPr algn="just"/>
            <a:r>
              <a:rPr lang="en-US" dirty="0" err="1" smtClean="0"/>
              <a:t>Jilani</a:t>
            </a:r>
            <a:r>
              <a:rPr lang="en-US" dirty="0" smtClean="0"/>
              <a:t> Committee -  Internal Control and Audit/Inspection system in Banks , Internal Control and reporting at the branch level  compliances  </a:t>
            </a:r>
          </a:p>
          <a:p>
            <a:pPr algn="just"/>
            <a:r>
              <a:rPr lang="en-US" dirty="0" smtClean="0"/>
              <a:t>Questionnaire – to say Yes or No or Not Applicable </a:t>
            </a:r>
          </a:p>
          <a:p>
            <a:pPr algn="just"/>
            <a:r>
              <a:rPr lang="en-US" dirty="0" smtClean="0"/>
              <a:t>Discussion certification and written representations from the branch may be obtained </a:t>
            </a:r>
          </a:p>
          <a:p>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JILANI COMMITTEE - Recommendations </a:t>
            </a:r>
            <a:endParaRPr lang="en-US" dirty="0"/>
          </a:p>
        </p:txBody>
      </p:sp>
      <p:sp>
        <p:nvSpPr>
          <p:cNvPr id="3" name="Content Placeholder 2"/>
          <p:cNvSpPr>
            <a:spLocks noGrp="1"/>
          </p:cNvSpPr>
          <p:nvPr>
            <p:ph idx="1"/>
          </p:nvPr>
        </p:nvSpPr>
        <p:spPr/>
        <p:txBody>
          <a:bodyPr>
            <a:normAutofit fontScale="92500"/>
          </a:bodyPr>
          <a:lstStyle/>
          <a:p>
            <a:pPr>
              <a:buBlip>
                <a:blip r:embed="rId2"/>
              </a:buBlip>
            </a:pPr>
            <a:r>
              <a:rPr lang="en-US" dirty="0" smtClean="0"/>
              <a:t> Attempt to strengthen Internal Control of Banks especially in the </a:t>
            </a:r>
            <a:r>
              <a:rPr lang="en-US" dirty="0" smtClean="0"/>
              <a:t>Computerized </a:t>
            </a:r>
            <a:r>
              <a:rPr lang="en-US" dirty="0" smtClean="0"/>
              <a:t>environment </a:t>
            </a:r>
          </a:p>
          <a:p>
            <a:pPr>
              <a:buBlip>
                <a:blip r:embed="rId2"/>
              </a:buBlip>
            </a:pPr>
            <a:r>
              <a:rPr lang="en-US" dirty="0" smtClean="0"/>
              <a:t>Management is responsible for implementation </a:t>
            </a:r>
          </a:p>
          <a:p>
            <a:pPr>
              <a:buBlip>
                <a:blip r:embed="rId2"/>
              </a:buBlip>
            </a:pPr>
            <a:r>
              <a:rPr lang="en-US" dirty="0" smtClean="0"/>
              <a:t>Statutory auditor is responsible to verify and report </a:t>
            </a:r>
          </a:p>
          <a:p>
            <a:pPr>
              <a:buBlip>
                <a:blip r:embed="rId2"/>
              </a:buBlip>
            </a:pPr>
            <a:r>
              <a:rPr lang="en-US" dirty="0" smtClean="0"/>
              <a:t>The Implementation form is divided into 25 points</a:t>
            </a:r>
            <a:r>
              <a:rPr lang="en-US" dirty="0" smtClean="0"/>
              <a:t>, 10 </a:t>
            </a:r>
            <a:r>
              <a:rPr lang="en-US" dirty="0" smtClean="0"/>
              <a:t>of them are applicable on a Bank branch </a:t>
            </a:r>
          </a:p>
          <a:p>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GHOSH COMMITTEE </a:t>
            </a:r>
            <a:endParaRPr lang="en-US" dirty="0"/>
          </a:p>
        </p:txBody>
      </p:sp>
      <p:sp>
        <p:nvSpPr>
          <p:cNvPr id="3" name="Content Placeholder 2"/>
          <p:cNvSpPr>
            <a:spLocks noGrp="1"/>
          </p:cNvSpPr>
          <p:nvPr>
            <p:ph idx="1"/>
          </p:nvPr>
        </p:nvSpPr>
        <p:spPr/>
        <p:txBody>
          <a:bodyPr>
            <a:normAutofit/>
          </a:bodyPr>
          <a:lstStyle/>
          <a:p>
            <a:r>
              <a:rPr lang="en-US" dirty="0" smtClean="0"/>
              <a:t>BACKGROUND - </a:t>
            </a:r>
          </a:p>
          <a:p>
            <a:pPr>
              <a:buNone/>
            </a:pPr>
            <a:r>
              <a:rPr lang="en-US" dirty="0" smtClean="0"/>
              <a:t>   Committee constituted under chairmanship of </a:t>
            </a:r>
            <a:r>
              <a:rPr lang="en-US" dirty="0" err="1" smtClean="0"/>
              <a:t>Shri</a:t>
            </a:r>
            <a:r>
              <a:rPr lang="en-US" dirty="0" smtClean="0"/>
              <a:t> A. </a:t>
            </a:r>
            <a:r>
              <a:rPr lang="en-US" dirty="0" err="1" smtClean="0"/>
              <a:t>Ghosh</a:t>
            </a:r>
            <a:r>
              <a:rPr lang="en-US" dirty="0" smtClean="0"/>
              <a:t> - </a:t>
            </a:r>
            <a:r>
              <a:rPr lang="en-US" b="1" i="1" dirty="0" smtClean="0"/>
              <a:t>Fraud and malpractice in banks </a:t>
            </a:r>
          </a:p>
          <a:p>
            <a:pPr>
              <a:buNone/>
            </a:pPr>
            <a:r>
              <a:rPr lang="en-US" b="1" i="1" dirty="0" smtClean="0"/>
              <a:t>   E</a:t>
            </a:r>
            <a:r>
              <a:rPr lang="en-US" dirty="0" smtClean="0"/>
              <a:t>nquire into various aspects of frauds and malpractices in bank </a:t>
            </a:r>
          </a:p>
          <a:p>
            <a:pPr>
              <a:buNone/>
            </a:pPr>
            <a:r>
              <a:rPr lang="en-US" dirty="0" smtClean="0"/>
              <a:t>   Make recommendations to reduce such incidence. </a:t>
            </a:r>
          </a:p>
          <a:p>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24</a:t>
            </a:fld>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Provisioning norms</a:t>
            </a:r>
            <a:endParaRPr lang="en-US" dirty="0"/>
          </a:p>
        </p:txBody>
      </p:sp>
      <p:graphicFrame>
        <p:nvGraphicFramePr>
          <p:cNvPr id="5" name="Content Placeholder 4"/>
          <p:cNvGraphicFramePr>
            <a:graphicFrameLocks noGrp="1"/>
          </p:cNvGraphicFramePr>
          <p:nvPr>
            <p:ph idx="1"/>
          </p:nvPr>
        </p:nvGraphicFramePr>
        <p:xfrm>
          <a:off x="457200" y="1219194"/>
          <a:ext cx="8229600" cy="5395380"/>
        </p:xfrm>
        <a:graphic>
          <a:graphicData uri="http://schemas.openxmlformats.org/drawingml/2006/table">
            <a:tbl>
              <a:tblPr firstRow="1" bandRow="1">
                <a:tableStyleId>{5C22544A-7EE6-4342-B048-85BDC9FD1C3A}</a:tableStyleId>
              </a:tblPr>
              <a:tblGrid>
                <a:gridCol w="2057400"/>
                <a:gridCol w="2057400"/>
                <a:gridCol w="2057400"/>
                <a:gridCol w="2057400"/>
              </a:tblGrid>
              <a:tr h="344459">
                <a:tc>
                  <a:txBody>
                    <a:bodyPr/>
                    <a:lstStyle/>
                    <a:p>
                      <a:pPr marL="0" marR="0">
                        <a:lnSpc>
                          <a:spcPct val="115000"/>
                        </a:lnSpc>
                        <a:spcBef>
                          <a:spcPts val="0"/>
                        </a:spcBef>
                        <a:spcAft>
                          <a:spcPts val="0"/>
                        </a:spcAft>
                      </a:pPr>
                      <a:r>
                        <a:rPr lang="en-US" sz="1200" b="1" dirty="0">
                          <a:latin typeface="Calibri"/>
                          <a:ea typeface="Calibri"/>
                          <a:cs typeface="Times New Roman"/>
                        </a:rPr>
                        <a:t>Category</a:t>
                      </a:r>
                      <a:endParaRPr lang="en-US" sz="120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b="1" dirty="0">
                          <a:latin typeface="Calibri"/>
                          <a:ea typeface="Calibri"/>
                          <a:cs typeface="Times New Roman"/>
                        </a:rPr>
                        <a:t>Provision</a:t>
                      </a:r>
                      <a:endParaRPr lang="en-US" sz="120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b="1" dirty="0">
                          <a:latin typeface="Calibri"/>
                          <a:ea typeface="Calibri"/>
                          <a:cs typeface="Times New Roman"/>
                        </a:rPr>
                        <a:t>Role of Branch</a:t>
                      </a:r>
                      <a:endParaRPr lang="en-US" sz="120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b="1" dirty="0">
                          <a:latin typeface="Calibri"/>
                          <a:ea typeface="Calibri"/>
                          <a:cs typeface="Times New Roman"/>
                        </a:rPr>
                        <a:t>Role of the Head office</a:t>
                      </a:r>
                      <a:endParaRPr lang="en-US" sz="1200" dirty="0">
                        <a:latin typeface="Calibri"/>
                        <a:ea typeface="Calibri"/>
                        <a:cs typeface="Times New Roman"/>
                      </a:endParaRPr>
                    </a:p>
                  </a:txBody>
                  <a:tcPr marL="68580" marR="68580" marT="0" marB="0"/>
                </a:tc>
              </a:tr>
              <a:tr h="344459">
                <a:tc gridSpan="2">
                  <a:txBody>
                    <a:bodyPr/>
                    <a:lstStyle/>
                    <a:p>
                      <a:pPr marL="0" marR="0" algn="ctr">
                        <a:lnSpc>
                          <a:spcPct val="115000"/>
                        </a:lnSpc>
                        <a:spcBef>
                          <a:spcPts val="0"/>
                        </a:spcBef>
                        <a:spcAft>
                          <a:spcPts val="0"/>
                        </a:spcAft>
                      </a:pPr>
                      <a:r>
                        <a:rPr lang="en-US" sz="1200" b="1" dirty="0">
                          <a:latin typeface="Calibri"/>
                          <a:ea typeface="Calibri"/>
                          <a:cs typeface="Times New Roman"/>
                        </a:rPr>
                        <a:t>Standard Assets</a:t>
                      </a:r>
                      <a:endParaRPr lang="en-US" sz="1200" dirty="0">
                        <a:latin typeface="Calibri"/>
                        <a:ea typeface="Calibri"/>
                        <a:cs typeface="Times New Roman"/>
                      </a:endParaRPr>
                    </a:p>
                  </a:txBody>
                  <a:tcPr marL="68580" marR="68580" marT="0" marB="0"/>
                </a:tc>
                <a:tc hMerge="1">
                  <a:txBody>
                    <a:bodyPr/>
                    <a:lstStyle/>
                    <a:p>
                      <a:endParaRPr lang="en-US"/>
                    </a:p>
                  </a:txBody>
                  <a:tcPr/>
                </a:tc>
                <a:tc>
                  <a:txBody>
                    <a:bodyPr/>
                    <a:lstStyle/>
                    <a:p>
                      <a:pPr marL="0" marR="0">
                        <a:lnSpc>
                          <a:spcPct val="115000"/>
                        </a:lnSpc>
                        <a:spcBef>
                          <a:spcPts val="0"/>
                        </a:spcBef>
                        <a:spcAft>
                          <a:spcPts val="0"/>
                        </a:spcAft>
                      </a:pPr>
                      <a:endParaRPr lang="en-US" sz="120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200">
                        <a:latin typeface="Calibri"/>
                        <a:ea typeface="Calibri"/>
                        <a:cs typeface="Times New Roman"/>
                      </a:endParaRPr>
                    </a:p>
                  </a:txBody>
                  <a:tcPr marL="68580" marR="68580" marT="0" marB="0"/>
                </a:tc>
              </a:tr>
              <a:tr h="344459">
                <a:tc>
                  <a:txBody>
                    <a:bodyPr/>
                    <a:lstStyle/>
                    <a:p>
                      <a:pPr marL="0" marR="0">
                        <a:lnSpc>
                          <a:spcPct val="115000"/>
                        </a:lnSpc>
                        <a:spcBef>
                          <a:spcPts val="0"/>
                        </a:spcBef>
                        <a:spcAft>
                          <a:spcPts val="0"/>
                        </a:spcAft>
                      </a:pPr>
                      <a:r>
                        <a:rPr lang="en-US" sz="1200" dirty="0" smtClean="0">
                          <a:latin typeface="Calibri"/>
                          <a:ea typeface="Calibri"/>
                          <a:cs typeface="Times New Roman"/>
                        </a:rPr>
                        <a:t>General</a:t>
                      </a:r>
                      <a:r>
                        <a:rPr lang="en-US" sz="1200" baseline="0" dirty="0" smtClean="0">
                          <a:latin typeface="Calibri"/>
                          <a:ea typeface="Calibri"/>
                          <a:cs typeface="Times New Roman"/>
                        </a:rPr>
                        <a:t> </a:t>
                      </a:r>
                      <a:endParaRPr lang="en-US" sz="120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dirty="0" smtClean="0">
                          <a:latin typeface="Calibri"/>
                          <a:ea typeface="Calibri"/>
                          <a:cs typeface="Times New Roman"/>
                        </a:rPr>
                        <a:t>0.40%</a:t>
                      </a:r>
                      <a:endParaRPr lang="en-US" sz="1200" dirty="0">
                        <a:latin typeface="Calibri"/>
                        <a:ea typeface="Calibri"/>
                        <a:cs typeface="Times New Roman"/>
                      </a:endParaRPr>
                    </a:p>
                  </a:txBody>
                  <a:tcPr marL="68580" marR="68580" marT="0" marB="0"/>
                </a:tc>
                <a:tc rowSpan="2">
                  <a:txBody>
                    <a:bodyPr/>
                    <a:lstStyle/>
                    <a:p>
                      <a:pPr marL="0" marR="0">
                        <a:lnSpc>
                          <a:spcPct val="115000"/>
                        </a:lnSpc>
                        <a:spcBef>
                          <a:spcPts val="0"/>
                        </a:spcBef>
                        <a:spcAft>
                          <a:spcPts val="0"/>
                        </a:spcAft>
                      </a:pPr>
                      <a:r>
                        <a:rPr lang="en-US" sz="1200" dirty="0">
                          <a:latin typeface="Calibri"/>
                          <a:ea typeface="Calibri"/>
                          <a:cs typeface="Times New Roman"/>
                        </a:rPr>
                        <a:t>                  </a:t>
                      </a:r>
                    </a:p>
                    <a:p>
                      <a:pPr marL="0" marR="0">
                        <a:lnSpc>
                          <a:spcPct val="115000"/>
                        </a:lnSpc>
                        <a:spcBef>
                          <a:spcPts val="0"/>
                        </a:spcBef>
                        <a:spcAft>
                          <a:spcPts val="0"/>
                        </a:spcAft>
                      </a:pPr>
                      <a:r>
                        <a:rPr lang="en-US" sz="1200" dirty="0">
                          <a:latin typeface="Calibri"/>
                          <a:ea typeface="Calibri"/>
                          <a:cs typeface="Times New Roman"/>
                        </a:rPr>
                        <a:t>                ------</a:t>
                      </a:r>
                    </a:p>
                  </a:txBody>
                  <a:tcPr marL="68580" marR="68580" marT="0" marB="0"/>
                </a:tc>
                <a:tc rowSpan="2">
                  <a:txBody>
                    <a:bodyPr/>
                    <a:lstStyle/>
                    <a:p>
                      <a:pPr marL="0" marR="0">
                        <a:lnSpc>
                          <a:spcPct val="115000"/>
                        </a:lnSpc>
                        <a:spcBef>
                          <a:spcPts val="0"/>
                        </a:spcBef>
                        <a:spcAft>
                          <a:spcPts val="0"/>
                        </a:spcAft>
                      </a:pPr>
                      <a:endParaRPr lang="en-US" sz="1200" dirty="0">
                        <a:latin typeface="Calibri"/>
                        <a:ea typeface="Calibri"/>
                        <a:cs typeface="Times New Roman"/>
                      </a:endParaRPr>
                    </a:p>
                    <a:p>
                      <a:pPr marL="0" marR="0">
                        <a:lnSpc>
                          <a:spcPct val="115000"/>
                        </a:lnSpc>
                        <a:spcBef>
                          <a:spcPts val="0"/>
                        </a:spcBef>
                        <a:spcAft>
                          <a:spcPts val="0"/>
                        </a:spcAft>
                      </a:pPr>
                      <a:r>
                        <a:rPr lang="en-US" sz="1200" dirty="0">
                          <a:latin typeface="Calibri"/>
                          <a:ea typeface="Calibri"/>
                          <a:cs typeface="Times New Roman"/>
                        </a:rPr>
                        <a:t>Would be calculated and provided at HO </a:t>
                      </a:r>
                    </a:p>
                  </a:txBody>
                  <a:tcPr marL="68580" marR="68580" marT="0" marB="0"/>
                </a:tc>
              </a:tr>
              <a:tr h="414429">
                <a:tc gridSpan="2">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dirty="0">
                          <a:latin typeface="Calibri"/>
                          <a:ea typeface="Calibri"/>
                          <a:cs typeface="Times New Roman"/>
                        </a:rPr>
                        <a:t>Commercial Real Estate (CRE</a:t>
                      </a:r>
                      <a:r>
                        <a:rPr lang="en-US" sz="1200" dirty="0" smtClean="0">
                          <a:latin typeface="Calibri"/>
                          <a:ea typeface="Calibri"/>
                          <a:cs typeface="Times New Roman"/>
                        </a:rPr>
                        <a:t>)-1%, </a:t>
                      </a:r>
                      <a:r>
                        <a:rPr lang="en-US" sz="1200" dirty="0" smtClean="0">
                          <a:latin typeface="+mn-lt"/>
                          <a:ea typeface="Calibri"/>
                          <a:cs typeface="Times New Roman"/>
                        </a:rPr>
                        <a:t>Residential Housing Sector-</a:t>
                      </a:r>
                      <a:r>
                        <a:rPr lang="en-US" sz="1200" baseline="0" dirty="0" smtClean="0">
                          <a:latin typeface="+mn-lt"/>
                          <a:ea typeface="Calibri"/>
                          <a:cs typeface="Times New Roman"/>
                        </a:rPr>
                        <a:t> 0.75%, </a:t>
                      </a:r>
                      <a:r>
                        <a:rPr lang="en-US" sz="1200" dirty="0" smtClean="0">
                          <a:latin typeface="+mn-lt"/>
                          <a:ea typeface="Calibri"/>
                          <a:cs typeface="Times New Roman"/>
                        </a:rPr>
                        <a:t>Farm Credit &amp; SMEs  - 0.25%</a:t>
                      </a:r>
                      <a:endParaRPr lang="en-US" sz="1200" dirty="0">
                        <a:latin typeface="Calibri"/>
                        <a:ea typeface="Calibri"/>
                        <a:cs typeface="Times New Roman"/>
                      </a:endParaRPr>
                    </a:p>
                  </a:txBody>
                  <a:tcPr marL="68580" marR="68580" marT="0" marB="0"/>
                </a:tc>
                <a:tc hMerge="1">
                  <a:txBody>
                    <a:bodyPr/>
                    <a:lstStyle/>
                    <a:p>
                      <a:pPr marL="0" marR="0">
                        <a:lnSpc>
                          <a:spcPct val="115000"/>
                        </a:lnSpc>
                        <a:spcBef>
                          <a:spcPts val="0"/>
                        </a:spcBef>
                        <a:spcAft>
                          <a:spcPts val="0"/>
                        </a:spcAft>
                      </a:pPr>
                      <a:endParaRPr lang="en-US" sz="1200" dirty="0">
                        <a:latin typeface="Calibri"/>
                        <a:ea typeface="Calibri"/>
                        <a:cs typeface="Times New Roman"/>
                      </a:endParaRPr>
                    </a:p>
                  </a:txBody>
                  <a:tcPr marL="68580" marR="68580" marT="0" marB="0"/>
                </a:tc>
                <a:tc vMerge="1">
                  <a:txBody>
                    <a:bodyPr/>
                    <a:lstStyle/>
                    <a:p>
                      <a:endParaRPr lang="en-US"/>
                    </a:p>
                  </a:txBody>
                  <a:tcPr/>
                </a:tc>
                <a:tc vMerge="1">
                  <a:txBody>
                    <a:bodyPr/>
                    <a:lstStyle/>
                    <a:p>
                      <a:endParaRPr lang="en-US"/>
                    </a:p>
                  </a:txBody>
                  <a:tcPr/>
                </a:tc>
              </a:tr>
              <a:tr h="344459">
                <a:tc gridSpan="2">
                  <a:txBody>
                    <a:bodyPr/>
                    <a:lstStyle/>
                    <a:p>
                      <a:pPr marL="0" marR="0" algn="ctr">
                        <a:lnSpc>
                          <a:spcPct val="115000"/>
                        </a:lnSpc>
                        <a:spcBef>
                          <a:spcPts val="0"/>
                        </a:spcBef>
                        <a:spcAft>
                          <a:spcPts val="0"/>
                        </a:spcAft>
                      </a:pPr>
                      <a:r>
                        <a:rPr lang="en-US" sz="1200" b="1" dirty="0">
                          <a:latin typeface="Calibri"/>
                          <a:ea typeface="Calibri"/>
                          <a:cs typeface="Times New Roman"/>
                        </a:rPr>
                        <a:t>Substandard asset</a:t>
                      </a:r>
                      <a:endParaRPr lang="en-US" sz="1200" dirty="0">
                        <a:latin typeface="Calibri"/>
                        <a:ea typeface="Calibri"/>
                        <a:cs typeface="Times New Roman"/>
                      </a:endParaRPr>
                    </a:p>
                  </a:txBody>
                  <a:tcPr marL="68580" marR="68580" marT="0" marB="0"/>
                </a:tc>
                <a:tc hMerge="1">
                  <a:txBody>
                    <a:bodyPr/>
                    <a:lstStyle/>
                    <a:p>
                      <a:endParaRPr lang="en-US"/>
                    </a:p>
                  </a:txBody>
                  <a:tcPr/>
                </a:tc>
                <a:tc>
                  <a:txBody>
                    <a:bodyPr/>
                    <a:lstStyle/>
                    <a:p>
                      <a:pPr marL="0" marR="0">
                        <a:lnSpc>
                          <a:spcPct val="115000"/>
                        </a:lnSpc>
                        <a:spcBef>
                          <a:spcPts val="0"/>
                        </a:spcBef>
                        <a:spcAft>
                          <a:spcPts val="0"/>
                        </a:spcAft>
                      </a:pPr>
                      <a:endParaRPr lang="en-US" sz="120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200" dirty="0">
                        <a:latin typeface="Calibri"/>
                        <a:ea typeface="Calibri"/>
                        <a:cs typeface="Times New Roman"/>
                      </a:endParaRPr>
                    </a:p>
                  </a:txBody>
                  <a:tcPr marL="68580" marR="68580" marT="0" marB="0"/>
                </a:tc>
              </a:tr>
              <a:tr h="344459">
                <a:tc>
                  <a:txBody>
                    <a:bodyPr/>
                    <a:lstStyle/>
                    <a:p>
                      <a:pPr marL="0" marR="0">
                        <a:lnSpc>
                          <a:spcPct val="115000"/>
                        </a:lnSpc>
                        <a:spcBef>
                          <a:spcPts val="0"/>
                        </a:spcBef>
                        <a:spcAft>
                          <a:spcPts val="0"/>
                        </a:spcAft>
                      </a:pPr>
                      <a:r>
                        <a:rPr lang="en-US" sz="1200" dirty="0">
                          <a:latin typeface="Calibri"/>
                          <a:ea typeface="Calibri"/>
                          <a:cs typeface="Times New Roman"/>
                        </a:rPr>
                        <a:t>Normal</a:t>
                      </a:r>
                    </a:p>
                  </a:txBody>
                  <a:tcPr marL="68580" marR="68580" marT="0" marB="0"/>
                </a:tc>
                <a:tc>
                  <a:txBody>
                    <a:bodyPr/>
                    <a:lstStyle/>
                    <a:p>
                      <a:pPr marL="0" marR="0">
                        <a:lnSpc>
                          <a:spcPct val="115000"/>
                        </a:lnSpc>
                        <a:spcBef>
                          <a:spcPts val="0"/>
                        </a:spcBef>
                        <a:spcAft>
                          <a:spcPts val="0"/>
                        </a:spcAft>
                      </a:pPr>
                      <a:r>
                        <a:rPr lang="en-US" sz="1200" dirty="0">
                          <a:latin typeface="Calibri"/>
                          <a:ea typeface="Calibri"/>
                          <a:cs typeface="Times New Roman"/>
                        </a:rPr>
                        <a:t>15%</a:t>
                      </a:r>
                    </a:p>
                  </a:txBody>
                  <a:tcPr marL="68580" marR="68580" marT="0" marB="0"/>
                </a:tc>
                <a:tc rowSpan="3">
                  <a:txBody>
                    <a:bodyPr/>
                    <a:lstStyle/>
                    <a:p>
                      <a:pPr marL="0" marR="0">
                        <a:lnSpc>
                          <a:spcPct val="115000"/>
                        </a:lnSpc>
                        <a:spcBef>
                          <a:spcPts val="0"/>
                        </a:spcBef>
                        <a:spcAft>
                          <a:spcPts val="0"/>
                        </a:spcAft>
                      </a:pPr>
                      <a:r>
                        <a:rPr lang="en-US" sz="1200" dirty="0">
                          <a:latin typeface="Calibri"/>
                          <a:ea typeface="Calibri"/>
                          <a:cs typeface="Times New Roman"/>
                        </a:rPr>
                        <a:t>System  calculates</a:t>
                      </a:r>
                    </a:p>
                  </a:txBody>
                  <a:tcPr marL="68580" marR="68580" marT="0" marB="0"/>
                </a:tc>
                <a:tc rowSpan="3">
                  <a:txBody>
                    <a:bodyPr/>
                    <a:lstStyle/>
                    <a:p>
                      <a:pPr marL="0" marR="0">
                        <a:lnSpc>
                          <a:spcPct val="115000"/>
                        </a:lnSpc>
                        <a:spcBef>
                          <a:spcPts val="0"/>
                        </a:spcBef>
                        <a:spcAft>
                          <a:spcPts val="0"/>
                        </a:spcAft>
                      </a:pPr>
                      <a:r>
                        <a:rPr lang="en-US" sz="1200" dirty="0">
                          <a:latin typeface="Calibri"/>
                          <a:ea typeface="Calibri"/>
                          <a:cs typeface="Times New Roman"/>
                        </a:rPr>
                        <a:t>Would be provided at H.O</a:t>
                      </a:r>
                    </a:p>
                  </a:txBody>
                  <a:tcPr marL="68580" marR="68580" marT="0" marB="0"/>
                </a:tc>
              </a:tr>
              <a:tr h="344459">
                <a:tc>
                  <a:txBody>
                    <a:bodyPr/>
                    <a:lstStyle/>
                    <a:p>
                      <a:pPr marL="0" marR="0">
                        <a:lnSpc>
                          <a:spcPct val="115000"/>
                        </a:lnSpc>
                        <a:spcBef>
                          <a:spcPts val="0"/>
                        </a:spcBef>
                        <a:spcAft>
                          <a:spcPts val="0"/>
                        </a:spcAft>
                      </a:pPr>
                      <a:r>
                        <a:rPr lang="en-US" sz="1200">
                          <a:latin typeface="Calibri"/>
                          <a:ea typeface="Calibri"/>
                          <a:cs typeface="Times New Roman"/>
                        </a:rPr>
                        <a:t>Unsecured </a:t>
                      </a:r>
                    </a:p>
                  </a:txBody>
                  <a:tcPr marL="68580" marR="68580" marT="0" marB="0"/>
                </a:tc>
                <a:tc>
                  <a:txBody>
                    <a:bodyPr/>
                    <a:lstStyle/>
                    <a:p>
                      <a:pPr marL="0" marR="0">
                        <a:lnSpc>
                          <a:spcPct val="115000"/>
                        </a:lnSpc>
                        <a:spcBef>
                          <a:spcPts val="0"/>
                        </a:spcBef>
                        <a:spcAft>
                          <a:spcPts val="0"/>
                        </a:spcAft>
                      </a:pPr>
                      <a:r>
                        <a:rPr lang="en-US" sz="1200" dirty="0">
                          <a:latin typeface="Calibri"/>
                          <a:ea typeface="Calibri"/>
                          <a:cs typeface="Times New Roman"/>
                        </a:rPr>
                        <a:t>25%</a:t>
                      </a:r>
                    </a:p>
                  </a:txBody>
                  <a:tcPr marL="68580" marR="68580" marT="0" marB="0"/>
                </a:tc>
                <a:tc vMerge="1">
                  <a:txBody>
                    <a:bodyPr/>
                    <a:lstStyle/>
                    <a:p>
                      <a:endParaRPr lang="en-US"/>
                    </a:p>
                  </a:txBody>
                  <a:tcPr/>
                </a:tc>
                <a:tc vMerge="1">
                  <a:txBody>
                    <a:bodyPr/>
                    <a:lstStyle/>
                    <a:p>
                      <a:endParaRPr lang="en-US"/>
                    </a:p>
                  </a:txBody>
                  <a:tcPr/>
                </a:tc>
              </a:tr>
              <a:tr h="368530">
                <a:tc>
                  <a:txBody>
                    <a:bodyPr/>
                    <a:lstStyle/>
                    <a:p>
                      <a:pPr marL="0" marR="0">
                        <a:lnSpc>
                          <a:spcPct val="115000"/>
                        </a:lnSpc>
                        <a:spcBef>
                          <a:spcPts val="0"/>
                        </a:spcBef>
                        <a:spcAft>
                          <a:spcPts val="0"/>
                        </a:spcAft>
                      </a:pPr>
                      <a:r>
                        <a:rPr lang="en-US" sz="1200" dirty="0">
                          <a:latin typeface="Calibri"/>
                          <a:ea typeface="Calibri"/>
                          <a:cs typeface="Times New Roman"/>
                        </a:rPr>
                        <a:t>Infrastructure with Escrow Account </a:t>
                      </a:r>
                    </a:p>
                  </a:txBody>
                  <a:tcPr marL="68580" marR="68580" marT="0" marB="0"/>
                </a:tc>
                <a:tc>
                  <a:txBody>
                    <a:bodyPr/>
                    <a:lstStyle/>
                    <a:p>
                      <a:pPr marL="0" marR="0">
                        <a:lnSpc>
                          <a:spcPct val="115000"/>
                        </a:lnSpc>
                        <a:spcBef>
                          <a:spcPts val="0"/>
                        </a:spcBef>
                        <a:spcAft>
                          <a:spcPts val="0"/>
                        </a:spcAft>
                      </a:pPr>
                      <a:r>
                        <a:rPr lang="en-US" sz="1200" dirty="0">
                          <a:latin typeface="Calibri"/>
                          <a:ea typeface="Calibri"/>
                          <a:cs typeface="Times New Roman"/>
                        </a:rPr>
                        <a:t>20%</a:t>
                      </a:r>
                    </a:p>
                  </a:txBody>
                  <a:tcPr marL="68580" marR="68580" marT="0" marB="0"/>
                </a:tc>
                <a:tc vMerge="1">
                  <a:txBody>
                    <a:bodyPr/>
                    <a:lstStyle/>
                    <a:p>
                      <a:endParaRPr lang="en-US"/>
                    </a:p>
                  </a:txBody>
                  <a:tcPr/>
                </a:tc>
                <a:tc vMerge="1">
                  <a:txBody>
                    <a:bodyPr/>
                    <a:lstStyle/>
                    <a:p>
                      <a:endParaRPr lang="en-US"/>
                    </a:p>
                  </a:txBody>
                  <a:tcPr/>
                </a:tc>
              </a:tr>
              <a:tr h="344459">
                <a:tc gridSpan="2">
                  <a:txBody>
                    <a:bodyPr/>
                    <a:lstStyle/>
                    <a:p>
                      <a:pPr marL="0" marR="0" algn="ctr">
                        <a:lnSpc>
                          <a:spcPct val="115000"/>
                        </a:lnSpc>
                        <a:spcBef>
                          <a:spcPts val="0"/>
                        </a:spcBef>
                        <a:spcAft>
                          <a:spcPts val="0"/>
                        </a:spcAft>
                      </a:pPr>
                      <a:r>
                        <a:rPr lang="en-US" sz="1200" b="1">
                          <a:latin typeface="Calibri"/>
                          <a:ea typeface="Calibri"/>
                          <a:cs typeface="Times New Roman"/>
                        </a:rPr>
                        <a:t>Doubtful</a:t>
                      </a:r>
                      <a:endParaRPr lang="en-US" sz="1200">
                        <a:latin typeface="Calibri"/>
                        <a:ea typeface="Calibri"/>
                        <a:cs typeface="Times New Roman"/>
                      </a:endParaRPr>
                    </a:p>
                  </a:txBody>
                  <a:tcPr marL="68580" marR="68580" marT="0" marB="0"/>
                </a:tc>
                <a:tc hMerge="1">
                  <a:txBody>
                    <a:bodyPr/>
                    <a:lstStyle/>
                    <a:p>
                      <a:endParaRPr lang="en-US"/>
                    </a:p>
                  </a:txBody>
                  <a:tcPr/>
                </a:tc>
                <a:tc>
                  <a:txBody>
                    <a:bodyPr/>
                    <a:lstStyle/>
                    <a:p>
                      <a:pPr marL="0" marR="0">
                        <a:lnSpc>
                          <a:spcPct val="115000"/>
                        </a:lnSpc>
                        <a:spcBef>
                          <a:spcPts val="0"/>
                        </a:spcBef>
                        <a:spcAft>
                          <a:spcPts val="0"/>
                        </a:spcAft>
                      </a:pPr>
                      <a:endParaRPr lang="en-US" sz="1200"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200" dirty="0">
                        <a:latin typeface="Calibri"/>
                        <a:ea typeface="Calibri"/>
                        <a:cs typeface="Times New Roman"/>
                      </a:endParaRPr>
                    </a:p>
                  </a:txBody>
                  <a:tcPr marL="68580" marR="68580" marT="0" marB="0"/>
                </a:tc>
              </a:tr>
              <a:tr h="368530">
                <a:tc>
                  <a:txBody>
                    <a:bodyPr/>
                    <a:lstStyle/>
                    <a:p>
                      <a:pPr marL="0" marR="0">
                        <a:lnSpc>
                          <a:spcPct val="115000"/>
                        </a:lnSpc>
                        <a:spcBef>
                          <a:spcPts val="0"/>
                        </a:spcBef>
                        <a:spcAft>
                          <a:spcPts val="0"/>
                        </a:spcAft>
                      </a:pPr>
                      <a:r>
                        <a:rPr lang="en-US" sz="1200">
                          <a:latin typeface="Calibri"/>
                          <a:ea typeface="Calibri"/>
                          <a:cs typeface="Times New Roman"/>
                        </a:rPr>
                        <a:t>Unsecured</a:t>
                      </a:r>
                    </a:p>
                  </a:txBody>
                  <a:tcPr marL="68580" marR="68580" marT="0" marB="0"/>
                </a:tc>
                <a:tc>
                  <a:txBody>
                    <a:bodyPr/>
                    <a:lstStyle/>
                    <a:p>
                      <a:pPr marL="0" marR="0">
                        <a:lnSpc>
                          <a:spcPct val="115000"/>
                        </a:lnSpc>
                        <a:spcBef>
                          <a:spcPts val="0"/>
                        </a:spcBef>
                        <a:spcAft>
                          <a:spcPts val="0"/>
                        </a:spcAft>
                      </a:pPr>
                      <a:r>
                        <a:rPr lang="en-US" sz="1200">
                          <a:latin typeface="Calibri"/>
                          <a:ea typeface="Calibri"/>
                          <a:cs typeface="Times New Roman"/>
                        </a:rPr>
                        <a:t>100 % not covered by realizable security  </a:t>
                      </a:r>
                    </a:p>
                  </a:txBody>
                  <a:tcPr marL="68580" marR="68580" marT="0" marB="0"/>
                </a:tc>
                <a:tc rowSpan="4">
                  <a:txBody>
                    <a:bodyPr/>
                    <a:lstStyle/>
                    <a:p>
                      <a:pPr marL="0" marR="0">
                        <a:lnSpc>
                          <a:spcPct val="115000"/>
                        </a:lnSpc>
                        <a:spcBef>
                          <a:spcPts val="0"/>
                        </a:spcBef>
                        <a:spcAft>
                          <a:spcPts val="0"/>
                        </a:spcAft>
                      </a:pPr>
                      <a:r>
                        <a:rPr lang="en-US" sz="1200" dirty="0">
                          <a:latin typeface="Calibri"/>
                          <a:ea typeface="Calibri"/>
                          <a:cs typeface="Times New Roman"/>
                        </a:rPr>
                        <a:t>System  calculates</a:t>
                      </a:r>
                    </a:p>
                  </a:txBody>
                  <a:tcPr marL="68580" marR="68580" marT="0" marB="0"/>
                </a:tc>
                <a:tc rowSpan="4">
                  <a:txBody>
                    <a:bodyPr/>
                    <a:lstStyle/>
                    <a:p>
                      <a:pPr marL="0" marR="0">
                        <a:lnSpc>
                          <a:spcPct val="115000"/>
                        </a:lnSpc>
                        <a:spcBef>
                          <a:spcPts val="0"/>
                        </a:spcBef>
                        <a:spcAft>
                          <a:spcPts val="0"/>
                        </a:spcAft>
                      </a:pPr>
                      <a:r>
                        <a:rPr lang="en-US" sz="1200" dirty="0">
                          <a:latin typeface="Calibri"/>
                          <a:ea typeface="Calibri"/>
                          <a:cs typeface="Times New Roman"/>
                        </a:rPr>
                        <a:t>Would be provided at H.O</a:t>
                      </a:r>
                    </a:p>
                  </a:txBody>
                  <a:tcPr marL="68580" marR="68580" marT="0" marB="0"/>
                </a:tc>
              </a:tr>
              <a:tr h="344459">
                <a:tc>
                  <a:txBody>
                    <a:bodyPr/>
                    <a:lstStyle/>
                    <a:p>
                      <a:pPr marL="0" marR="0">
                        <a:lnSpc>
                          <a:spcPct val="115000"/>
                        </a:lnSpc>
                        <a:spcBef>
                          <a:spcPts val="0"/>
                        </a:spcBef>
                        <a:spcAft>
                          <a:spcPts val="0"/>
                        </a:spcAft>
                      </a:pPr>
                      <a:r>
                        <a:rPr lang="en-US" sz="1200">
                          <a:latin typeface="Calibri"/>
                          <a:ea typeface="Calibri"/>
                          <a:cs typeface="Times New Roman"/>
                        </a:rPr>
                        <a:t>Upto one year</a:t>
                      </a:r>
                    </a:p>
                  </a:txBody>
                  <a:tcPr marL="68580" marR="68580" marT="0" marB="0"/>
                </a:tc>
                <a:tc>
                  <a:txBody>
                    <a:bodyPr/>
                    <a:lstStyle/>
                    <a:p>
                      <a:pPr marL="0" marR="0">
                        <a:lnSpc>
                          <a:spcPct val="115000"/>
                        </a:lnSpc>
                        <a:spcBef>
                          <a:spcPts val="0"/>
                        </a:spcBef>
                        <a:spcAft>
                          <a:spcPts val="0"/>
                        </a:spcAft>
                      </a:pPr>
                      <a:r>
                        <a:rPr lang="en-US" sz="1200" dirty="0">
                          <a:latin typeface="Times New Roman"/>
                          <a:ea typeface="Times New Roman"/>
                          <a:cs typeface="Times New Roman"/>
                        </a:rPr>
                        <a:t>25%</a:t>
                      </a:r>
                      <a:endParaRPr lang="en-US" sz="1200" dirty="0">
                        <a:latin typeface="Calibri"/>
                        <a:ea typeface="Calibri"/>
                        <a:cs typeface="Times New Roman"/>
                      </a:endParaRPr>
                    </a:p>
                  </a:txBody>
                  <a:tcPr marL="68580" marR="68580" marT="0" marB="0"/>
                </a:tc>
                <a:tc vMerge="1">
                  <a:txBody>
                    <a:bodyPr/>
                    <a:lstStyle/>
                    <a:p>
                      <a:endParaRPr lang="en-US"/>
                    </a:p>
                  </a:txBody>
                  <a:tcPr/>
                </a:tc>
                <a:tc vMerge="1">
                  <a:txBody>
                    <a:bodyPr/>
                    <a:lstStyle/>
                    <a:p>
                      <a:endParaRPr lang="en-US"/>
                    </a:p>
                  </a:txBody>
                  <a:tcPr/>
                </a:tc>
              </a:tr>
              <a:tr h="344459">
                <a:tc>
                  <a:txBody>
                    <a:bodyPr/>
                    <a:lstStyle/>
                    <a:p>
                      <a:pPr marL="0" marR="0">
                        <a:lnSpc>
                          <a:spcPct val="115000"/>
                        </a:lnSpc>
                        <a:spcBef>
                          <a:spcPts val="0"/>
                        </a:spcBef>
                        <a:spcAft>
                          <a:spcPts val="0"/>
                        </a:spcAft>
                      </a:pPr>
                      <a:r>
                        <a:rPr lang="en-US" sz="1200">
                          <a:latin typeface="Times New Roman"/>
                          <a:ea typeface="Times New Roman"/>
                          <a:cs typeface="Times New Roman"/>
                        </a:rPr>
                        <a:t>One to three years</a:t>
                      </a:r>
                      <a:endParaRPr lang="en-US" sz="120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dirty="0">
                          <a:latin typeface="Times New Roman"/>
                          <a:ea typeface="Times New Roman"/>
                          <a:cs typeface="Times New Roman"/>
                        </a:rPr>
                        <a:t>40%</a:t>
                      </a:r>
                      <a:endParaRPr lang="en-US" sz="1200" dirty="0">
                        <a:latin typeface="Calibri"/>
                        <a:ea typeface="Calibri"/>
                        <a:cs typeface="Times New Roman"/>
                      </a:endParaRPr>
                    </a:p>
                  </a:txBody>
                  <a:tcPr marL="68580" marR="68580" marT="0" marB="0"/>
                </a:tc>
                <a:tc vMerge="1">
                  <a:txBody>
                    <a:bodyPr/>
                    <a:lstStyle/>
                    <a:p>
                      <a:endParaRPr lang="en-US"/>
                    </a:p>
                  </a:txBody>
                  <a:tcPr/>
                </a:tc>
                <a:tc vMerge="1">
                  <a:txBody>
                    <a:bodyPr/>
                    <a:lstStyle/>
                    <a:p>
                      <a:endParaRPr lang="en-US"/>
                    </a:p>
                  </a:txBody>
                  <a:tcPr/>
                </a:tc>
              </a:tr>
              <a:tr h="344459">
                <a:tc>
                  <a:txBody>
                    <a:bodyPr/>
                    <a:lstStyle/>
                    <a:p>
                      <a:pPr marL="0" marR="0">
                        <a:lnSpc>
                          <a:spcPct val="115000"/>
                        </a:lnSpc>
                        <a:spcBef>
                          <a:spcPts val="0"/>
                        </a:spcBef>
                        <a:spcAft>
                          <a:spcPts val="0"/>
                        </a:spcAft>
                      </a:pPr>
                      <a:r>
                        <a:rPr lang="en-US" sz="1200">
                          <a:latin typeface="Times New Roman"/>
                          <a:ea typeface="Times New Roman"/>
                          <a:cs typeface="Times New Roman"/>
                        </a:rPr>
                        <a:t>More than three years</a:t>
                      </a:r>
                      <a:endParaRPr lang="en-US" sz="120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dirty="0">
                          <a:latin typeface="Times New Roman"/>
                          <a:ea typeface="Times New Roman"/>
                          <a:cs typeface="Times New Roman"/>
                        </a:rPr>
                        <a:t>100% </a:t>
                      </a:r>
                      <a:endParaRPr lang="en-US" sz="1200" dirty="0">
                        <a:latin typeface="Calibri"/>
                        <a:ea typeface="Calibri"/>
                        <a:cs typeface="Times New Roman"/>
                      </a:endParaRPr>
                    </a:p>
                  </a:txBody>
                  <a:tcPr marL="68580" marR="68580" marT="0" marB="0"/>
                </a:tc>
                <a:tc vMerge="1">
                  <a:txBody>
                    <a:bodyPr/>
                    <a:lstStyle/>
                    <a:p>
                      <a:endParaRPr lang="en-US"/>
                    </a:p>
                  </a:txBody>
                  <a:tcPr/>
                </a:tc>
                <a:tc vMerge="1">
                  <a:txBody>
                    <a:bodyPr/>
                    <a:lstStyle/>
                    <a:p>
                      <a:endParaRPr lang="en-US"/>
                    </a:p>
                  </a:txBody>
                  <a:tcPr/>
                </a:tc>
              </a:tr>
              <a:tr h="344459">
                <a:tc gridSpan="2">
                  <a:txBody>
                    <a:bodyPr/>
                    <a:lstStyle/>
                    <a:p>
                      <a:pPr marL="0" marR="0" algn="ctr">
                        <a:lnSpc>
                          <a:spcPct val="115000"/>
                        </a:lnSpc>
                        <a:spcBef>
                          <a:spcPts val="0"/>
                        </a:spcBef>
                        <a:spcAft>
                          <a:spcPts val="0"/>
                        </a:spcAft>
                      </a:pPr>
                      <a:r>
                        <a:rPr lang="en-US" sz="1200" b="1">
                          <a:latin typeface="Times New Roman"/>
                          <a:ea typeface="Times New Roman"/>
                          <a:cs typeface="Times New Roman"/>
                        </a:rPr>
                        <a:t>Loss Asset</a:t>
                      </a:r>
                      <a:endParaRPr lang="en-US" sz="1200">
                        <a:latin typeface="Calibri"/>
                        <a:ea typeface="Calibri"/>
                        <a:cs typeface="Times New Roman"/>
                      </a:endParaRPr>
                    </a:p>
                  </a:txBody>
                  <a:tcPr marL="68580" marR="68580" marT="0" marB="0"/>
                </a:tc>
                <a:tc hMerge="1">
                  <a:txBody>
                    <a:bodyPr/>
                    <a:lstStyle/>
                    <a:p>
                      <a:endParaRPr lang="en-US"/>
                    </a:p>
                  </a:txBody>
                  <a:tcPr/>
                </a:tc>
                <a:tc>
                  <a:txBody>
                    <a:bodyPr/>
                    <a:lstStyle/>
                    <a:p>
                      <a:pPr marL="0" marR="0">
                        <a:lnSpc>
                          <a:spcPct val="115000"/>
                        </a:lnSpc>
                        <a:spcBef>
                          <a:spcPts val="0"/>
                        </a:spcBef>
                        <a:spcAft>
                          <a:spcPts val="0"/>
                        </a:spcAft>
                      </a:pPr>
                      <a:endParaRPr lang="en-US" sz="120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200" dirty="0">
                        <a:latin typeface="Calibri"/>
                        <a:ea typeface="Calibri"/>
                        <a:cs typeface="Times New Roman"/>
                      </a:endParaRPr>
                    </a:p>
                  </a:txBody>
                  <a:tcPr marL="68580" marR="68580" marT="0" marB="0"/>
                </a:tc>
              </a:tr>
              <a:tr h="344459">
                <a:tc>
                  <a:txBody>
                    <a:bodyPr/>
                    <a:lstStyle/>
                    <a:p>
                      <a:pPr marL="0" marR="0">
                        <a:lnSpc>
                          <a:spcPct val="115000"/>
                        </a:lnSpc>
                        <a:spcBef>
                          <a:spcPts val="0"/>
                        </a:spcBef>
                        <a:spcAft>
                          <a:spcPts val="0"/>
                        </a:spcAft>
                      </a:pPr>
                      <a:r>
                        <a:rPr lang="en-US" sz="1200">
                          <a:latin typeface="Times New Roman"/>
                          <a:ea typeface="Times New Roman"/>
                          <a:cs typeface="Times New Roman"/>
                        </a:rPr>
                        <a:t>All category</a:t>
                      </a:r>
                      <a:endParaRPr lang="en-US" sz="120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a:latin typeface="Times New Roman"/>
                          <a:ea typeface="Times New Roman"/>
                          <a:cs typeface="Times New Roman"/>
                        </a:rPr>
                        <a:t>100%</a:t>
                      </a:r>
                      <a:endParaRPr lang="en-US" sz="120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a:latin typeface="Calibri"/>
                          <a:ea typeface="Calibri"/>
                          <a:cs typeface="Times New Roman"/>
                        </a:rPr>
                        <a:t>System  calculates</a:t>
                      </a:r>
                    </a:p>
                  </a:txBody>
                  <a:tcPr marL="68580" marR="68580" marT="0" marB="0"/>
                </a:tc>
                <a:tc>
                  <a:txBody>
                    <a:bodyPr/>
                    <a:lstStyle/>
                    <a:p>
                      <a:pPr marL="0" marR="0">
                        <a:lnSpc>
                          <a:spcPct val="115000"/>
                        </a:lnSpc>
                        <a:spcBef>
                          <a:spcPts val="0"/>
                        </a:spcBef>
                        <a:spcAft>
                          <a:spcPts val="0"/>
                        </a:spcAft>
                      </a:pPr>
                      <a:r>
                        <a:rPr lang="en-US" sz="1200" dirty="0">
                          <a:latin typeface="Calibri"/>
                          <a:ea typeface="Calibri"/>
                          <a:cs typeface="Times New Roman"/>
                        </a:rPr>
                        <a:t>Would be provided at H.O</a:t>
                      </a: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28FAB315-767E-4CB4-8C5F-84CAF2537031}" type="slidenum">
              <a:rPr lang="en-US" smtClean="0"/>
              <a:pPr/>
              <a:t>25</a:t>
            </a:fld>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Wilful</a:t>
            </a:r>
            <a:r>
              <a:rPr lang="en-US" dirty="0" smtClean="0"/>
              <a:t> Default</a:t>
            </a:r>
            <a:endParaRPr lang="en-US" dirty="0"/>
          </a:p>
        </p:txBody>
      </p:sp>
      <p:sp>
        <p:nvSpPr>
          <p:cNvPr id="3" name="Content Placeholder 2"/>
          <p:cNvSpPr>
            <a:spLocks noGrp="1"/>
          </p:cNvSpPr>
          <p:nvPr>
            <p:ph idx="1"/>
          </p:nvPr>
        </p:nvSpPr>
        <p:spPr/>
        <p:txBody>
          <a:bodyPr>
            <a:normAutofit fontScale="25000" lnSpcReduction="20000"/>
          </a:bodyPr>
          <a:lstStyle/>
          <a:p>
            <a:pPr>
              <a:buNone/>
            </a:pPr>
            <a:r>
              <a:rPr lang="en-US" sz="8000" dirty="0" smtClean="0"/>
              <a:t> A ‘</a:t>
            </a:r>
            <a:r>
              <a:rPr lang="en-US" sz="8000" dirty="0" err="1" smtClean="0"/>
              <a:t>wilful</a:t>
            </a:r>
            <a:r>
              <a:rPr lang="en-US" sz="8000" dirty="0" smtClean="0"/>
              <a:t> default’ would be deemed to have occurred if any of the following events is noted:</a:t>
            </a:r>
          </a:p>
          <a:p>
            <a:pPr>
              <a:buBlip>
                <a:blip r:embed="rId2"/>
              </a:buBlip>
            </a:pPr>
            <a:r>
              <a:rPr lang="en-US" sz="7200" dirty="0" smtClean="0"/>
              <a:t>The unit has defaulted in meeting its payment / repayment obligations to the lender even when it has the capacity to </a:t>
            </a:r>
            <a:r>
              <a:rPr lang="en-US" sz="7200" dirty="0" err="1" smtClean="0"/>
              <a:t>honour</a:t>
            </a:r>
            <a:r>
              <a:rPr lang="en-US" sz="7200" dirty="0" smtClean="0"/>
              <a:t> the said obligations.</a:t>
            </a:r>
          </a:p>
          <a:p>
            <a:pPr>
              <a:buBlip>
                <a:blip r:embed="rId2"/>
              </a:buBlip>
            </a:pPr>
            <a:r>
              <a:rPr lang="en-US" sz="7200" dirty="0" smtClean="0"/>
              <a:t>The unit has defaulted in meeting its payment / repayment obligations to the lender and has not </a:t>
            </a:r>
            <a:r>
              <a:rPr lang="en-US" sz="7200" dirty="0" err="1" smtClean="0"/>
              <a:t>utilised</a:t>
            </a:r>
            <a:r>
              <a:rPr lang="en-US" sz="7200" dirty="0" smtClean="0"/>
              <a:t> the finance from the lender for the specific purposes for which finance was availed of but has diverted the funds for other purposes.</a:t>
            </a:r>
          </a:p>
          <a:p>
            <a:pPr>
              <a:buBlip>
                <a:blip r:embed="rId2"/>
              </a:buBlip>
            </a:pPr>
            <a:r>
              <a:rPr lang="en-US" sz="7200" dirty="0" smtClean="0"/>
              <a:t>The unit has defaulted in meeting its payment / repayment obligations to the lender and has siphoned off the funds so that the funds have not been </a:t>
            </a:r>
            <a:r>
              <a:rPr lang="en-US" sz="7200" dirty="0" err="1" smtClean="0"/>
              <a:t>utilised</a:t>
            </a:r>
            <a:r>
              <a:rPr lang="en-US" sz="7200" dirty="0" smtClean="0"/>
              <a:t> for the specific purpose for which finance was availed of, nor are the funds available with the unit in the form of other assets.</a:t>
            </a:r>
          </a:p>
          <a:p>
            <a:pPr>
              <a:buBlip>
                <a:blip r:embed="rId2"/>
              </a:buBlip>
            </a:pPr>
            <a:r>
              <a:rPr lang="en-US" sz="7200" dirty="0" smtClean="0"/>
              <a:t>The unit has defaulted in meeting its payment / repayment obligations to the lender and has also disposed off or removed the movable fixed assets or immovable property given for the purpose of securing a term loan without the knowledge of the bank / lender.</a:t>
            </a:r>
          </a:p>
          <a:p>
            <a:pPr>
              <a:buBlip>
                <a:blip r:embed="rId2"/>
              </a:buBlip>
            </a:pPr>
            <a:r>
              <a:rPr lang="en-US" sz="7200" dirty="0" smtClean="0"/>
              <a:t>The  identification of the </a:t>
            </a:r>
            <a:r>
              <a:rPr lang="en-US" sz="7200" dirty="0" err="1" smtClean="0"/>
              <a:t>wilful</a:t>
            </a:r>
            <a:r>
              <a:rPr lang="en-US" sz="7200" dirty="0" smtClean="0"/>
              <a:t> default should be made keeping in view the track record of the borrowers and should not be decided on the basis of isolated transactions / incidents. The default to be </a:t>
            </a:r>
            <a:r>
              <a:rPr lang="en-US" sz="7200" dirty="0" err="1" smtClean="0"/>
              <a:t>categorised</a:t>
            </a:r>
            <a:r>
              <a:rPr lang="en-US" sz="7200" dirty="0" smtClean="0"/>
              <a:t> as </a:t>
            </a:r>
            <a:r>
              <a:rPr lang="en-US" sz="7200" dirty="0" err="1" smtClean="0"/>
              <a:t>wilful</a:t>
            </a:r>
            <a:r>
              <a:rPr lang="en-US" sz="7200" dirty="0" smtClean="0"/>
              <a:t> must be intentional, deliberate and calculated</a:t>
            </a:r>
          </a:p>
          <a:p>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26</a:t>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Certificates</a:t>
            </a:r>
            <a:endParaRPr lang="en-US" dirty="0"/>
          </a:p>
        </p:txBody>
      </p:sp>
      <p:sp>
        <p:nvSpPr>
          <p:cNvPr id="3" name="Content Placeholder 2"/>
          <p:cNvSpPr>
            <a:spLocks noGrp="1"/>
          </p:cNvSpPr>
          <p:nvPr>
            <p:ph idx="1"/>
          </p:nvPr>
        </p:nvSpPr>
        <p:spPr/>
        <p:txBody>
          <a:bodyPr>
            <a:normAutofit fontScale="85000" lnSpcReduction="20000"/>
          </a:bodyPr>
          <a:lstStyle/>
          <a:p>
            <a:pPr>
              <a:buNone/>
            </a:pPr>
            <a:r>
              <a:rPr lang="en-US" dirty="0" smtClean="0"/>
              <a:t>There are number of certificates required to be issued by the Branch Auditors. Main certificates are : </a:t>
            </a:r>
          </a:p>
          <a:p>
            <a:pPr>
              <a:buBlip>
                <a:blip r:embed="rId2"/>
              </a:buBlip>
            </a:pPr>
            <a:r>
              <a:rPr lang="en-US" dirty="0" smtClean="0"/>
              <a:t>Certification of figures for capital adequacy as per Basel-II norms</a:t>
            </a:r>
          </a:p>
          <a:p>
            <a:pPr>
              <a:buBlip>
                <a:blip r:embed="rId2"/>
              </a:buBlip>
            </a:pPr>
            <a:r>
              <a:rPr lang="en-US" dirty="0" smtClean="0"/>
              <a:t>Asset Liability management (ALM) </a:t>
            </a:r>
          </a:p>
          <a:p>
            <a:pPr>
              <a:buBlip>
                <a:blip r:embed="rId2"/>
              </a:buBlip>
            </a:pPr>
            <a:r>
              <a:rPr lang="en-US" dirty="0" smtClean="0"/>
              <a:t>Details of restructured account/interest sacrifice etc.</a:t>
            </a:r>
          </a:p>
          <a:p>
            <a:pPr algn="just">
              <a:buNone/>
            </a:pPr>
            <a:r>
              <a:rPr lang="en-US" i="1" dirty="0" smtClean="0"/>
              <a:t>    Branch </a:t>
            </a:r>
            <a:r>
              <a:rPr lang="en-US" i="1" dirty="0" smtClean="0"/>
              <a:t>auditor need to take due care while certifying the figures of these certificates. In respect of data for compliance of Basel II norms and ALM, the branch auditor needs to apply appropriate audit checks to ensure that data generated by the system are reliable. Also refer the relevant Master Circulars.</a:t>
            </a:r>
            <a:endParaRPr lang="en-US" i="1"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27</a:t>
            </a:fld>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a:t/>
            </a:r>
            <a:br>
              <a:rPr lang="en-US" b="1" dirty="0"/>
            </a:br>
            <a:r>
              <a:rPr lang="en-US" b="1" dirty="0" smtClean="0"/>
              <a:t/>
            </a:r>
            <a:br>
              <a:rPr lang="en-US" b="1" dirty="0" smtClean="0"/>
            </a:br>
            <a:r>
              <a:rPr lang="en-US" b="1" dirty="0"/>
              <a:t/>
            </a:r>
            <a:br>
              <a:rPr lang="en-US" b="1" dirty="0"/>
            </a:br>
            <a:r>
              <a:rPr lang="en-US" b="1" dirty="0" smtClean="0"/>
              <a:t/>
            </a:r>
            <a:br>
              <a:rPr lang="en-US" b="1" dirty="0" smtClean="0"/>
            </a:br>
            <a:r>
              <a:rPr lang="en-US" b="1" dirty="0"/>
              <a:t/>
            </a:r>
            <a:br>
              <a:rPr lang="en-US" b="1" dirty="0"/>
            </a:br>
            <a:r>
              <a:rPr lang="en-US" b="1" dirty="0" smtClean="0"/>
              <a:t/>
            </a:r>
            <a:br>
              <a:rPr lang="en-US" b="1" dirty="0" smtClean="0"/>
            </a:br>
            <a:r>
              <a:rPr lang="en-US" b="1" dirty="0" smtClean="0"/>
              <a:t>Disclaimers</a:t>
            </a:r>
            <a:r>
              <a:rPr lang="en-US" b="1" dirty="0"/>
              <a:t/>
            </a:r>
            <a:br>
              <a:rPr lang="en-US" b="1" dirty="0"/>
            </a:br>
            <a:r>
              <a:rPr lang="en-US" b="1" dirty="0" smtClean="0"/>
              <a:t/>
            </a:r>
            <a:br>
              <a:rPr lang="en-US" b="1" dirty="0" smtClean="0"/>
            </a:br>
            <a:r>
              <a:rPr lang="en-US" b="1" dirty="0"/>
              <a:t/>
            </a:r>
            <a:br>
              <a:rPr lang="en-US" b="1" dirty="0"/>
            </a:br>
            <a:r>
              <a:rPr lang="en-US" b="1" dirty="0" smtClean="0"/>
              <a:t/>
            </a:r>
            <a:br>
              <a:rPr lang="en-US" b="1" dirty="0" smtClean="0"/>
            </a:br>
            <a:r>
              <a:rPr lang="en-US" b="1" dirty="0"/>
              <a:t/>
            </a:r>
            <a:br>
              <a:rPr lang="en-US" b="1" dirty="0"/>
            </a:br>
            <a:r>
              <a:rPr lang="en-US" b="1" dirty="0" smtClean="0"/>
              <a:t/>
            </a:r>
            <a:br>
              <a:rPr lang="en-US" b="1" dirty="0" smtClean="0"/>
            </a:br>
            <a:r>
              <a:rPr lang="en-US" dirty="0" smtClean="0"/>
              <a:t> </a:t>
            </a:r>
            <a:r>
              <a:rPr lang="en-US" dirty="0"/>
              <a:t/>
            </a:r>
            <a:br>
              <a:rPr lang="en-US" dirty="0"/>
            </a:br>
            <a:endParaRPr lang="en-US" dirty="0"/>
          </a:p>
        </p:txBody>
      </p:sp>
      <p:sp>
        <p:nvSpPr>
          <p:cNvPr id="3" name="Content Placeholder 2"/>
          <p:cNvSpPr>
            <a:spLocks noGrp="1"/>
          </p:cNvSpPr>
          <p:nvPr>
            <p:ph idx="1"/>
          </p:nvPr>
        </p:nvSpPr>
        <p:spPr>
          <a:xfrm>
            <a:off x="457200" y="1219200"/>
            <a:ext cx="8229600" cy="4906963"/>
          </a:xfrm>
        </p:spPr>
        <p:txBody>
          <a:bodyPr>
            <a:normAutofit fontScale="85000" lnSpcReduction="10000"/>
          </a:bodyPr>
          <a:lstStyle/>
          <a:p>
            <a:pPr>
              <a:buBlip>
                <a:blip r:embed="rId2"/>
              </a:buBlip>
            </a:pPr>
            <a:r>
              <a:rPr lang="en-US" dirty="0" smtClean="0"/>
              <a:t>Limited Time – Extent of checking – Sampling</a:t>
            </a:r>
          </a:p>
          <a:p>
            <a:pPr>
              <a:buBlip>
                <a:blip r:embed="rId2"/>
              </a:buBlip>
            </a:pPr>
            <a:r>
              <a:rPr lang="en-US" dirty="0" smtClean="0"/>
              <a:t>Use of Audit Sampling – Test, Random or Substantive  </a:t>
            </a:r>
          </a:p>
          <a:p>
            <a:pPr>
              <a:buBlip>
                <a:blip r:embed="rId2"/>
              </a:buBlip>
            </a:pPr>
            <a:r>
              <a:rPr lang="en-US" dirty="0"/>
              <a:t>Report </a:t>
            </a:r>
            <a:r>
              <a:rPr lang="en-US" dirty="0" smtClean="0"/>
              <a:t>drafting period </a:t>
            </a:r>
          </a:p>
          <a:p>
            <a:pPr>
              <a:buBlip>
                <a:blip r:embed="rId2"/>
              </a:buBlip>
            </a:pPr>
            <a:r>
              <a:rPr lang="en-US" dirty="0" smtClean="0"/>
              <a:t> Ensure written </a:t>
            </a:r>
            <a:r>
              <a:rPr lang="en-US" dirty="0"/>
              <a:t>representations </a:t>
            </a:r>
            <a:r>
              <a:rPr lang="en-US" dirty="0" smtClean="0"/>
              <a:t>&amp; o observations before signing  </a:t>
            </a:r>
            <a:endParaRPr lang="en-US" dirty="0"/>
          </a:p>
          <a:p>
            <a:pPr>
              <a:buBlip>
                <a:blip r:embed="rId2"/>
              </a:buBlip>
            </a:pPr>
            <a:r>
              <a:rPr lang="en-US" dirty="0" smtClean="0"/>
              <a:t> </a:t>
            </a:r>
            <a:r>
              <a:rPr lang="en-US" dirty="0"/>
              <a:t>Extent of reliance </a:t>
            </a:r>
            <a:r>
              <a:rPr lang="en-US" dirty="0" smtClean="0"/>
              <a:t>on </a:t>
            </a:r>
            <a:r>
              <a:rPr lang="en-US" dirty="0"/>
              <a:t>other audit reports (mainly LFAR compiled from those reports) </a:t>
            </a:r>
            <a:endParaRPr lang="en-US" dirty="0" smtClean="0"/>
          </a:p>
          <a:p>
            <a:pPr>
              <a:buBlip>
                <a:blip r:embed="rId2"/>
              </a:buBlip>
            </a:pPr>
            <a:r>
              <a:rPr lang="en-US" dirty="0"/>
              <a:t>Reliance on the information systems in place </a:t>
            </a:r>
            <a:r>
              <a:rPr lang="en-US" dirty="0" smtClean="0"/>
              <a:t> </a:t>
            </a:r>
            <a:endParaRPr lang="en-US" dirty="0"/>
          </a:p>
          <a:p>
            <a:pPr>
              <a:buBlip>
                <a:blip r:embed="rId2"/>
              </a:buBlip>
            </a:pPr>
            <a:r>
              <a:rPr lang="en-US" dirty="0" smtClean="0"/>
              <a:t> </a:t>
            </a:r>
            <a:r>
              <a:rPr lang="en-US" dirty="0"/>
              <a:t>Non – receipt of Management representation </a:t>
            </a:r>
            <a:r>
              <a:rPr lang="en-US" dirty="0" smtClean="0"/>
              <a:t>letters (</a:t>
            </a:r>
            <a:r>
              <a:rPr lang="en-US" dirty="0" smtClean="0">
                <a:solidFill>
                  <a:srgbClr val="FF33CC"/>
                </a:solidFill>
              </a:rPr>
              <a:t>Generally issued by HO to Central Statutory Auditors)</a:t>
            </a:r>
            <a:endParaRPr lang="en-US" dirty="0"/>
          </a:p>
          <a:p>
            <a:pPr>
              <a:buBlip>
                <a:blip r:embed="rId2"/>
              </a:buBlip>
            </a:pPr>
            <a:endParaRPr lang="en-US" dirty="0"/>
          </a:p>
          <a:p>
            <a:pPr>
              <a:buBlip>
                <a:blip r:embed="rId2"/>
              </a:buBlip>
            </a:pP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28</a:t>
            </a:fld>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lgn="ctr">
              <a:buNone/>
            </a:pPr>
            <a:endParaRPr lang="en-US" sz="8000" dirty="0" smtClean="0">
              <a:solidFill>
                <a:srgbClr val="FF0000"/>
              </a:solidFill>
            </a:endParaRPr>
          </a:p>
          <a:p>
            <a:pPr algn="ctr">
              <a:buNone/>
            </a:pPr>
            <a:r>
              <a:rPr lang="en-US" sz="8000" dirty="0" smtClean="0">
                <a:solidFill>
                  <a:srgbClr val="FF0000"/>
                </a:solidFill>
              </a:rPr>
              <a:t>Thank you</a:t>
            </a:r>
            <a:endParaRPr lang="en-US" sz="8000" dirty="0">
              <a:solidFill>
                <a:srgbClr val="FF0000"/>
              </a:solidFill>
            </a:endParaRPr>
          </a:p>
        </p:txBody>
      </p:sp>
      <p:sp>
        <p:nvSpPr>
          <p:cNvPr id="4" name="Slide Number Placeholder 3"/>
          <p:cNvSpPr>
            <a:spLocks noGrp="1"/>
          </p:cNvSpPr>
          <p:nvPr>
            <p:ph type="sldNum" sz="quarter" idx="12"/>
          </p:nvPr>
        </p:nvSpPr>
        <p:spPr/>
        <p:txBody>
          <a:bodyPr/>
          <a:lstStyle/>
          <a:p>
            <a:fld id="{28FAB315-767E-4CB4-8C5F-84CAF2537031}" type="slidenum">
              <a:rPr lang="en-US" smtClean="0"/>
              <a:pPr/>
              <a:t>29</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a:t>
            </a:r>
            <a:endParaRPr lang="en-US" dirty="0"/>
          </a:p>
        </p:txBody>
      </p:sp>
      <p:sp>
        <p:nvSpPr>
          <p:cNvPr id="3" name="Content Placeholder 2"/>
          <p:cNvSpPr>
            <a:spLocks noGrp="1"/>
          </p:cNvSpPr>
          <p:nvPr>
            <p:ph idx="1"/>
          </p:nvPr>
        </p:nvSpPr>
        <p:spPr/>
        <p:txBody>
          <a:bodyPr>
            <a:normAutofit fontScale="92500" lnSpcReduction="20000"/>
          </a:bodyPr>
          <a:lstStyle/>
          <a:p>
            <a:pPr algn="just">
              <a:buNone/>
            </a:pPr>
            <a:r>
              <a:rPr lang="en-US" dirty="0" smtClean="0"/>
              <a:t>    Banking </a:t>
            </a:r>
            <a:r>
              <a:rPr lang="en-US" dirty="0"/>
              <a:t>Industry in India is </a:t>
            </a:r>
            <a:r>
              <a:rPr lang="en-US" dirty="0" smtClean="0"/>
              <a:t>expanding </a:t>
            </a:r>
            <a:r>
              <a:rPr lang="en-US" dirty="0"/>
              <a:t>day by day. </a:t>
            </a:r>
            <a:r>
              <a:rPr lang="en-US" dirty="0" smtClean="0"/>
              <a:t>The Customers </a:t>
            </a:r>
            <a:r>
              <a:rPr lang="en-US" sz="3100" dirty="0" smtClean="0"/>
              <a:t>of </a:t>
            </a:r>
            <a:r>
              <a:rPr lang="en-US" sz="3100" dirty="0"/>
              <a:t>the banks are being serviced through Internet &amp; Core </a:t>
            </a:r>
            <a:r>
              <a:rPr lang="en-US" sz="3100" dirty="0" smtClean="0"/>
              <a:t>Banking </a:t>
            </a:r>
            <a:r>
              <a:rPr lang="en-US" sz="3100" dirty="0"/>
              <a:t>Solutions (CBS</a:t>
            </a:r>
            <a:r>
              <a:rPr lang="en-US" sz="3100" dirty="0" smtClean="0"/>
              <a:t>), </a:t>
            </a:r>
            <a:r>
              <a:rPr lang="en-US" sz="3100" dirty="0"/>
              <a:t>resulting </a:t>
            </a:r>
            <a:r>
              <a:rPr lang="en-US" sz="3100" dirty="0" smtClean="0"/>
              <a:t>nominal personal </a:t>
            </a:r>
            <a:r>
              <a:rPr lang="en-US" sz="3100" dirty="0"/>
              <a:t>interaction</a:t>
            </a:r>
            <a:r>
              <a:rPr lang="en-US" sz="3100" dirty="0" smtClean="0"/>
              <a:t>.</a:t>
            </a:r>
          </a:p>
          <a:p>
            <a:pPr algn="just">
              <a:buNone/>
            </a:pPr>
            <a:r>
              <a:rPr lang="en-US" sz="3100" dirty="0" smtClean="0"/>
              <a:t>    Due </a:t>
            </a:r>
            <a:r>
              <a:rPr lang="en-US" sz="3100" dirty="0"/>
              <a:t>to this changing face of banking industry it is very much </a:t>
            </a:r>
            <a:r>
              <a:rPr lang="en-US" sz="3100" dirty="0" smtClean="0"/>
              <a:t>necessary to </a:t>
            </a:r>
            <a:r>
              <a:rPr lang="en-US" sz="3100" dirty="0"/>
              <a:t>properly plan Bank Branch Audit. </a:t>
            </a:r>
            <a:endParaRPr lang="en-US" sz="3100" dirty="0" smtClean="0"/>
          </a:p>
          <a:p>
            <a:pPr algn="just">
              <a:buNone/>
            </a:pPr>
            <a:r>
              <a:rPr lang="en-US" sz="3100" dirty="0" smtClean="0"/>
              <a:t>    D</a:t>
            </a:r>
            <a:r>
              <a:rPr lang="en-US" dirty="0" smtClean="0"/>
              <a:t>ue </a:t>
            </a:r>
            <a:r>
              <a:rPr lang="en-US" dirty="0"/>
              <a:t>to regulations and controls, Indian Banking Industry </a:t>
            </a:r>
            <a:r>
              <a:rPr lang="en-US" dirty="0" smtClean="0"/>
              <a:t>could sustain when </a:t>
            </a:r>
            <a:r>
              <a:rPr lang="en-US" dirty="0"/>
              <a:t>banks in others countries are facing problems due to </a:t>
            </a:r>
            <a:r>
              <a:rPr lang="en-US" dirty="0" smtClean="0"/>
              <a:t>threats like </a:t>
            </a:r>
            <a:r>
              <a:rPr lang="en-US" dirty="0"/>
              <a:t>frauds etc</a:t>
            </a:r>
            <a:r>
              <a:rPr lang="en-US" dirty="0" smtClean="0"/>
              <a:t>.</a:t>
            </a: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849562"/>
          </a:xfrm>
        </p:spPr>
        <p:txBody>
          <a:bodyPr/>
          <a:lstStyle/>
          <a:p>
            <a:r>
              <a:rPr lang="en-US" i="1" dirty="0" err="1" smtClean="0"/>
              <a:t>Th</a:t>
            </a:r>
            <a:r>
              <a:rPr lang="en-US" i="1" dirty="0" smtClean="0"/>
              <a:t> </a:t>
            </a:r>
            <a:endParaRPr lang="en-US" dirty="0"/>
          </a:p>
        </p:txBody>
      </p:sp>
      <p:sp>
        <p:nvSpPr>
          <p:cNvPr id="3" name="Content Placeholder 2"/>
          <p:cNvSpPr>
            <a:spLocks noGrp="1"/>
          </p:cNvSpPr>
          <p:nvPr>
            <p:ph idx="1"/>
          </p:nvPr>
        </p:nvSpPr>
        <p:spPr>
          <a:xfrm>
            <a:off x="381000" y="1219200"/>
            <a:ext cx="8229600" cy="4525963"/>
          </a:xfrm>
        </p:spPr>
        <p:txBody>
          <a:bodyPr/>
          <a:lstStyle/>
          <a:p>
            <a:pPr>
              <a:buNone/>
            </a:pPr>
            <a:endParaRPr lang="en-US" i="1" dirty="0" smtClean="0"/>
          </a:p>
          <a:p>
            <a:endParaRPr lang="en-US" i="1" dirty="0" smtClean="0"/>
          </a:p>
          <a:p>
            <a:endParaRPr lang="en-US" i="1" dirty="0" smtClean="0"/>
          </a:p>
          <a:p>
            <a:endParaRPr lang="en-US" i="1" dirty="0" smtClean="0"/>
          </a:p>
          <a:p>
            <a:endParaRPr lang="en-US" i="1" dirty="0" smtClean="0"/>
          </a:p>
          <a:p>
            <a:pPr algn="ctr">
              <a:buNone/>
            </a:pP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30</a:t>
            </a:fld>
            <a:endParaRPr lang="en-US"/>
          </a:p>
        </p:txBody>
      </p:sp>
      <p:sp>
        <p:nvSpPr>
          <p:cNvPr id="5" name="Rectangle 4"/>
          <p:cNvSpPr/>
          <p:nvPr/>
        </p:nvSpPr>
        <p:spPr>
          <a:xfrm>
            <a:off x="3735072" y="3244334"/>
            <a:ext cx="237566" cy="369332"/>
          </a:xfrm>
          <a:prstGeom prst="rect">
            <a:avLst/>
          </a:prstGeom>
        </p:spPr>
        <p:txBody>
          <a:bodyPr wrap="none">
            <a:spAutoFit/>
          </a:bodyPr>
          <a:lstStyle/>
          <a:p>
            <a:r>
              <a:rPr lang="en-US" i="1" dirty="0" smtClean="0"/>
              <a:t>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WHY PLANNING </a:t>
            </a:r>
            <a:r>
              <a:rPr lang="en-US" b="1" dirty="0" smtClean="0"/>
              <a:t>REQUIRED ?</a:t>
            </a:r>
            <a:endParaRPr lang="en-US" dirty="0"/>
          </a:p>
        </p:txBody>
      </p:sp>
      <p:sp>
        <p:nvSpPr>
          <p:cNvPr id="3" name="Content Placeholder 2"/>
          <p:cNvSpPr>
            <a:spLocks noGrp="1"/>
          </p:cNvSpPr>
          <p:nvPr>
            <p:ph idx="1"/>
          </p:nvPr>
        </p:nvSpPr>
        <p:spPr/>
        <p:txBody>
          <a:bodyPr>
            <a:normAutofit/>
          </a:bodyPr>
          <a:lstStyle/>
          <a:p>
            <a:pPr>
              <a:buBlip>
                <a:blip r:embed="rId2"/>
              </a:buBlip>
            </a:pPr>
            <a:r>
              <a:rPr lang="en-US" dirty="0" smtClean="0"/>
              <a:t>Very limited time available </a:t>
            </a:r>
          </a:p>
          <a:p>
            <a:pPr>
              <a:buBlip>
                <a:blip r:embed="rId2"/>
              </a:buBlip>
            </a:pPr>
            <a:r>
              <a:rPr lang="en-US" dirty="0" smtClean="0"/>
              <a:t>Volume of </a:t>
            </a:r>
            <a:r>
              <a:rPr lang="en-US" dirty="0" err="1" smtClean="0"/>
              <a:t>tranctions</a:t>
            </a:r>
            <a:r>
              <a:rPr lang="en-US" dirty="0" smtClean="0"/>
              <a:t> are very high</a:t>
            </a:r>
          </a:p>
          <a:p>
            <a:pPr>
              <a:buBlip>
                <a:blip r:embed="rId2"/>
              </a:buBlip>
            </a:pPr>
            <a:r>
              <a:rPr lang="en-US" dirty="0" smtClean="0"/>
              <a:t>NPA, Frauds &amp;  controls need to </a:t>
            </a:r>
            <a:r>
              <a:rPr lang="en-US" dirty="0"/>
              <a:t>be </a:t>
            </a:r>
            <a:r>
              <a:rPr lang="en-US" dirty="0" smtClean="0"/>
              <a:t>checked</a:t>
            </a:r>
          </a:p>
          <a:p>
            <a:pPr>
              <a:buBlip>
                <a:blip r:embed="rId2"/>
              </a:buBlip>
            </a:pPr>
            <a:r>
              <a:rPr lang="en-US" dirty="0" smtClean="0"/>
              <a:t>Data is invisible &amp; access </a:t>
            </a:r>
            <a:r>
              <a:rPr lang="en-US" dirty="0"/>
              <a:t>takes time</a:t>
            </a:r>
            <a:r>
              <a:rPr lang="en-US" dirty="0" smtClean="0"/>
              <a:t>.</a:t>
            </a:r>
          </a:p>
          <a:p>
            <a:pPr>
              <a:buBlip>
                <a:blip r:embed="rId2"/>
              </a:buBlip>
            </a:pPr>
            <a:r>
              <a:rPr lang="en-US" dirty="0" smtClean="0"/>
              <a:t>Various legal </a:t>
            </a:r>
            <a:r>
              <a:rPr lang="en-US" dirty="0"/>
              <a:t>and statutory requirements </a:t>
            </a:r>
            <a:r>
              <a:rPr lang="en-US" dirty="0" smtClean="0"/>
              <a:t>to be followed while </a:t>
            </a:r>
            <a:r>
              <a:rPr lang="en-US" dirty="0"/>
              <a:t>reporting under Bank Branch Audit.</a:t>
            </a:r>
          </a:p>
        </p:txBody>
      </p:sp>
      <p:sp>
        <p:nvSpPr>
          <p:cNvPr id="4" name="Slide Number Placeholder 3"/>
          <p:cNvSpPr>
            <a:spLocks noGrp="1"/>
          </p:cNvSpPr>
          <p:nvPr>
            <p:ph type="sldNum" sz="quarter" idx="12"/>
          </p:nvPr>
        </p:nvSpPr>
        <p:spPr/>
        <p:txBody>
          <a:bodyPr/>
          <a:lstStyle/>
          <a:p>
            <a:fld id="{28FAB315-767E-4CB4-8C5F-84CAF2537031}" type="slidenum">
              <a:rPr lang="en-US" smtClean="0"/>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WHAT TO BE PLANNED?</a:t>
            </a:r>
            <a:endParaRPr lang="en-US" dirty="0"/>
          </a:p>
        </p:txBody>
      </p:sp>
      <p:sp>
        <p:nvSpPr>
          <p:cNvPr id="3" name="Content Placeholder 2"/>
          <p:cNvSpPr>
            <a:spLocks noGrp="1"/>
          </p:cNvSpPr>
          <p:nvPr>
            <p:ph idx="1"/>
          </p:nvPr>
        </p:nvSpPr>
        <p:spPr>
          <a:xfrm>
            <a:off x="457200" y="1295400"/>
            <a:ext cx="8229600" cy="4830763"/>
          </a:xfrm>
        </p:spPr>
        <p:txBody>
          <a:bodyPr>
            <a:normAutofit fontScale="92500" lnSpcReduction="10000"/>
          </a:bodyPr>
          <a:lstStyle/>
          <a:p>
            <a:pPr>
              <a:lnSpc>
                <a:spcPct val="80000"/>
              </a:lnSpc>
              <a:buBlip>
                <a:blip r:embed="rId2"/>
              </a:buBlip>
            </a:pPr>
            <a:r>
              <a:rPr lang="en-US" sz="2700" dirty="0"/>
              <a:t>An early start </a:t>
            </a:r>
            <a:r>
              <a:rPr lang="en-US" sz="2700" dirty="0" smtClean="0"/>
              <a:t>– </a:t>
            </a:r>
            <a:r>
              <a:rPr lang="en-US" sz="2700" dirty="0"/>
              <a:t>Detailed Program to be followed on each day during </a:t>
            </a:r>
            <a:r>
              <a:rPr lang="en-US" sz="2700" dirty="0" smtClean="0"/>
              <a:t>audit till winding </a:t>
            </a:r>
            <a:r>
              <a:rPr lang="en-US" sz="2700" dirty="0"/>
              <a:t>up.</a:t>
            </a:r>
          </a:p>
          <a:p>
            <a:pPr>
              <a:lnSpc>
                <a:spcPct val="80000"/>
              </a:lnSpc>
              <a:buBlip>
                <a:blip r:embed="rId2"/>
              </a:buBlip>
            </a:pPr>
            <a:r>
              <a:rPr lang="en-US" sz="2700" dirty="0"/>
              <a:t>Man Power – Formation of team  </a:t>
            </a:r>
          </a:p>
          <a:p>
            <a:pPr>
              <a:lnSpc>
                <a:spcPct val="80000"/>
              </a:lnSpc>
              <a:buBlip>
                <a:blip r:embed="rId2"/>
              </a:buBlip>
            </a:pPr>
            <a:r>
              <a:rPr lang="en-US" sz="2700" dirty="0" smtClean="0"/>
              <a:t>Clear </a:t>
            </a:r>
            <a:r>
              <a:rPr lang="en-US" sz="2700" dirty="0"/>
              <a:t>focus and vision knowing what is to be done, how, by whom, </a:t>
            </a:r>
            <a:r>
              <a:rPr lang="en-US" sz="2700" dirty="0" smtClean="0"/>
              <a:t>when, why </a:t>
            </a:r>
            <a:r>
              <a:rPr lang="en-US" sz="2700" dirty="0"/>
              <a:t>and effective monitoring</a:t>
            </a:r>
          </a:p>
          <a:p>
            <a:pPr>
              <a:lnSpc>
                <a:spcPct val="80000"/>
              </a:lnSpc>
              <a:buBlip>
                <a:blip r:embed="rId2"/>
              </a:buBlip>
            </a:pPr>
            <a:r>
              <a:rPr lang="en-US" sz="2700" dirty="0"/>
              <a:t>Effective discussions with concerned branch officials</a:t>
            </a:r>
          </a:p>
          <a:p>
            <a:pPr>
              <a:lnSpc>
                <a:spcPct val="80000"/>
              </a:lnSpc>
              <a:buBlip>
                <a:blip r:embed="rId2"/>
              </a:buBlip>
            </a:pPr>
            <a:r>
              <a:rPr lang="en-US" sz="2700" dirty="0"/>
              <a:t>Testing of internal controls &amp; clarity on risks faced by the branch</a:t>
            </a:r>
          </a:p>
          <a:p>
            <a:pPr>
              <a:lnSpc>
                <a:spcPct val="80000"/>
              </a:lnSpc>
              <a:buBlip>
                <a:blip r:embed="rId2"/>
              </a:buBlip>
            </a:pPr>
            <a:r>
              <a:rPr lang="en-US" sz="2700" dirty="0"/>
              <a:t>Maintaining proper working papers </a:t>
            </a:r>
            <a:endParaRPr lang="en-US" sz="2700" dirty="0" smtClean="0"/>
          </a:p>
          <a:p>
            <a:pPr>
              <a:lnSpc>
                <a:spcPct val="80000"/>
              </a:lnSpc>
              <a:buBlip>
                <a:blip r:embed="rId2"/>
              </a:buBlip>
            </a:pPr>
            <a:r>
              <a:rPr lang="en-US" sz="2700" dirty="0" smtClean="0"/>
              <a:t>Written  </a:t>
            </a:r>
            <a:r>
              <a:rPr lang="en-US" sz="2700" dirty="0"/>
              <a:t>representations - Not a substitute for Auditors’ responsibilities to plan and execute an effective audit</a:t>
            </a:r>
          </a:p>
          <a:p>
            <a:pPr>
              <a:lnSpc>
                <a:spcPct val="80000"/>
              </a:lnSpc>
              <a:buBlip>
                <a:blip r:embed="rId2"/>
              </a:buBlip>
            </a:pPr>
            <a:r>
              <a:rPr lang="en-US" sz="2700" dirty="0" smtClean="0"/>
              <a:t>Effective </a:t>
            </a:r>
            <a:r>
              <a:rPr lang="en-US" sz="2700" dirty="0"/>
              <a:t>audit sampling, Use of MIS reports, Analytical review procedure.</a:t>
            </a:r>
          </a:p>
          <a:p>
            <a:pPr>
              <a:lnSpc>
                <a:spcPct val="80000"/>
              </a:lnSpc>
              <a:buBlip>
                <a:blip r:embed="rId2"/>
              </a:buBlip>
            </a:pPr>
            <a:r>
              <a:rPr lang="en-US" sz="2700" dirty="0"/>
              <a:t>Obtaining Discussion Certificate from branch head</a:t>
            </a:r>
          </a:p>
        </p:txBody>
      </p:sp>
      <p:sp>
        <p:nvSpPr>
          <p:cNvPr id="4" name="Slide Number Placeholder 3"/>
          <p:cNvSpPr>
            <a:spLocks noGrp="1"/>
          </p:cNvSpPr>
          <p:nvPr>
            <p:ph type="sldNum" sz="quarter" idx="12"/>
          </p:nvPr>
        </p:nvSpPr>
        <p:spPr/>
        <p:txBody>
          <a:bodyPr/>
          <a:lstStyle/>
          <a:p>
            <a:fld id="{28FAB315-767E-4CB4-8C5F-84CAF2537031}" type="slidenum">
              <a:rPr lang="en-US" smtClean="0"/>
              <a:pPr/>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TO BE PLANNED? (Contd.)</a:t>
            </a:r>
            <a:endParaRPr lang="en-US" dirty="0"/>
          </a:p>
        </p:txBody>
      </p:sp>
      <p:sp>
        <p:nvSpPr>
          <p:cNvPr id="3" name="Content Placeholder 2"/>
          <p:cNvSpPr>
            <a:spLocks noGrp="1"/>
          </p:cNvSpPr>
          <p:nvPr>
            <p:ph idx="1"/>
          </p:nvPr>
        </p:nvSpPr>
        <p:spPr/>
        <p:txBody>
          <a:bodyPr>
            <a:normAutofit fontScale="85000" lnSpcReduction="20000"/>
          </a:bodyPr>
          <a:lstStyle/>
          <a:p>
            <a:pPr>
              <a:buBlip>
                <a:blip r:embed="rId2"/>
              </a:buBlip>
            </a:pPr>
            <a:r>
              <a:rPr lang="en-US" dirty="0" smtClean="0"/>
              <a:t>Review of Concurrent Audit Report &amp; discussion with them </a:t>
            </a:r>
            <a:endParaRPr lang="en-US" dirty="0"/>
          </a:p>
          <a:p>
            <a:pPr>
              <a:buBlip>
                <a:blip r:embed="rId2"/>
              </a:buBlip>
            </a:pPr>
            <a:r>
              <a:rPr lang="en-US" dirty="0" smtClean="0"/>
              <a:t>Compliance with RBI circulars especially regarding  NPA identification, classification  &amp; provisioning</a:t>
            </a:r>
          </a:p>
          <a:p>
            <a:pPr>
              <a:buBlip>
                <a:blip r:embed="rId2"/>
              </a:buBlip>
            </a:pPr>
            <a:r>
              <a:rPr lang="en-US" dirty="0" smtClean="0"/>
              <a:t>Detailed balance sheet and Profit and Loss scrutiny</a:t>
            </a:r>
          </a:p>
          <a:p>
            <a:pPr>
              <a:buBlip>
                <a:blip r:embed="rId2"/>
              </a:buBlip>
            </a:pPr>
            <a:r>
              <a:rPr lang="en-US" dirty="0" smtClean="0"/>
              <a:t>Clear and specific replies to the questions in the LFAR and </a:t>
            </a:r>
            <a:r>
              <a:rPr lang="en-US" dirty="0" err="1" smtClean="0"/>
              <a:t>Ghosh</a:t>
            </a:r>
            <a:r>
              <a:rPr lang="en-US" dirty="0" smtClean="0"/>
              <a:t> </a:t>
            </a:r>
            <a:r>
              <a:rPr lang="en-US" dirty="0" err="1" smtClean="0"/>
              <a:t>Gilani</a:t>
            </a:r>
            <a:r>
              <a:rPr lang="en-US" dirty="0" smtClean="0"/>
              <a:t> Committee reports, mandatory </a:t>
            </a:r>
            <a:r>
              <a:rPr lang="en-US" dirty="0" smtClean="0"/>
              <a:t>certifications </a:t>
            </a:r>
            <a:r>
              <a:rPr lang="en-US" dirty="0" smtClean="0"/>
              <a:t>and signing off the tax audit report</a:t>
            </a:r>
          </a:p>
          <a:p>
            <a:pPr>
              <a:buBlip>
                <a:blip r:embed="rId2"/>
              </a:buBlip>
            </a:pPr>
            <a:r>
              <a:rPr lang="en-US" dirty="0" smtClean="0"/>
              <a:t>Giving appropriate disclaimers and issuing MOC, and  qualifications wherever warranted.</a:t>
            </a:r>
          </a:p>
          <a:p>
            <a:pPr>
              <a:buBlip>
                <a:blip r:embed="rId2"/>
              </a:buBlip>
            </a:pPr>
            <a:r>
              <a:rPr lang="en-US" dirty="0" smtClean="0"/>
              <a:t>Ensuring adherence to the deadlines – </a:t>
            </a:r>
            <a:r>
              <a:rPr lang="en-US" dirty="0" smtClean="0">
                <a:solidFill>
                  <a:srgbClr val="FF0000"/>
                </a:solidFill>
              </a:rPr>
              <a:t>Most Important </a:t>
            </a:r>
          </a:p>
          <a:p>
            <a:pPr>
              <a:buBlip>
                <a:blip r:embed="rId2"/>
              </a:buBlip>
            </a:pPr>
            <a:endParaRPr lang="en-US" dirty="0" smtClean="0"/>
          </a:p>
          <a:p>
            <a:pPr>
              <a:buBlip>
                <a:blip r:embed="rId2"/>
              </a:buBlip>
            </a:pPr>
            <a:endParaRPr lang="en-US" dirty="0" smtClean="0"/>
          </a:p>
          <a:p>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THINGS TO BE CONSIDERED WHILE </a:t>
            </a:r>
            <a:r>
              <a:rPr lang="en-US" b="1" dirty="0" smtClean="0"/>
              <a:t>PLANNING</a:t>
            </a:r>
            <a:endParaRPr lang="en-US" dirty="0"/>
          </a:p>
        </p:txBody>
      </p:sp>
      <p:sp>
        <p:nvSpPr>
          <p:cNvPr id="3" name="Content Placeholder 2"/>
          <p:cNvSpPr>
            <a:spLocks noGrp="1"/>
          </p:cNvSpPr>
          <p:nvPr>
            <p:ph idx="1"/>
          </p:nvPr>
        </p:nvSpPr>
        <p:spPr/>
        <p:txBody>
          <a:bodyPr>
            <a:normAutofit fontScale="85000" lnSpcReduction="20000"/>
          </a:bodyPr>
          <a:lstStyle/>
          <a:p>
            <a:pPr algn="just">
              <a:buBlip>
                <a:blip r:embed="rId2"/>
              </a:buBlip>
            </a:pPr>
            <a:r>
              <a:rPr lang="en-US" dirty="0" smtClean="0"/>
              <a:t>Knowledge of Key Provisions of Banking Regulation Act</a:t>
            </a:r>
          </a:p>
          <a:p>
            <a:pPr algn="just">
              <a:buBlip>
                <a:blip r:embed="rId2"/>
              </a:buBlip>
            </a:pPr>
            <a:r>
              <a:rPr lang="en-US" dirty="0" smtClean="0"/>
              <a:t>Required </a:t>
            </a:r>
            <a:r>
              <a:rPr lang="en-US" dirty="0"/>
              <a:t>knowledge of applicable RBI Circulars. </a:t>
            </a:r>
            <a:endParaRPr lang="en-US" dirty="0" smtClean="0"/>
          </a:p>
          <a:p>
            <a:pPr algn="just">
              <a:buBlip>
                <a:blip r:embed="rId2"/>
              </a:buBlip>
            </a:pPr>
            <a:r>
              <a:rPr lang="en-US" dirty="0" smtClean="0"/>
              <a:t>Knowledge of business </a:t>
            </a:r>
            <a:r>
              <a:rPr lang="en-US" dirty="0"/>
              <a:t>mix at a branch allotted </a:t>
            </a:r>
            <a:r>
              <a:rPr lang="en-US" dirty="0" smtClean="0"/>
              <a:t>to firm. </a:t>
            </a:r>
          </a:p>
          <a:p>
            <a:pPr algn="just">
              <a:buBlip>
                <a:blip r:embed="rId2"/>
              </a:buBlip>
            </a:pPr>
            <a:r>
              <a:rPr lang="en-US" dirty="0" smtClean="0"/>
              <a:t>Well conversant </a:t>
            </a:r>
            <a:r>
              <a:rPr lang="en-US" dirty="0"/>
              <a:t>with the latest guide lines </a:t>
            </a:r>
            <a:r>
              <a:rPr lang="en-US" dirty="0" smtClean="0"/>
              <a:t>and background materials </a:t>
            </a:r>
            <a:r>
              <a:rPr lang="en-US" dirty="0"/>
              <a:t>published by </a:t>
            </a:r>
            <a:r>
              <a:rPr lang="en-US" dirty="0" smtClean="0"/>
              <a:t>ICAI including Standard on Auditing (SA)</a:t>
            </a:r>
          </a:p>
          <a:p>
            <a:pPr algn="just">
              <a:buBlip>
                <a:blip r:embed="rId2"/>
              </a:buBlip>
            </a:pPr>
            <a:r>
              <a:rPr lang="en-US" dirty="0" smtClean="0"/>
              <a:t>Visit the branch </a:t>
            </a:r>
            <a:r>
              <a:rPr lang="en-US" dirty="0"/>
              <a:t>before 31st March and obtain Audit </a:t>
            </a:r>
            <a:r>
              <a:rPr lang="en-US" dirty="0" smtClean="0"/>
              <a:t> Reports &amp; other reports related </a:t>
            </a:r>
            <a:r>
              <a:rPr lang="en-US" dirty="0"/>
              <a:t>to business of the branch </a:t>
            </a:r>
            <a:endParaRPr lang="en-US" dirty="0" smtClean="0"/>
          </a:p>
          <a:p>
            <a:pPr algn="just">
              <a:buBlip>
                <a:blip r:embed="rId2"/>
              </a:buBlip>
            </a:pPr>
            <a:r>
              <a:rPr lang="en-US" dirty="0" smtClean="0"/>
              <a:t>Involve  the </a:t>
            </a:r>
            <a:r>
              <a:rPr lang="en-US" dirty="0"/>
              <a:t>team </a:t>
            </a:r>
            <a:r>
              <a:rPr lang="en-US" dirty="0" smtClean="0"/>
              <a:t>from </a:t>
            </a:r>
            <a:r>
              <a:rPr lang="en-US" dirty="0"/>
              <a:t>the beginning in </a:t>
            </a:r>
            <a:r>
              <a:rPr lang="en-US" dirty="0" smtClean="0"/>
              <a:t>all activities </a:t>
            </a:r>
            <a:r>
              <a:rPr lang="en-US" dirty="0"/>
              <a:t>from planning, execution till submission of report</a:t>
            </a:r>
            <a:r>
              <a:rPr lang="en-US" dirty="0" smtClean="0"/>
              <a:t>. </a:t>
            </a: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Banking Regulation Act, 1949 related to accounts &amp; audit of Bank </a:t>
            </a:r>
            <a:endParaRPr lang="en-US" dirty="0"/>
          </a:p>
        </p:txBody>
      </p:sp>
      <p:sp>
        <p:nvSpPr>
          <p:cNvPr id="3" name="Content Placeholder 2"/>
          <p:cNvSpPr>
            <a:spLocks noGrp="1"/>
          </p:cNvSpPr>
          <p:nvPr>
            <p:ph idx="1"/>
          </p:nvPr>
        </p:nvSpPr>
        <p:spPr/>
        <p:txBody>
          <a:bodyPr>
            <a:normAutofit fontScale="70000" lnSpcReduction="20000"/>
          </a:bodyPr>
          <a:lstStyle/>
          <a:p>
            <a:pPr algn="just">
              <a:buBlip>
                <a:blip r:embed="rId2"/>
              </a:buBlip>
            </a:pPr>
            <a:r>
              <a:rPr lang="en-US" dirty="0" smtClean="0"/>
              <a:t>Section 29 (1) – Preparation of Financial Statements by Bank</a:t>
            </a:r>
          </a:p>
          <a:p>
            <a:pPr algn="just">
              <a:buBlip>
                <a:blip r:embed="rId2"/>
              </a:buBlip>
            </a:pPr>
            <a:r>
              <a:rPr lang="en-US" dirty="0" smtClean="0"/>
              <a:t>Section 30 (1)  - Audit of Financial Statement by qualified person</a:t>
            </a:r>
          </a:p>
          <a:p>
            <a:pPr algn="just">
              <a:buBlip>
                <a:blip r:embed="rId2"/>
              </a:buBlip>
            </a:pPr>
            <a:r>
              <a:rPr lang="en-US" dirty="0" smtClean="0"/>
              <a:t>Section 30 (3) - the auditor is required to state in his report </a:t>
            </a:r>
          </a:p>
          <a:p>
            <a:pPr marL="514350" indent="-514350" algn="just">
              <a:buAutoNum type="alphaLcParenBoth"/>
            </a:pPr>
            <a:r>
              <a:rPr lang="en-US" dirty="0" smtClean="0"/>
              <a:t>Whether or not the information and explanation required by him have been found to be satisfactory; </a:t>
            </a:r>
          </a:p>
          <a:p>
            <a:pPr marL="514350" indent="-514350" algn="just">
              <a:buAutoNum type="alphaLcParenBoth"/>
            </a:pPr>
            <a:r>
              <a:rPr lang="en-US" dirty="0" smtClean="0"/>
              <a:t>Whether or not the transactions of the company which have come to his notice have been within the powers of the company; </a:t>
            </a:r>
          </a:p>
          <a:p>
            <a:pPr marL="514350" indent="-514350" algn="just">
              <a:buAutoNum type="alphaLcParenBoth"/>
            </a:pPr>
            <a:r>
              <a:rPr lang="en-US" dirty="0" smtClean="0"/>
              <a:t>Whether or not the returns received from branch offices of the company have been found adequate for the purposes of his audit;</a:t>
            </a:r>
          </a:p>
          <a:p>
            <a:pPr marL="514350" indent="-514350" algn="just">
              <a:buAutoNum type="alphaLcParenBoth"/>
            </a:pPr>
            <a:r>
              <a:rPr lang="en-US" dirty="0" smtClean="0"/>
              <a:t>Whether the profit and loss account shows a true balance of profit or loss for the period covered by such account; </a:t>
            </a:r>
          </a:p>
          <a:p>
            <a:pPr marL="514350" indent="-514350" algn="just">
              <a:buAutoNum type="alphaLcParenBoth"/>
            </a:pPr>
            <a:r>
              <a:rPr lang="en-US" dirty="0" smtClean="0"/>
              <a:t>Any other matter which he considers should be brought to the notice of the shareholders of the company</a:t>
            </a:r>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Relevant RBI Master Circular </a:t>
            </a:r>
            <a:r>
              <a:rPr lang="en-US" sz="2200" dirty="0" smtClean="0">
                <a:hlinkClick r:id="rId2"/>
              </a:rPr>
              <a:t>https://rbi.org.in/Scripts/BS_ViewMasterCirculardetails.aspx</a:t>
            </a:r>
            <a:r>
              <a:rPr lang="en-US" sz="2200" dirty="0" smtClean="0"/>
              <a:t>) </a:t>
            </a:r>
            <a:br>
              <a:rPr lang="en-US" sz="2200" dirty="0" smtClean="0"/>
            </a:br>
            <a:r>
              <a:rPr lang="en-US" sz="2200" dirty="0" smtClean="0"/>
              <a:t/>
            </a:r>
            <a:br>
              <a:rPr lang="en-US" sz="2200" dirty="0" smtClean="0"/>
            </a:br>
            <a:endParaRPr lang="en-US" sz="2200" dirty="0"/>
          </a:p>
        </p:txBody>
      </p:sp>
      <p:sp>
        <p:nvSpPr>
          <p:cNvPr id="3" name="Content Placeholder 2"/>
          <p:cNvSpPr>
            <a:spLocks noGrp="1"/>
          </p:cNvSpPr>
          <p:nvPr>
            <p:ph idx="1"/>
          </p:nvPr>
        </p:nvSpPr>
        <p:spPr>
          <a:xfrm>
            <a:off x="457200" y="1219200"/>
            <a:ext cx="8229600" cy="4906963"/>
          </a:xfrm>
        </p:spPr>
        <p:txBody>
          <a:bodyPr>
            <a:normAutofit fontScale="25000" lnSpcReduction="20000"/>
          </a:bodyPr>
          <a:lstStyle/>
          <a:p>
            <a:pPr>
              <a:lnSpc>
                <a:spcPct val="120000"/>
              </a:lnSpc>
              <a:buNone/>
            </a:pPr>
            <a:r>
              <a:rPr lang="en-US" sz="6400" i="1" u="sng" dirty="0" smtClean="0">
                <a:solidFill>
                  <a:srgbClr val="FF0000"/>
                </a:solidFill>
                <a:hlinkClick r:id="rId3"/>
              </a:rPr>
              <a:t>    </a:t>
            </a:r>
            <a:r>
              <a:rPr lang="en-US" sz="6400" i="1" dirty="0" smtClean="0">
                <a:solidFill>
                  <a:srgbClr val="FF0000"/>
                </a:solidFill>
                <a:hlinkClick r:id="rId3"/>
              </a:rPr>
              <a:t>Prudential norms on Income Recognition, Asset Classification and Provisioning pertaining to  Advances</a:t>
            </a:r>
            <a:endParaRPr lang="en-US" sz="6400" i="1" dirty="0" smtClean="0">
              <a:solidFill>
                <a:srgbClr val="FF0000"/>
              </a:solidFill>
            </a:endParaRPr>
          </a:p>
          <a:p>
            <a:pPr>
              <a:lnSpc>
                <a:spcPct val="120000"/>
              </a:lnSpc>
            </a:pPr>
            <a:r>
              <a:rPr lang="en-US" sz="6400" i="1" dirty="0" smtClean="0">
                <a:solidFill>
                  <a:srgbClr val="FF0000"/>
                </a:solidFill>
                <a:hlinkClick r:id="rId4"/>
              </a:rPr>
              <a:t>Master Circular on </a:t>
            </a:r>
            <a:r>
              <a:rPr lang="en-US" sz="6400" i="1" dirty="0" err="1" smtClean="0">
                <a:solidFill>
                  <a:srgbClr val="FF0000"/>
                </a:solidFill>
                <a:hlinkClick r:id="rId4"/>
              </a:rPr>
              <a:t>Wilful</a:t>
            </a:r>
            <a:r>
              <a:rPr lang="en-US" sz="6400" i="1" dirty="0" smtClean="0">
                <a:solidFill>
                  <a:srgbClr val="FF0000"/>
                </a:solidFill>
                <a:hlinkClick r:id="rId4"/>
              </a:rPr>
              <a:t> Defaulters</a:t>
            </a:r>
            <a:endParaRPr lang="en-US" sz="6400" i="1" dirty="0" smtClean="0">
              <a:solidFill>
                <a:srgbClr val="FF0000"/>
              </a:solidFill>
            </a:endParaRPr>
          </a:p>
          <a:p>
            <a:pPr>
              <a:lnSpc>
                <a:spcPct val="120000"/>
              </a:lnSpc>
            </a:pPr>
            <a:r>
              <a:rPr lang="en-US" sz="6400" dirty="0" smtClean="0">
                <a:hlinkClick r:id="rId5"/>
              </a:rPr>
              <a:t>Master Circular - Prudential Norms for Classification, Valuation and Operation of Investment Portfolio by FIs</a:t>
            </a:r>
            <a:endParaRPr lang="en-US" sz="6400" dirty="0" smtClean="0"/>
          </a:p>
          <a:p>
            <a:pPr>
              <a:lnSpc>
                <a:spcPct val="120000"/>
              </a:lnSpc>
            </a:pPr>
            <a:r>
              <a:rPr lang="en-US" sz="6400" dirty="0" smtClean="0">
                <a:hlinkClick r:id="rId6"/>
              </a:rPr>
              <a:t>Frauds – Classification and Reporting</a:t>
            </a:r>
            <a:endParaRPr lang="en-US" sz="6400" dirty="0" smtClean="0"/>
          </a:p>
          <a:p>
            <a:pPr>
              <a:lnSpc>
                <a:spcPct val="120000"/>
              </a:lnSpc>
            </a:pPr>
            <a:r>
              <a:rPr lang="en-US" sz="6400" dirty="0" smtClean="0">
                <a:hlinkClick r:id="rId7"/>
              </a:rPr>
              <a:t>Master Circular - Disclosure in Financial Statements - ‘Notes to Accounts’</a:t>
            </a:r>
            <a:endParaRPr lang="en-US" sz="6400" dirty="0" smtClean="0"/>
          </a:p>
          <a:p>
            <a:pPr>
              <a:lnSpc>
                <a:spcPct val="120000"/>
              </a:lnSpc>
            </a:pPr>
            <a:r>
              <a:rPr lang="en-US" sz="6400" dirty="0" smtClean="0">
                <a:hlinkClick r:id="rId8"/>
              </a:rPr>
              <a:t>Master Circular - Cash Reserve Ratio (CRR) and Statutory Liquidity Ratio (SLR)</a:t>
            </a:r>
            <a:endParaRPr lang="en-US" sz="6400" dirty="0" smtClean="0"/>
          </a:p>
          <a:p>
            <a:pPr>
              <a:lnSpc>
                <a:spcPct val="120000"/>
              </a:lnSpc>
            </a:pPr>
            <a:r>
              <a:rPr lang="en-US" sz="6400" dirty="0" smtClean="0">
                <a:hlinkClick r:id="rId9"/>
              </a:rPr>
              <a:t>Master Circular- Loans and Advances – Statutory and Other Restrictions</a:t>
            </a:r>
            <a:endParaRPr lang="en-US" sz="6400" dirty="0" smtClean="0"/>
          </a:p>
          <a:p>
            <a:pPr>
              <a:lnSpc>
                <a:spcPct val="120000"/>
              </a:lnSpc>
            </a:pPr>
            <a:r>
              <a:rPr lang="en-US" sz="6400" dirty="0" smtClean="0">
                <a:hlinkClick r:id="rId10"/>
              </a:rPr>
              <a:t>Master Circular - Prudential Norms on Capital Adequacy - Basel I Framework</a:t>
            </a:r>
            <a:endParaRPr lang="en-US" sz="6400" dirty="0" smtClean="0"/>
          </a:p>
          <a:p>
            <a:pPr>
              <a:lnSpc>
                <a:spcPct val="120000"/>
              </a:lnSpc>
            </a:pPr>
            <a:r>
              <a:rPr lang="en-US" sz="6400" dirty="0" smtClean="0">
                <a:hlinkClick r:id="rId11"/>
              </a:rPr>
              <a:t>Master Circular - Prudential Guidelines on Capital Adequacy and Market Discipline-New Capital Adequacy Framework (NCAF)</a:t>
            </a:r>
            <a:endParaRPr lang="en-US" sz="6400" dirty="0" smtClean="0"/>
          </a:p>
          <a:p>
            <a:pPr>
              <a:lnSpc>
                <a:spcPct val="120000"/>
              </a:lnSpc>
            </a:pPr>
            <a:r>
              <a:rPr lang="en-US" sz="6400" dirty="0" smtClean="0">
                <a:hlinkClick r:id="rId12"/>
              </a:rPr>
              <a:t>Master Circular - Guarantees and Co-acceptances</a:t>
            </a:r>
            <a:endParaRPr lang="en-US" sz="6400" dirty="0" smtClean="0"/>
          </a:p>
          <a:p>
            <a:pPr>
              <a:lnSpc>
                <a:spcPct val="120000"/>
              </a:lnSpc>
            </a:pPr>
            <a:r>
              <a:rPr lang="en-US" sz="6400" dirty="0" smtClean="0">
                <a:hlinkClick r:id="rId13"/>
              </a:rPr>
              <a:t>Master Circular – Exposure Norms</a:t>
            </a:r>
            <a:endParaRPr lang="en-US" sz="6400" dirty="0" smtClean="0"/>
          </a:p>
          <a:p>
            <a:pPr>
              <a:lnSpc>
                <a:spcPct val="120000"/>
              </a:lnSpc>
            </a:pPr>
            <a:r>
              <a:rPr lang="en-US" sz="6400" dirty="0" smtClean="0">
                <a:hlinkClick r:id="rId14"/>
              </a:rPr>
              <a:t>Master Circular – Basel III Capital Regulations</a:t>
            </a:r>
            <a:endParaRPr lang="en-US" sz="6400" dirty="0" smtClean="0"/>
          </a:p>
          <a:p>
            <a:pPr>
              <a:lnSpc>
                <a:spcPct val="120000"/>
              </a:lnSpc>
            </a:pPr>
            <a:r>
              <a:rPr lang="en-US" sz="6400" dirty="0" smtClean="0">
                <a:hlinkClick r:id="rId15"/>
              </a:rPr>
              <a:t>Master Circular- Rupee / Foreign Currency Export Credit and Customer Service To Exporters</a:t>
            </a:r>
            <a:endParaRPr lang="en-US" sz="6400" dirty="0" smtClean="0"/>
          </a:p>
          <a:p>
            <a:pPr>
              <a:lnSpc>
                <a:spcPct val="120000"/>
              </a:lnSpc>
            </a:pPr>
            <a:r>
              <a:rPr lang="en-US" sz="6400" dirty="0" smtClean="0">
                <a:hlinkClick r:id="rId16"/>
              </a:rPr>
              <a:t>Master Circular – Housing Finance</a:t>
            </a:r>
            <a:endParaRPr lang="en-US" sz="6400" dirty="0" smtClean="0"/>
          </a:p>
          <a:p>
            <a:endParaRPr lang="en-US" dirty="0"/>
          </a:p>
        </p:txBody>
      </p:sp>
      <p:sp>
        <p:nvSpPr>
          <p:cNvPr id="4" name="Slide Number Placeholder 3"/>
          <p:cNvSpPr>
            <a:spLocks noGrp="1"/>
          </p:cNvSpPr>
          <p:nvPr>
            <p:ph type="sldNum" sz="quarter" idx="12"/>
          </p:nvPr>
        </p:nvSpPr>
        <p:spPr/>
        <p:txBody>
          <a:bodyPr/>
          <a:lstStyle/>
          <a:p>
            <a:fld id="{28FAB315-767E-4CB4-8C5F-84CAF2537031}" type="slidenum">
              <a:rPr lang="en-US" smtClean="0"/>
              <a:pPr/>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503</TotalTime>
  <Words>2780</Words>
  <Application>Microsoft Office PowerPoint</Application>
  <PresentationFormat>On-screen Show (4:3)</PresentationFormat>
  <Paragraphs>259</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AUDIT PLANNING,  &amp; Audit Certification for Bank Branch Audit  </vt:lpstr>
      <vt:lpstr>AGENDA </vt:lpstr>
      <vt:lpstr>BACKGROUND </vt:lpstr>
      <vt:lpstr>WHY PLANNING REQUIRED ?</vt:lpstr>
      <vt:lpstr>WHAT TO BE PLANNED?</vt:lpstr>
      <vt:lpstr>WHAT TO BE PLANNED? (Contd.)</vt:lpstr>
      <vt:lpstr>THINGS TO BE CONSIDERED WHILE PLANNING</vt:lpstr>
      <vt:lpstr>Banking Regulation Act, 1949 related to accounts &amp; audit of Bank </vt:lpstr>
      <vt:lpstr>Relevant RBI Master Circular https://rbi.org.in/Scripts/BS_ViewMasterCirculardetails.aspx)   </vt:lpstr>
      <vt:lpstr>Standard on Auditing (SA)</vt:lpstr>
      <vt:lpstr> Acceptance offer of Appointment &amp; Engagement  </vt:lpstr>
      <vt:lpstr>Areas to be covered</vt:lpstr>
      <vt:lpstr>Areas to be covered (Contd.)</vt:lpstr>
      <vt:lpstr>Areas to be covered (Contd.) </vt:lpstr>
      <vt:lpstr>Areas to be covered (Contd.)</vt:lpstr>
      <vt:lpstr>Areas to be covered (Contd.)</vt:lpstr>
      <vt:lpstr> Areas to be covered (Contd.) </vt:lpstr>
      <vt:lpstr>Areas to be covered (Contd.)</vt:lpstr>
      <vt:lpstr>Areas to be covered (Contd.) Suspense Accounts &amp; Sundry Deposits</vt:lpstr>
      <vt:lpstr>Auditors Report &amp; Memorandum of Changes </vt:lpstr>
      <vt:lpstr>Long Form Audit Report (LFAR)</vt:lpstr>
      <vt:lpstr> Ghosh &amp; Jilani Committee  </vt:lpstr>
      <vt:lpstr>JILANI COMMITTEE - Recommendations </vt:lpstr>
      <vt:lpstr>GHOSH COMMITTEE </vt:lpstr>
      <vt:lpstr>Provisioning norms</vt:lpstr>
      <vt:lpstr>Wilful Default</vt:lpstr>
      <vt:lpstr>Certificates</vt:lpstr>
      <vt:lpstr>       Disclaimers        </vt:lpstr>
      <vt:lpstr>Slide 29</vt:lpstr>
      <vt:lpstr>Th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AUDIT PLANNING,  &amp; Audit Certification for Bank Branch Audit</dc:title>
  <dc:creator>krishna kumar</dc:creator>
  <cp:lastModifiedBy>krishna kumar</cp:lastModifiedBy>
  <cp:revision>82</cp:revision>
  <dcterms:created xsi:type="dcterms:W3CDTF">2016-03-19T13:24:52Z</dcterms:created>
  <dcterms:modified xsi:type="dcterms:W3CDTF">2016-03-20T02:46:19Z</dcterms:modified>
</cp:coreProperties>
</file>