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diagrams/data7.xml" ContentType="application/vnd.openxmlformats-officedocument.drawingml.diagramData+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s/slide139.xml" ContentType="application/vnd.openxmlformats-officedocument.presentationml.slide+xml"/>
  <Override PartName="/ppt/slides/slide157.xml" ContentType="application/vnd.openxmlformats-officedocument.presentationml.slide+xml"/>
  <Override PartName="/ppt/diagrams/data5.xml" ContentType="application/vnd.openxmlformats-officedocument.drawingml.diagramData+xml"/>
  <Override PartName="/ppt/diagrams/colors7.xml" ContentType="application/vnd.openxmlformats-officedocument.drawingml.diagramColors+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slides/slide129.xml" ContentType="application/vnd.openxmlformats-officedocument.presentationml.slide+xml"/>
  <Override PartName="/ppt/diagrams/colors8.xml" ContentType="application/vnd.openxmlformats-officedocument.drawingml.diagramColors+xml"/>
  <Override PartName="/ppt/slides/slide11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64"/>
  </p:notesMasterIdLst>
  <p:sldIdLst>
    <p:sldId id="256" r:id="rId2"/>
    <p:sldId id="297" r:id="rId3"/>
    <p:sldId id="298" r:id="rId4"/>
    <p:sldId id="299" r:id="rId5"/>
    <p:sldId id="300" r:id="rId6"/>
    <p:sldId id="378" r:id="rId7"/>
    <p:sldId id="379" r:id="rId8"/>
    <p:sldId id="422" r:id="rId9"/>
    <p:sldId id="518" r:id="rId10"/>
    <p:sldId id="451" r:id="rId11"/>
    <p:sldId id="375" r:id="rId12"/>
    <p:sldId id="376" r:id="rId13"/>
    <p:sldId id="519" r:id="rId14"/>
    <p:sldId id="377" r:id="rId15"/>
    <p:sldId id="520" r:id="rId16"/>
    <p:sldId id="515" r:id="rId17"/>
    <p:sldId id="456" r:id="rId18"/>
    <p:sldId id="446" r:id="rId19"/>
    <p:sldId id="447" r:id="rId20"/>
    <p:sldId id="448" r:id="rId21"/>
    <p:sldId id="449" r:id="rId22"/>
    <p:sldId id="516" r:id="rId23"/>
    <p:sldId id="457" r:id="rId24"/>
    <p:sldId id="452" r:id="rId25"/>
    <p:sldId id="453" r:id="rId26"/>
    <p:sldId id="543" r:id="rId27"/>
    <p:sldId id="454" r:id="rId28"/>
    <p:sldId id="455" r:id="rId29"/>
    <p:sldId id="517" r:id="rId30"/>
    <p:sldId id="524" r:id="rId31"/>
    <p:sldId id="462" r:id="rId32"/>
    <p:sldId id="450" r:id="rId33"/>
    <p:sldId id="424" r:id="rId34"/>
    <p:sldId id="434" r:id="rId35"/>
    <p:sldId id="425" r:id="rId36"/>
    <p:sldId id="435" r:id="rId37"/>
    <p:sldId id="426" r:id="rId38"/>
    <p:sldId id="438" r:id="rId39"/>
    <p:sldId id="427" r:id="rId40"/>
    <p:sldId id="436" r:id="rId41"/>
    <p:sldId id="428" r:id="rId42"/>
    <p:sldId id="429" r:id="rId43"/>
    <p:sldId id="439" r:id="rId44"/>
    <p:sldId id="430" r:id="rId45"/>
    <p:sldId id="440" r:id="rId46"/>
    <p:sldId id="431" r:id="rId47"/>
    <p:sldId id="441" r:id="rId48"/>
    <p:sldId id="432" r:id="rId49"/>
    <p:sldId id="433" r:id="rId50"/>
    <p:sldId id="460" r:id="rId51"/>
    <p:sldId id="525" r:id="rId52"/>
    <p:sldId id="526" r:id="rId53"/>
    <p:sldId id="527" r:id="rId54"/>
    <p:sldId id="528" r:id="rId55"/>
    <p:sldId id="529" r:id="rId56"/>
    <p:sldId id="530" r:id="rId57"/>
    <p:sldId id="463" r:id="rId58"/>
    <p:sldId id="442" r:id="rId59"/>
    <p:sldId id="443" r:id="rId60"/>
    <p:sldId id="444" r:id="rId61"/>
    <p:sldId id="445" r:id="rId62"/>
    <p:sldId id="464" r:id="rId63"/>
    <p:sldId id="465" r:id="rId64"/>
    <p:sldId id="466" r:id="rId65"/>
    <p:sldId id="467" r:id="rId66"/>
    <p:sldId id="476" r:id="rId67"/>
    <p:sldId id="477" r:id="rId68"/>
    <p:sldId id="468" r:id="rId69"/>
    <p:sldId id="479" r:id="rId70"/>
    <p:sldId id="469" r:id="rId71"/>
    <p:sldId id="478" r:id="rId72"/>
    <p:sldId id="470" r:id="rId73"/>
    <p:sldId id="471" r:id="rId74"/>
    <p:sldId id="480" r:id="rId75"/>
    <p:sldId id="472" r:id="rId76"/>
    <p:sldId id="481" r:id="rId77"/>
    <p:sldId id="473" r:id="rId78"/>
    <p:sldId id="474" r:id="rId79"/>
    <p:sldId id="475" r:id="rId80"/>
    <p:sldId id="404" r:id="rId81"/>
    <p:sldId id="405" r:id="rId82"/>
    <p:sldId id="482" r:id="rId83"/>
    <p:sldId id="483" r:id="rId84"/>
    <p:sldId id="484" r:id="rId85"/>
    <p:sldId id="485" r:id="rId86"/>
    <p:sldId id="486" r:id="rId87"/>
    <p:sldId id="487" r:id="rId88"/>
    <p:sldId id="488" r:id="rId89"/>
    <p:sldId id="489" r:id="rId90"/>
    <p:sldId id="490" r:id="rId91"/>
    <p:sldId id="491" r:id="rId92"/>
    <p:sldId id="492" r:id="rId93"/>
    <p:sldId id="493" r:id="rId94"/>
    <p:sldId id="494" r:id="rId95"/>
    <p:sldId id="495" r:id="rId96"/>
    <p:sldId id="496" r:id="rId97"/>
    <p:sldId id="497" r:id="rId98"/>
    <p:sldId id="498" r:id="rId99"/>
    <p:sldId id="499" r:id="rId100"/>
    <p:sldId id="500" r:id="rId101"/>
    <p:sldId id="501" r:id="rId102"/>
    <p:sldId id="502" r:id="rId103"/>
    <p:sldId id="503" r:id="rId104"/>
    <p:sldId id="407" r:id="rId105"/>
    <p:sldId id="504" r:id="rId106"/>
    <p:sldId id="314" r:id="rId107"/>
    <p:sldId id="572" r:id="rId108"/>
    <p:sldId id="573" r:id="rId109"/>
    <p:sldId id="574" r:id="rId110"/>
    <p:sldId id="575" r:id="rId111"/>
    <p:sldId id="576" r:id="rId112"/>
    <p:sldId id="559" r:id="rId113"/>
    <p:sldId id="505" r:id="rId114"/>
    <p:sldId id="506" r:id="rId115"/>
    <p:sldId id="507" r:id="rId116"/>
    <p:sldId id="508" r:id="rId117"/>
    <p:sldId id="509" r:id="rId118"/>
    <p:sldId id="510" r:id="rId119"/>
    <p:sldId id="511" r:id="rId120"/>
    <p:sldId id="512" r:id="rId121"/>
    <p:sldId id="513" r:id="rId122"/>
    <p:sldId id="514" r:id="rId123"/>
    <p:sldId id="560" r:id="rId124"/>
    <p:sldId id="315" r:id="rId125"/>
    <p:sldId id="561" r:id="rId126"/>
    <p:sldId id="316" r:id="rId127"/>
    <p:sldId id="562" r:id="rId128"/>
    <p:sldId id="317" r:id="rId129"/>
    <p:sldId id="563" r:id="rId130"/>
    <p:sldId id="564" r:id="rId131"/>
    <p:sldId id="565" r:id="rId132"/>
    <p:sldId id="566" r:id="rId133"/>
    <p:sldId id="567" r:id="rId134"/>
    <p:sldId id="568" r:id="rId135"/>
    <p:sldId id="569" r:id="rId136"/>
    <p:sldId id="570" r:id="rId137"/>
    <p:sldId id="571" r:id="rId138"/>
    <p:sldId id="553" r:id="rId139"/>
    <p:sldId id="544" r:id="rId140"/>
    <p:sldId id="545" r:id="rId141"/>
    <p:sldId id="546" r:id="rId142"/>
    <p:sldId id="547" r:id="rId143"/>
    <p:sldId id="548" r:id="rId144"/>
    <p:sldId id="549" r:id="rId145"/>
    <p:sldId id="550" r:id="rId146"/>
    <p:sldId id="531" r:id="rId147"/>
    <p:sldId id="532" r:id="rId148"/>
    <p:sldId id="533" r:id="rId149"/>
    <p:sldId id="534" r:id="rId150"/>
    <p:sldId id="535" r:id="rId151"/>
    <p:sldId id="536" r:id="rId152"/>
    <p:sldId id="537" r:id="rId153"/>
    <p:sldId id="538" r:id="rId154"/>
    <p:sldId id="554" r:id="rId155"/>
    <p:sldId id="555" r:id="rId156"/>
    <p:sldId id="556" r:id="rId157"/>
    <p:sldId id="557" r:id="rId158"/>
    <p:sldId id="558" r:id="rId159"/>
    <p:sldId id="542" r:id="rId160"/>
    <p:sldId id="408" r:id="rId161"/>
    <p:sldId id="320" r:id="rId162"/>
    <p:sldId id="369" r:id="rId1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991" autoAdjust="0"/>
    <p:restoredTop sz="91935" autoAdjust="0"/>
  </p:normalViewPr>
  <p:slideViewPr>
    <p:cSldViewPr snapToGrid="0">
      <p:cViewPr varScale="1">
        <p:scale>
          <a:sx n="64" d="100"/>
          <a:sy n="64" d="100"/>
        </p:scale>
        <p:origin x="-846" y="-10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0B8D86-9BEF-4F77-8485-FCA563D8B671}" type="doc">
      <dgm:prSet loTypeId="urn:microsoft.com/office/officeart/2005/8/layout/lProcess2" loCatId="list" qsTypeId="urn:microsoft.com/office/officeart/2005/8/quickstyle/simple2" qsCatId="simple" csTypeId="urn:microsoft.com/office/officeart/2005/8/colors/accent0_2" csCatId="mainScheme" phldr="1"/>
      <dgm:spPr/>
      <dgm:t>
        <a:bodyPr/>
        <a:lstStyle/>
        <a:p>
          <a:endParaRPr lang="en-US"/>
        </a:p>
      </dgm:t>
    </dgm:pt>
    <dgm:pt modelId="{159EE9E4-400A-495E-ADC0-661DDD4E586B}">
      <dgm:prSet custT="1"/>
      <dgm:spPr/>
      <dgm:t>
        <a:bodyPr/>
        <a:lstStyle/>
        <a:p>
          <a:r>
            <a:rPr lang="en-GB" sz="2400" b="1" dirty="0">
              <a:latin typeface="+mj-lt"/>
            </a:rPr>
            <a:t>Matching</a:t>
          </a:r>
          <a:endParaRPr lang="en-US" sz="2400" dirty="0">
            <a:latin typeface="+mj-lt"/>
          </a:endParaRPr>
        </a:p>
      </dgm:t>
    </dgm:pt>
    <dgm:pt modelId="{9DADD05A-4729-405D-8D8C-AF688C997E45}" type="parTrans" cxnId="{BB4DA22A-D8D8-4657-96E1-7D8ED629DDB2}">
      <dgm:prSet/>
      <dgm:spPr/>
      <dgm:t>
        <a:bodyPr/>
        <a:lstStyle/>
        <a:p>
          <a:endParaRPr lang="en-US" sz="1600">
            <a:latin typeface="+mj-lt"/>
          </a:endParaRPr>
        </a:p>
      </dgm:t>
    </dgm:pt>
    <dgm:pt modelId="{4C9C23E6-B58A-4609-BF3B-4675EA54315A}" type="sibTrans" cxnId="{BB4DA22A-D8D8-4657-96E1-7D8ED629DDB2}">
      <dgm:prSet/>
      <dgm:spPr/>
      <dgm:t>
        <a:bodyPr/>
        <a:lstStyle/>
        <a:p>
          <a:endParaRPr lang="en-US" sz="1600">
            <a:latin typeface="+mj-lt"/>
          </a:endParaRPr>
        </a:p>
      </dgm:t>
    </dgm:pt>
    <dgm:pt modelId="{A4696FD5-4F95-4007-B558-DEAC75D1693F}">
      <dgm:prSet custT="1"/>
      <dgm:spPr/>
      <dgm:t>
        <a:bodyPr/>
        <a:lstStyle/>
        <a:p>
          <a:r>
            <a:rPr lang="en-US" sz="1600" dirty="0">
              <a:latin typeface="+mj-lt"/>
            </a:rPr>
            <a:t>Details of inward supply furnished by a receiver to be matched with details of output supplies furnished by corresponding supplier</a:t>
          </a:r>
          <a:endParaRPr lang="en-GB" sz="1600" dirty="0">
            <a:latin typeface="+mj-lt"/>
          </a:endParaRPr>
        </a:p>
      </dgm:t>
    </dgm:pt>
    <dgm:pt modelId="{73EDEA26-95F5-42EB-ADC4-9B61D5EFDCA4}" type="parTrans" cxnId="{D833C923-CE67-4876-B8A7-9A48D5780918}">
      <dgm:prSet/>
      <dgm:spPr/>
      <dgm:t>
        <a:bodyPr/>
        <a:lstStyle/>
        <a:p>
          <a:endParaRPr lang="en-US" sz="1600">
            <a:latin typeface="+mj-lt"/>
          </a:endParaRPr>
        </a:p>
      </dgm:t>
    </dgm:pt>
    <dgm:pt modelId="{8130279F-EE1E-43E8-BB93-16BF4CD1C2ED}" type="sibTrans" cxnId="{D833C923-CE67-4876-B8A7-9A48D5780918}">
      <dgm:prSet/>
      <dgm:spPr/>
      <dgm:t>
        <a:bodyPr/>
        <a:lstStyle/>
        <a:p>
          <a:endParaRPr lang="en-US" sz="1600">
            <a:latin typeface="+mj-lt"/>
          </a:endParaRPr>
        </a:p>
      </dgm:t>
    </dgm:pt>
    <dgm:pt modelId="{A1F7FE5E-52E5-43F8-980A-C192866C442A}">
      <dgm:prSet custT="1"/>
      <dgm:spPr/>
      <dgm:t>
        <a:bodyPr/>
        <a:lstStyle/>
        <a:p>
          <a:r>
            <a:rPr lang="en-US" sz="1600" dirty="0">
              <a:latin typeface="+mj-lt"/>
            </a:rPr>
            <a:t>Credit details of matching supplies only to be accepted - manner to be prescribed</a:t>
          </a:r>
          <a:endParaRPr lang="en-GB" sz="1600" dirty="0">
            <a:latin typeface="+mj-lt"/>
          </a:endParaRPr>
        </a:p>
      </dgm:t>
    </dgm:pt>
    <dgm:pt modelId="{51E0350D-A928-4672-9579-728C6643359F}" type="parTrans" cxnId="{D39E1D82-501F-4AD1-940B-3579A1A5AD9D}">
      <dgm:prSet/>
      <dgm:spPr/>
      <dgm:t>
        <a:bodyPr/>
        <a:lstStyle/>
        <a:p>
          <a:endParaRPr lang="en-US" sz="1600">
            <a:latin typeface="+mj-lt"/>
          </a:endParaRPr>
        </a:p>
      </dgm:t>
    </dgm:pt>
    <dgm:pt modelId="{C1794093-3C83-43C9-BA91-3E98CE86FC5E}" type="sibTrans" cxnId="{D39E1D82-501F-4AD1-940B-3579A1A5AD9D}">
      <dgm:prSet/>
      <dgm:spPr/>
      <dgm:t>
        <a:bodyPr/>
        <a:lstStyle/>
        <a:p>
          <a:endParaRPr lang="en-US" sz="1600">
            <a:latin typeface="+mj-lt"/>
          </a:endParaRPr>
        </a:p>
      </dgm:t>
    </dgm:pt>
    <dgm:pt modelId="{6A7D553D-F41E-4A59-A9C3-F5ED08642D53}">
      <dgm:prSet phldrT="[Text]" custT="1"/>
      <dgm:spPr/>
      <dgm:t>
        <a:bodyPr/>
        <a:lstStyle/>
        <a:p>
          <a:r>
            <a:rPr lang="en-GB" sz="2400" b="1" dirty="0">
              <a:latin typeface="+mj-lt"/>
            </a:rPr>
            <a:t>Reversal</a:t>
          </a:r>
          <a:endParaRPr lang="en-IN" sz="2400" b="1" dirty="0">
            <a:latin typeface="+mj-lt"/>
          </a:endParaRPr>
        </a:p>
      </dgm:t>
    </dgm:pt>
    <dgm:pt modelId="{F9EC37C3-1B55-4F41-9846-EEFA7F479CF9}" type="parTrans" cxnId="{AEA65C82-69BB-4BBA-ACCB-AC2BCEFAC4E5}">
      <dgm:prSet/>
      <dgm:spPr/>
      <dgm:t>
        <a:bodyPr/>
        <a:lstStyle/>
        <a:p>
          <a:endParaRPr lang="en-US" sz="1600">
            <a:latin typeface="+mj-lt"/>
          </a:endParaRPr>
        </a:p>
      </dgm:t>
    </dgm:pt>
    <dgm:pt modelId="{A12897BE-F980-4743-AC21-939C11582EAC}" type="sibTrans" cxnId="{AEA65C82-69BB-4BBA-ACCB-AC2BCEFAC4E5}">
      <dgm:prSet/>
      <dgm:spPr/>
      <dgm:t>
        <a:bodyPr/>
        <a:lstStyle/>
        <a:p>
          <a:endParaRPr lang="en-US" sz="1600">
            <a:latin typeface="+mj-lt"/>
          </a:endParaRPr>
        </a:p>
      </dgm:t>
    </dgm:pt>
    <dgm:pt modelId="{054F79BE-AD6E-41D6-A637-6937D0345F63}">
      <dgm:prSet phldrT="[Text]" custT="1"/>
      <dgm:spPr/>
      <dgm:t>
        <a:bodyPr/>
        <a:lstStyle/>
        <a:p>
          <a:r>
            <a:rPr lang="en-GB" sz="1600" dirty="0">
              <a:latin typeface="+mj-lt"/>
            </a:rPr>
            <a:t>Details not matching resulting in excess to be communicated to both supplier and receiver</a:t>
          </a:r>
          <a:endParaRPr lang="en-IN" sz="1600" dirty="0">
            <a:latin typeface="+mj-lt"/>
          </a:endParaRPr>
        </a:p>
      </dgm:t>
    </dgm:pt>
    <dgm:pt modelId="{3CC6A300-3526-4206-A887-DD4461D36DF4}" type="parTrans" cxnId="{FE69061D-5DD3-4759-A6A8-7AB0B0E9D572}">
      <dgm:prSet/>
      <dgm:spPr/>
      <dgm:t>
        <a:bodyPr/>
        <a:lstStyle/>
        <a:p>
          <a:endParaRPr lang="en-US" sz="1600">
            <a:latin typeface="+mj-lt"/>
          </a:endParaRPr>
        </a:p>
      </dgm:t>
    </dgm:pt>
    <dgm:pt modelId="{BCEFE23B-0712-49C1-B601-E9B9D4A0F8D2}" type="sibTrans" cxnId="{FE69061D-5DD3-4759-A6A8-7AB0B0E9D572}">
      <dgm:prSet/>
      <dgm:spPr/>
      <dgm:t>
        <a:bodyPr/>
        <a:lstStyle/>
        <a:p>
          <a:endParaRPr lang="en-US" sz="1600">
            <a:latin typeface="+mj-lt"/>
          </a:endParaRPr>
        </a:p>
      </dgm:t>
    </dgm:pt>
    <dgm:pt modelId="{4CCACE6C-B998-4E87-B6BE-2DE9AFF3D6A7}">
      <dgm:prSet phldrT="[Text]" custT="1"/>
      <dgm:spPr/>
      <dgm:t>
        <a:bodyPr/>
        <a:lstStyle/>
        <a:p>
          <a:r>
            <a:rPr lang="en-GB" sz="1600" dirty="0">
              <a:latin typeface="+mj-lt"/>
            </a:rPr>
            <a:t>Details communicated but not rectified by supplier to be added to the output tax liability of recipient</a:t>
          </a:r>
          <a:endParaRPr lang="en-IN" sz="1600" dirty="0">
            <a:latin typeface="+mj-lt"/>
          </a:endParaRPr>
        </a:p>
      </dgm:t>
    </dgm:pt>
    <dgm:pt modelId="{97C1FFDE-8707-4E2E-AAC7-6EC4A3DFB28A}" type="parTrans" cxnId="{D19779AA-7999-446D-AF72-B6562F702639}">
      <dgm:prSet/>
      <dgm:spPr/>
      <dgm:t>
        <a:bodyPr/>
        <a:lstStyle/>
        <a:p>
          <a:endParaRPr lang="en-US" sz="1600">
            <a:latin typeface="+mj-lt"/>
          </a:endParaRPr>
        </a:p>
      </dgm:t>
    </dgm:pt>
    <dgm:pt modelId="{F49288D6-7D65-478F-9E5B-1C1669CB53F6}" type="sibTrans" cxnId="{D19779AA-7999-446D-AF72-B6562F702639}">
      <dgm:prSet/>
      <dgm:spPr/>
      <dgm:t>
        <a:bodyPr/>
        <a:lstStyle/>
        <a:p>
          <a:endParaRPr lang="en-US" sz="1600">
            <a:latin typeface="+mj-lt"/>
          </a:endParaRPr>
        </a:p>
      </dgm:t>
    </dgm:pt>
    <dgm:pt modelId="{D3016CD6-C898-48F5-9B2A-9B12DAD6B46E}">
      <dgm:prSet phldrT="[Text]" custT="1"/>
      <dgm:spPr/>
      <dgm:t>
        <a:bodyPr/>
        <a:lstStyle/>
        <a:p>
          <a:r>
            <a:rPr lang="en-GB" sz="1600" dirty="0">
              <a:latin typeface="+mj-lt"/>
            </a:rPr>
            <a:t>Duplication resulting in excess also to be added to output tax liability of recipient</a:t>
          </a:r>
          <a:endParaRPr lang="en-IN" sz="1600" dirty="0">
            <a:latin typeface="+mj-lt"/>
          </a:endParaRPr>
        </a:p>
      </dgm:t>
    </dgm:pt>
    <dgm:pt modelId="{5AB6C8F2-2780-48EF-92BC-2C59BA9732B9}" type="parTrans" cxnId="{DA98B886-62FD-41F6-B086-3C4F4E4F5C6C}">
      <dgm:prSet/>
      <dgm:spPr/>
      <dgm:t>
        <a:bodyPr/>
        <a:lstStyle/>
        <a:p>
          <a:endParaRPr lang="en-US" sz="1600">
            <a:latin typeface="+mj-lt"/>
          </a:endParaRPr>
        </a:p>
      </dgm:t>
    </dgm:pt>
    <dgm:pt modelId="{2C0A64DF-CFB3-4D44-B410-A178EB66CF36}" type="sibTrans" cxnId="{DA98B886-62FD-41F6-B086-3C4F4E4F5C6C}">
      <dgm:prSet/>
      <dgm:spPr/>
      <dgm:t>
        <a:bodyPr/>
        <a:lstStyle/>
        <a:p>
          <a:endParaRPr lang="en-US" sz="1600">
            <a:latin typeface="+mj-lt"/>
          </a:endParaRPr>
        </a:p>
      </dgm:t>
    </dgm:pt>
    <dgm:pt modelId="{E5E1FC48-054A-4C66-BCBE-1D9BBB0F9FE7}">
      <dgm:prSet phldrT="[Text]" custT="1"/>
      <dgm:spPr/>
      <dgm:t>
        <a:bodyPr/>
        <a:lstStyle/>
        <a:p>
          <a:r>
            <a:rPr lang="en-GB" sz="2400" b="1" dirty="0">
              <a:latin typeface="+mj-lt"/>
            </a:rPr>
            <a:t>Reclaim</a:t>
          </a:r>
          <a:endParaRPr lang="en-IN" sz="2400" b="1" dirty="0">
            <a:latin typeface="+mj-lt"/>
          </a:endParaRPr>
        </a:p>
      </dgm:t>
    </dgm:pt>
    <dgm:pt modelId="{E179EDE4-E4F5-4203-A1B2-B5A1E2CC6B0B}" type="parTrans" cxnId="{54D15C76-6A31-4012-89B2-7F038CE84EFB}">
      <dgm:prSet/>
      <dgm:spPr/>
      <dgm:t>
        <a:bodyPr/>
        <a:lstStyle/>
        <a:p>
          <a:endParaRPr lang="en-US" sz="1600">
            <a:latin typeface="+mj-lt"/>
          </a:endParaRPr>
        </a:p>
      </dgm:t>
    </dgm:pt>
    <dgm:pt modelId="{FA706F06-7C7F-4388-83FB-23107A188799}" type="sibTrans" cxnId="{54D15C76-6A31-4012-89B2-7F038CE84EFB}">
      <dgm:prSet/>
      <dgm:spPr/>
      <dgm:t>
        <a:bodyPr/>
        <a:lstStyle/>
        <a:p>
          <a:endParaRPr lang="en-US" sz="1600">
            <a:latin typeface="+mj-lt"/>
          </a:endParaRPr>
        </a:p>
      </dgm:t>
    </dgm:pt>
    <dgm:pt modelId="{B4AD4145-C404-48B9-8E61-B65B0315B13A}">
      <dgm:prSet phldrT="[Text]" custT="1"/>
      <dgm:spPr/>
      <dgm:t>
        <a:bodyPr/>
        <a:lstStyle/>
        <a:p>
          <a:r>
            <a:rPr lang="en-US" sz="1600" dirty="0">
              <a:latin typeface="+mj-lt"/>
            </a:rPr>
            <a:t>Recipient entitled to reduce output tax liability if supplier rectifies the return within prescribed timelines</a:t>
          </a:r>
          <a:endParaRPr lang="en-IN" sz="1600" dirty="0">
            <a:latin typeface="+mj-lt"/>
          </a:endParaRPr>
        </a:p>
      </dgm:t>
    </dgm:pt>
    <dgm:pt modelId="{36465A67-9DE7-464C-8305-478BB84F1330}" type="parTrans" cxnId="{E5845C58-11CE-4AB3-BB4F-06004E30B7A1}">
      <dgm:prSet/>
      <dgm:spPr/>
      <dgm:t>
        <a:bodyPr/>
        <a:lstStyle/>
        <a:p>
          <a:endParaRPr lang="en-US" sz="1600">
            <a:latin typeface="+mj-lt"/>
          </a:endParaRPr>
        </a:p>
      </dgm:t>
    </dgm:pt>
    <dgm:pt modelId="{A4A27A62-4A51-4EEF-B22B-0819FC2E0D92}" type="sibTrans" cxnId="{E5845C58-11CE-4AB3-BB4F-06004E30B7A1}">
      <dgm:prSet/>
      <dgm:spPr/>
      <dgm:t>
        <a:bodyPr/>
        <a:lstStyle/>
        <a:p>
          <a:endParaRPr lang="en-US" sz="1600">
            <a:latin typeface="+mj-lt"/>
          </a:endParaRPr>
        </a:p>
      </dgm:t>
    </dgm:pt>
    <dgm:pt modelId="{B12A2AAE-4CEE-4BF6-8827-6B9B3C1BEAA7}" type="pres">
      <dgm:prSet presAssocID="{780B8D86-9BEF-4F77-8485-FCA563D8B671}" presName="theList" presStyleCnt="0">
        <dgm:presLayoutVars>
          <dgm:dir/>
          <dgm:animLvl val="lvl"/>
          <dgm:resizeHandles val="exact"/>
        </dgm:presLayoutVars>
      </dgm:prSet>
      <dgm:spPr/>
      <dgm:t>
        <a:bodyPr/>
        <a:lstStyle/>
        <a:p>
          <a:endParaRPr lang="en-US"/>
        </a:p>
      </dgm:t>
    </dgm:pt>
    <dgm:pt modelId="{CBC64132-33D3-4F66-B07D-C1FC9776C9B1}" type="pres">
      <dgm:prSet presAssocID="{159EE9E4-400A-495E-ADC0-661DDD4E586B}" presName="compNode" presStyleCnt="0"/>
      <dgm:spPr/>
    </dgm:pt>
    <dgm:pt modelId="{641D3FF7-F8D3-4AC4-A247-D95072D6A0DD}" type="pres">
      <dgm:prSet presAssocID="{159EE9E4-400A-495E-ADC0-661DDD4E586B}" presName="aNode" presStyleLbl="bgShp" presStyleIdx="0" presStyleCnt="3"/>
      <dgm:spPr/>
      <dgm:t>
        <a:bodyPr/>
        <a:lstStyle/>
        <a:p>
          <a:endParaRPr lang="en-US"/>
        </a:p>
      </dgm:t>
    </dgm:pt>
    <dgm:pt modelId="{FB2B62EE-25E7-4065-BB90-CF18C162D522}" type="pres">
      <dgm:prSet presAssocID="{159EE9E4-400A-495E-ADC0-661DDD4E586B}" presName="textNode" presStyleLbl="bgShp" presStyleIdx="0" presStyleCnt="3"/>
      <dgm:spPr/>
      <dgm:t>
        <a:bodyPr/>
        <a:lstStyle/>
        <a:p>
          <a:endParaRPr lang="en-US"/>
        </a:p>
      </dgm:t>
    </dgm:pt>
    <dgm:pt modelId="{64023217-0DCD-4F46-B6D4-68DC10F91BB0}" type="pres">
      <dgm:prSet presAssocID="{159EE9E4-400A-495E-ADC0-661DDD4E586B}" presName="compChildNode" presStyleCnt="0"/>
      <dgm:spPr/>
    </dgm:pt>
    <dgm:pt modelId="{735D03D7-BDFF-46D6-BBF2-E25E682F7410}" type="pres">
      <dgm:prSet presAssocID="{159EE9E4-400A-495E-ADC0-661DDD4E586B}" presName="theInnerList" presStyleCnt="0"/>
      <dgm:spPr/>
    </dgm:pt>
    <dgm:pt modelId="{68538E07-EBE8-49CE-84F1-D3D15F4C2751}" type="pres">
      <dgm:prSet presAssocID="{A4696FD5-4F95-4007-B558-DEAC75D1693F}" presName="childNode" presStyleLbl="node1" presStyleIdx="0" presStyleCnt="6" custScaleY="142524">
        <dgm:presLayoutVars>
          <dgm:bulletEnabled val="1"/>
        </dgm:presLayoutVars>
      </dgm:prSet>
      <dgm:spPr/>
      <dgm:t>
        <a:bodyPr/>
        <a:lstStyle/>
        <a:p>
          <a:endParaRPr lang="en-US"/>
        </a:p>
      </dgm:t>
    </dgm:pt>
    <dgm:pt modelId="{6A5160CA-7C08-4454-87F6-B48E298DB59E}" type="pres">
      <dgm:prSet presAssocID="{A4696FD5-4F95-4007-B558-DEAC75D1693F}" presName="aSpace2" presStyleCnt="0"/>
      <dgm:spPr/>
    </dgm:pt>
    <dgm:pt modelId="{AC88E827-C23A-4444-94C3-FDED2C74F515}" type="pres">
      <dgm:prSet presAssocID="{A1F7FE5E-52E5-43F8-980A-C192866C442A}" presName="childNode" presStyleLbl="node1" presStyleIdx="1" presStyleCnt="6">
        <dgm:presLayoutVars>
          <dgm:bulletEnabled val="1"/>
        </dgm:presLayoutVars>
      </dgm:prSet>
      <dgm:spPr/>
      <dgm:t>
        <a:bodyPr/>
        <a:lstStyle/>
        <a:p>
          <a:endParaRPr lang="en-US"/>
        </a:p>
      </dgm:t>
    </dgm:pt>
    <dgm:pt modelId="{206B7E95-4680-4502-81DD-F8EA32D269FF}" type="pres">
      <dgm:prSet presAssocID="{159EE9E4-400A-495E-ADC0-661DDD4E586B}" presName="aSpace" presStyleCnt="0"/>
      <dgm:spPr/>
    </dgm:pt>
    <dgm:pt modelId="{7B3F2BE3-D932-439F-8380-3EAC01ACD5EE}" type="pres">
      <dgm:prSet presAssocID="{6A7D553D-F41E-4A59-A9C3-F5ED08642D53}" presName="compNode" presStyleCnt="0"/>
      <dgm:spPr/>
    </dgm:pt>
    <dgm:pt modelId="{4C93221A-1D63-41DC-9F4A-83389A46E43E}" type="pres">
      <dgm:prSet presAssocID="{6A7D553D-F41E-4A59-A9C3-F5ED08642D53}" presName="aNode" presStyleLbl="bgShp" presStyleIdx="1" presStyleCnt="3"/>
      <dgm:spPr/>
      <dgm:t>
        <a:bodyPr/>
        <a:lstStyle/>
        <a:p>
          <a:endParaRPr lang="en-US"/>
        </a:p>
      </dgm:t>
    </dgm:pt>
    <dgm:pt modelId="{2F617F1C-EF7A-4C36-80B9-57B4DC2FE624}" type="pres">
      <dgm:prSet presAssocID="{6A7D553D-F41E-4A59-A9C3-F5ED08642D53}" presName="textNode" presStyleLbl="bgShp" presStyleIdx="1" presStyleCnt="3"/>
      <dgm:spPr/>
      <dgm:t>
        <a:bodyPr/>
        <a:lstStyle/>
        <a:p>
          <a:endParaRPr lang="en-US"/>
        </a:p>
      </dgm:t>
    </dgm:pt>
    <dgm:pt modelId="{FF0A522C-9DC4-4541-84D6-00082ECFFF86}" type="pres">
      <dgm:prSet presAssocID="{6A7D553D-F41E-4A59-A9C3-F5ED08642D53}" presName="compChildNode" presStyleCnt="0"/>
      <dgm:spPr/>
    </dgm:pt>
    <dgm:pt modelId="{DCC2DCA8-0E85-4918-8D9D-2AA89E315CDC}" type="pres">
      <dgm:prSet presAssocID="{6A7D553D-F41E-4A59-A9C3-F5ED08642D53}" presName="theInnerList" presStyleCnt="0"/>
      <dgm:spPr/>
    </dgm:pt>
    <dgm:pt modelId="{43D0C926-604F-4063-90DD-F406470FD81C}" type="pres">
      <dgm:prSet presAssocID="{054F79BE-AD6E-41D6-A637-6937D0345F63}" presName="childNode" presStyleLbl="node1" presStyleIdx="2" presStyleCnt="6">
        <dgm:presLayoutVars>
          <dgm:bulletEnabled val="1"/>
        </dgm:presLayoutVars>
      </dgm:prSet>
      <dgm:spPr/>
      <dgm:t>
        <a:bodyPr/>
        <a:lstStyle/>
        <a:p>
          <a:endParaRPr lang="en-US"/>
        </a:p>
      </dgm:t>
    </dgm:pt>
    <dgm:pt modelId="{3D49FEEB-F2D7-48EA-B1CD-B19EB7875C9C}" type="pres">
      <dgm:prSet presAssocID="{054F79BE-AD6E-41D6-A637-6937D0345F63}" presName="aSpace2" presStyleCnt="0"/>
      <dgm:spPr/>
    </dgm:pt>
    <dgm:pt modelId="{2899C441-FC6E-47F8-B9F2-E801B0DAC591}" type="pres">
      <dgm:prSet presAssocID="{4CCACE6C-B998-4E87-B6BE-2DE9AFF3D6A7}" presName="childNode" presStyleLbl="node1" presStyleIdx="3" presStyleCnt="6">
        <dgm:presLayoutVars>
          <dgm:bulletEnabled val="1"/>
        </dgm:presLayoutVars>
      </dgm:prSet>
      <dgm:spPr/>
      <dgm:t>
        <a:bodyPr/>
        <a:lstStyle/>
        <a:p>
          <a:endParaRPr lang="en-US"/>
        </a:p>
      </dgm:t>
    </dgm:pt>
    <dgm:pt modelId="{12D79661-B461-4510-8678-C003CF626295}" type="pres">
      <dgm:prSet presAssocID="{4CCACE6C-B998-4E87-B6BE-2DE9AFF3D6A7}" presName="aSpace2" presStyleCnt="0"/>
      <dgm:spPr/>
    </dgm:pt>
    <dgm:pt modelId="{32CD6924-A97E-4D4E-B1D3-13C50ED0793B}" type="pres">
      <dgm:prSet presAssocID="{D3016CD6-C898-48F5-9B2A-9B12DAD6B46E}" presName="childNode" presStyleLbl="node1" presStyleIdx="4" presStyleCnt="6">
        <dgm:presLayoutVars>
          <dgm:bulletEnabled val="1"/>
        </dgm:presLayoutVars>
      </dgm:prSet>
      <dgm:spPr/>
      <dgm:t>
        <a:bodyPr/>
        <a:lstStyle/>
        <a:p>
          <a:endParaRPr lang="en-US"/>
        </a:p>
      </dgm:t>
    </dgm:pt>
    <dgm:pt modelId="{80FD2052-DA21-4621-A97C-8E6FACD2301A}" type="pres">
      <dgm:prSet presAssocID="{6A7D553D-F41E-4A59-A9C3-F5ED08642D53}" presName="aSpace" presStyleCnt="0"/>
      <dgm:spPr/>
    </dgm:pt>
    <dgm:pt modelId="{2C60C728-1385-4A9F-9B15-8FA5A633E059}" type="pres">
      <dgm:prSet presAssocID="{E5E1FC48-054A-4C66-BCBE-1D9BBB0F9FE7}" presName="compNode" presStyleCnt="0"/>
      <dgm:spPr/>
    </dgm:pt>
    <dgm:pt modelId="{5D482D52-5297-414A-8000-7C537584A683}" type="pres">
      <dgm:prSet presAssocID="{E5E1FC48-054A-4C66-BCBE-1D9BBB0F9FE7}" presName="aNode" presStyleLbl="bgShp" presStyleIdx="2" presStyleCnt="3"/>
      <dgm:spPr/>
      <dgm:t>
        <a:bodyPr/>
        <a:lstStyle/>
        <a:p>
          <a:endParaRPr lang="en-US"/>
        </a:p>
      </dgm:t>
    </dgm:pt>
    <dgm:pt modelId="{30A22A37-748A-4281-9077-6E21E09AB3DF}" type="pres">
      <dgm:prSet presAssocID="{E5E1FC48-054A-4C66-BCBE-1D9BBB0F9FE7}" presName="textNode" presStyleLbl="bgShp" presStyleIdx="2" presStyleCnt="3"/>
      <dgm:spPr/>
      <dgm:t>
        <a:bodyPr/>
        <a:lstStyle/>
        <a:p>
          <a:endParaRPr lang="en-US"/>
        </a:p>
      </dgm:t>
    </dgm:pt>
    <dgm:pt modelId="{1D9836EB-C281-4D28-A2B0-D088160D534D}" type="pres">
      <dgm:prSet presAssocID="{E5E1FC48-054A-4C66-BCBE-1D9BBB0F9FE7}" presName="compChildNode" presStyleCnt="0"/>
      <dgm:spPr/>
    </dgm:pt>
    <dgm:pt modelId="{75B638F9-4D10-4E15-A4E9-FC89B250BAF9}" type="pres">
      <dgm:prSet presAssocID="{E5E1FC48-054A-4C66-BCBE-1D9BBB0F9FE7}" presName="theInnerList" presStyleCnt="0"/>
      <dgm:spPr/>
    </dgm:pt>
    <dgm:pt modelId="{8B2CF619-0936-4C8E-A419-129216530C15}" type="pres">
      <dgm:prSet presAssocID="{B4AD4145-C404-48B9-8E61-B65B0315B13A}" presName="childNode" presStyleLbl="node1" presStyleIdx="5" presStyleCnt="6">
        <dgm:presLayoutVars>
          <dgm:bulletEnabled val="1"/>
        </dgm:presLayoutVars>
      </dgm:prSet>
      <dgm:spPr/>
      <dgm:t>
        <a:bodyPr/>
        <a:lstStyle/>
        <a:p>
          <a:endParaRPr lang="en-US"/>
        </a:p>
      </dgm:t>
    </dgm:pt>
  </dgm:ptLst>
  <dgm:cxnLst>
    <dgm:cxn modelId="{AEA65C82-69BB-4BBA-ACCB-AC2BCEFAC4E5}" srcId="{780B8D86-9BEF-4F77-8485-FCA563D8B671}" destId="{6A7D553D-F41E-4A59-A9C3-F5ED08642D53}" srcOrd="1" destOrd="0" parTransId="{F9EC37C3-1B55-4F41-9846-EEFA7F479CF9}" sibTransId="{A12897BE-F980-4743-AC21-939C11582EAC}"/>
    <dgm:cxn modelId="{FE69061D-5DD3-4759-A6A8-7AB0B0E9D572}" srcId="{6A7D553D-F41E-4A59-A9C3-F5ED08642D53}" destId="{054F79BE-AD6E-41D6-A637-6937D0345F63}" srcOrd="0" destOrd="0" parTransId="{3CC6A300-3526-4206-A887-DD4461D36DF4}" sibTransId="{BCEFE23B-0712-49C1-B601-E9B9D4A0F8D2}"/>
    <dgm:cxn modelId="{12A08175-B8E7-4778-9CCB-E0E8BBFF798F}" type="presOf" srcId="{A1F7FE5E-52E5-43F8-980A-C192866C442A}" destId="{AC88E827-C23A-4444-94C3-FDED2C74F515}" srcOrd="0" destOrd="0" presId="urn:microsoft.com/office/officeart/2005/8/layout/lProcess2"/>
    <dgm:cxn modelId="{0007B603-8EA5-4C33-8828-3016F4D711CC}" type="presOf" srcId="{159EE9E4-400A-495E-ADC0-661DDD4E586B}" destId="{641D3FF7-F8D3-4AC4-A247-D95072D6A0DD}" srcOrd="0" destOrd="0" presId="urn:microsoft.com/office/officeart/2005/8/layout/lProcess2"/>
    <dgm:cxn modelId="{08F82897-6D51-44D3-8984-DC9BB7E82ABD}" type="presOf" srcId="{D3016CD6-C898-48F5-9B2A-9B12DAD6B46E}" destId="{32CD6924-A97E-4D4E-B1D3-13C50ED0793B}" srcOrd="0" destOrd="0" presId="urn:microsoft.com/office/officeart/2005/8/layout/lProcess2"/>
    <dgm:cxn modelId="{39993F6A-E558-42D3-AFDC-0C68FB7E9ED2}" type="presOf" srcId="{A4696FD5-4F95-4007-B558-DEAC75D1693F}" destId="{68538E07-EBE8-49CE-84F1-D3D15F4C2751}" srcOrd="0" destOrd="0" presId="urn:microsoft.com/office/officeart/2005/8/layout/lProcess2"/>
    <dgm:cxn modelId="{4B9230A3-872F-4673-845C-51924D789B26}" type="presOf" srcId="{159EE9E4-400A-495E-ADC0-661DDD4E586B}" destId="{FB2B62EE-25E7-4065-BB90-CF18C162D522}" srcOrd="1" destOrd="0" presId="urn:microsoft.com/office/officeart/2005/8/layout/lProcess2"/>
    <dgm:cxn modelId="{33258E07-AAD6-4960-8C95-4E98A550A81D}" type="presOf" srcId="{780B8D86-9BEF-4F77-8485-FCA563D8B671}" destId="{B12A2AAE-4CEE-4BF6-8827-6B9B3C1BEAA7}" srcOrd="0" destOrd="0" presId="urn:microsoft.com/office/officeart/2005/8/layout/lProcess2"/>
    <dgm:cxn modelId="{D39E1D82-501F-4AD1-940B-3579A1A5AD9D}" srcId="{159EE9E4-400A-495E-ADC0-661DDD4E586B}" destId="{A1F7FE5E-52E5-43F8-980A-C192866C442A}" srcOrd="1" destOrd="0" parTransId="{51E0350D-A928-4672-9579-728C6643359F}" sibTransId="{C1794093-3C83-43C9-BA91-3E98CE86FC5E}"/>
    <dgm:cxn modelId="{2AF52AFA-60EF-4F22-8E4E-81994C993D84}" type="presOf" srcId="{E5E1FC48-054A-4C66-BCBE-1D9BBB0F9FE7}" destId="{30A22A37-748A-4281-9077-6E21E09AB3DF}" srcOrd="1" destOrd="0" presId="urn:microsoft.com/office/officeart/2005/8/layout/lProcess2"/>
    <dgm:cxn modelId="{E5845C58-11CE-4AB3-BB4F-06004E30B7A1}" srcId="{E5E1FC48-054A-4C66-BCBE-1D9BBB0F9FE7}" destId="{B4AD4145-C404-48B9-8E61-B65B0315B13A}" srcOrd="0" destOrd="0" parTransId="{36465A67-9DE7-464C-8305-478BB84F1330}" sibTransId="{A4A27A62-4A51-4EEF-B22B-0819FC2E0D92}"/>
    <dgm:cxn modelId="{F97156CE-68B2-44B1-ABED-EA381203DE52}" type="presOf" srcId="{6A7D553D-F41E-4A59-A9C3-F5ED08642D53}" destId="{4C93221A-1D63-41DC-9F4A-83389A46E43E}" srcOrd="0" destOrd="0" presId="urn:microsoft.com/office/officeart/2005/8/layout/lProcess2"/>
    <dgm:cxn modelId="{DA98B886-62FD-41F6-B086-3C4F4E4F5C6C}" srcId="{6A7D553D-F41E-4A59-A9C3-F5ED08642D53}" destId="{D3016CD6-C898-48F5-9B2A-9B12DAD6B46E}" srcOrd="2" destOrd="0" parTransId="{5AB6C8F2-2780-48EF-92BC-2C59BA9732B9}" sibTransId="{2C0A64DF-CFB3-4D44-B410-A178EB66CF36}"/>
    <dgm:cxn modelId="{73350DD4-D780-4A98-8F75-363081A82F4C}" type="presOf" srcId="{E5E1FC48-054A-4C66-BCBE-1D9BBB0F9FE7}" destId="{5D482D52-5297-414A-8000-7C537584A683}" srcOrd="0" destOrd="0" presId="urn:microsoft.com/office/officeart/2005/8/layout/lProcess2"/>
    <dgm:cxn modelId="{BB4DA22A-D8D8-4657-96E1-7D8ED629DDB2}" srcId="{780B8D86-9BEF-4F77-8485-FCA563D8B671}" destId="{159EE9E4-400A-495E-ADC0-661DDD4E586B}" srcOrd="0" destOrd="0" parTransId="{9DADD05A-4729-405D-8D8C-AF688C997E45}" sibTransId="{4C9C23E6-B58A-4609-BF3B-4675EA54315A}"/>
    <dgm:cxn modelId="{D19779AA-7999-446D-AF72-B6562F702639}" srcId="{6A7D553D-F41E-4A59-A9C3-F5ED08642D53}" destId="{4CCACE6C-B998-4E87-B6BE-2DE9AFF3D6A7}" srcOrd="1" destOrd="0" parTransId="{97C1FFDE-8707-4E2E-AAC7-6EC4A3DFB28A}" sibTransId="{F49288D6-7D65-478F-9E5B-1C1669CB53F6}"/>
    <dgm:cxn modelId="{D833C923-CE67-4876-B8A7-9A48D5780918}" srcId="{159EE9E4-400A-495E-ADC0-661DDD4E586B}" destId="{A4696FD5-4F95-4007-B558-DEAC75D1693F}" srcOrd="0" destOrd="0" parTransId="{73EDEA26-95F5-42EB-ADC4-9B61D5EFDCA4}" sibTransId="{8130279F-EE1E-43E8-BB93-16BF4CD1C2ED}"/>
    <dgm:cxn modelId="{66466816-D8FA-41CB-9B7D-D4EA83828653}" type="presOf" srcId="{6A7D553D-F41E-4A59-A9C3-F5ED08642D53}" destId="{2F617F1C-EF7A-4C36-80B9-57B4DC2FE624}" srcOrd="1" destOrd="0" presId="urn:microsoft.com/office/officeart/2005/8/layout/lProcess2"/>
    <dgm:cxn modelId="{F8F2288C-C472-42B0-B1F1-4A28D5C7E1D9}" type="presOf" srcId="{B4AD4145-C404-48B9-8E61-B65B0315B13A}" destId="{8B2CF619-0936-4C8E-A419-129216530C15}" srcOrd="0" destOrd="0" presId="urn:microsoft.com/office/officeart/2005/8/layout/lProcess2"/>
    <dgm:cxn modelId="{19C63987-7935-4A40-A0A2-635A4ADBCFC3}" type="presOf" srcId="{4CCACE6C-B998-4E87-B6BE-2DE9AFF3D6A7}" destId="{2899C441-FC6E-47F8-B9F2-E801B0DAC591}" srcOrd="0" destOrd="0" presId="urn:microsoft.com/office/officeart/2005/8/layout/lProcess2"/>
    <dgm:cxn modelId="{CE4F2822-AECE-42BF-8E7F-594F49166E50}" type="presOf" srcId="{054F79BE-AD6E-41D6-A637-6937D0345F63}" destId="{43D0C926-604F-4063-90DD-F406470FD81C}" srcOrd="0" destOrd="0" presId="urn:microsoft.com/office/officeart/2005/8/layout/lProcess2"/>
    <dgm:cxn modelId="{54D15C76-6A31-4012-89B2-7F038CE84EFB}" srcId="{780B8D86-9BEF-4F77-8485-FCA563D8B671}" destId="{E5E1FC48-054A-4C66-BCBE-1D9BBB0F9FE7}" srcOrd="2" destOrd="0" parTransId="{E179EDE4-E4F5-4203-A1B2-B5A1E2CC6B0B}" sibTransId="{FA706F06-7C7F-4388-83FB-23107A188799}"/>
    <dgm:cxn modelId="{8E5C7508-5976-4133-A49E-1B5B4AA641C2}" type="presParOf" srcId="{B12A2AAE-4CEE-4BF6-8827-6B9B3C1BEAA7}" destId="{CBC64132-33D3-4F66-B07D-C1FC9776C9B1}" srcOrd="0" destOrd="0" presId="urn:microsoft.com/office/officeart/2005/8/layout/lProcess2"/>
    <dgm:cxn modelId="{A6362610-4CBF-4701-B978-86AA95809D5E}" type="presParOf" srcId="{CBC64132-33D3-4F66-B07D-C1FC9776C9B1}" destId="{641D3FF7-F8D3-4AC4-A247-D95072D6A0DD}" srcOrd="0" destOrd="0" presId="urn:microsoft.com/office/officeart/2005/8/layout/lProcess2"/>
    <dgm:cxn modelId="{80C58858-504C-4C8B-9FA5-FD5C9F634799}" type="presParOf" srcId="{CBC64132-33D3-4F66-B07D-C1FC9776C9B1}" destId="{FB2B62EE-25E7-4065-BB90-CF18C162D522}" srcOrd="1" destOrd="0" presId="urn:microsoft.com/office/officeart/2005/8/layout/lProcess2"/>
    <dgm:cxn modelId="{3AE43E0C-910F-4ECB-8AA2-2922E0DCFCEC}" type="presParOf" srcId="{CBC64132-33D3-4F66-B07D-C1FC9776C9B1}" destId="{64023217-0DCD-4F46-B6D4-68DC10F91BB0}" srcOrd="2" destOrd="0" presId="urn:microsoft.com/office/officeart/2005/8/layout/lProcess2"/>
    <dgm:cxn modelId="{3F19E38D-F0DE-4C0E-A501-7BB2B79E8BED}" type="presParOf" srcId="{64023217-0DCD-4F46-B6D4-68DC10F91BB0}" destId="{735D03D7-BDFF-46D6-BBF2-E25E682F7410}" srcOrd="0" destOrd="0" presId="urn:microsoft.com/office/officeart/2005/8/layout/lProcess2"/>
    <dgm:cxn modelId="{9D77DADA-5D5B-4706-A5F5-1271F1282BE2}" type="presParOf" srcId="{735D03D7-BDFF-46D6-BBF2-E25E682F7410}" destId="{68538E07-EBE8-49CE-84F1-D3D15F4C2751}" srcOrd="0" destOrd="0" presId="urn:microsoft.com/office/officeart/2005/8/layout/lProcess2"/>
    <dgm:cxn modelId="{2A265594-C38A-4134-AA2C-414587BEF564}" type="presParOf" srcId="{735D03D7-BDFF-46D6-BBF2-E25E682F7410}" destId="{6A5160CA-7C08-4454-87F6-B48E298DB59E}" srcOrd="1" destOrd="0" presId="urn:microsoft.com/office/officeart/2005/8/layout/lProcess2"/>
    <dgm:cxn modelId="{A5268647-A106-41C9-8410-B06B84BFBD5D}" type="presParOf" srcId="{735D03D7-BDFF-46D6-BBF2-E25E682F7410}" destId="{AC88E827-C23A-4444-94C3-FDED2C74F515}" srcOrd="2" destOrd="0" presId="urn:microsoft.com/office/officeart/2005/8/layout/lProcess2"/>
    <dgm:cxn modelId="{292F6327-B1A3-4922-8AD9-299A9795417D}" type="presParOf" srcId="{B12A2AAE-4CEE-4BF6-8827-6B9B3C1BEAA7}" destId="{206B7E95-4680-4502-81DD-F8EA32D269FF}" srcOrd="1" destOrd="0" presId="urn:microsoft.com/office/officeart/2005/8/layout/lProcess2"/>
    <dgm:cxn modelId="{4B421B8B-9F8B-45CE-9B5F-B8662A07381F}" type="presParOf" srcId="{B12A2AAE-4CEE-4BF6-8827-6B9B3C1BEAA7}" destId="{7B3F2BE3-D932-439F-8380-3EAC01ACD5EE}" srcOrd="2" destOrd="0" presId="urn:microsoft.com/office/officeart/2005/8/layout/lProcess2"/>
    <dgm:cxn modelId="{0A2DEB37-CB58-4905-BABA-7F3F481BA256}" type="presParOf" srcId="{7B3F2BE3-D932-439F-8380-3EAC01ACD5EE}" destId="{4C93221A-1D63-41DC-9F4A-83389A46E43E}" srcOrd="0" destOrd="0" presId="urn:microsoft.com/office/officeart/2005/8/layout/lProcess2"/>
    <dgm:cxn modelId="{7927747B-0898-469F-A908-01172ADEFEB6}" type="presParOf" srcId="{7B3F2BE3-D932-439F-8380-3EAC01ACD5EE}" destId="{2F617F1C-EF7A-4C36-80B9-57B4DC2FE624}" srcOrd="1" destOrd="0" presId="urn:microsoft.com/office/officeart/2005/8/layout/lProcess2"/>
    <dgm:cxn modelId="{6EC5C34D-F465-421B-B9F1-B83A57B30417}" type="presParOf" srcId="{7B3F2BE3-D932-439F-8380-3EAC01ACD5EE}" destId="{FF0A522C-9DC4-4541-84D6-00082ECFFF86}" srcOrd="2" destOrd="0" presId="urn:microsoft.com/office/officeart/2005/8/layout/lProcess2"/>
    <dgm:cxn modelId="{AC6AB650-9E45-4F04-911F-EDE8105C69E5}" type="presParOf" srcId="{FF0A522C-9DC4-4541-84D6-00082ECFFF86}" destId="{DCC2DCA8-0E85-4918-8D9D-2AA89E315CDC}" srcOrd="0" destOrd="0" presId="urn:microsoft.com/office/officeart/2005/8/layout/lProcess2"/>
    <dgm:cxn modelId="{C46C487D-A1B9-43DC-BA68-5470DCA11ACD}" type="presParOf" srcId="{DCC2DCA8-0E85-4918-8D9D-2AA89E315CDC}" destId="{43D0C926-604F-4063-90DD-F406470FD81C}" srcOrd="0" destOrd="0" presId="urn:microsoft.com/office/officeart/2005/8/layout/lProcess2"/>
    <dgm:cxn modelId="{39CD1C5F-6007-4196-8DE4-28519A289B90}" type="presParOf" srcId="{DCC2DCA8-0E85-4918-8D9D-2AA89E315CDC}" destId="{3D49FEEB-F2D7-48EA-B1CD-B19EB7875C9C}" srcOrd="1" destOrd="0" presId="urn:microsoft.com/office/officeart/2005/8/layout/lProcess2"/>
    <dgm:cxn modelId="{4682D343-4FFE-48B5-A393-CD9D950DFB7F}" type="presParOf" srcId="{DCC2DCA8-0E85-4918-8D9D-2AA89E315CDC}" destId="{2899C441-FC6E-47F8-B9F2-E801B0DAC591}" srcOrd="2" destOrd="0" presId="urn:microsoft.com/office/officeart/2005/8/layout/lProcess2"/>
    <dgm:cxn modelId="{B995A05E-5213-4F20-B031-1A435C2B80E0}" type="presParOf" srcId="{DCC2DCA8-0E85-4918-8D9D-2AA89E315CDC}" destId="{12D79661-B461-4510-8678-C003CF626295}" srcOrd="3" destOrd="0" presId="urn:microsoft.com/office/officeart/2005/8/layout/lProcess2"/>
    <dgm:cxn modelId="{180E5A92-FF4B-42EB-B803-2BE940D82BE9}" type="presParOf" srcId="{DCC2DCA8-0E85-4918-8D9D-2AA89E315CDC}" destId="{32CD6924-A97E-4D4E-B1D3-13C50ED0793B}" srcOrd="4" destOrd="0" presId="urn:microsoft.com/office/officeart/2005/8/layout/lProcess2"/>
    <dgm:cxn modelId="{9F0FB7C9-CCA9-4FE9-B998-D62A63E34514}" type="presParOf" srcId="{B12A2AAE-4CEE-4BF6-8827-6B9B3C1BEAA7}" destId="{80FD2052-DA21-4621-A97C-8E6FACD2301A}" srcOrd="3" destOrd="0" presId="urn:microsoft.com/office/officeart/2005/8/layout/lProcess2"/>
    <dgm:cxn modelId="{745509A0-C9FD-4088-B0FA-5EEA7E1DFD99}" type="presParOf" srcId="{B12A2AAE-4CEE-4BF6-8827-6B9B3C1BEAA7}" destId="{2C60C728-1385-4A9F-9B15-8FA5A633E059}" srcOrd="4" destOrd="0" presId="urn:microsoft.com/office/officeart/2005/8/layout/lProcess2"/>
    <dgm:cxn modelId="{56E12468-3EAD-4914-8B0C-62EFA05F25B9}" type="presParOf" srcId="{2C60C728-1385-4A9F-9B15-8FA5A633E059}" destId="{5D482D52-5297-414A-8000-7C537584A683}" srcOrd="0" destOrd="0" presId="urn:microsoft.com/office/officeart/2005/8/layout/lProcess2"/>
    <dgm:cxn modelId="{C6C488AF-EF3E-44FB-A30A-B7CDAE8D26F9}" type="presParOf" srcId="{2C60C728-1385-4A9F-9B15-8FA5A633E059}" destId="{30A22A37-748A-4281-9077-6E21E09AB3DF}" srcOrd="1" destOrd="0" presId="urn:microsoft.com/office/officeart/2005/8/layout/lProcess2"/>
    <dgm:cxn modelId="{51AA9D7F-A420-4BE6-9B7F-94D9A0E6A5B2}" type="presParOf" srcId="{2C60C728-1385-4A9F-9B15-8FA5A633E059}" destId="{1D9836EB-C281-4D28-A2B0-D088160D534D}" srcOrd="2" destOrd="0" presId="urn:microsoft.com/office/officeart/2005/8/layout/lProcess2"/>
    <dgm:cxn modelId="{BF695FF9-F65D-41F4-A474-0C170DF47140}" type="presParOf" srcId="{1D9836EB-C281-4D28-A2B0-D088160D534D}" destId="{75B638F9-4D10-4E15-A4E9-FC89B250BAF9}" srcOrd="0" destOrd="0" presId="urn:microsoft.com/office/officeart/2005/8/layout/lProcess2"/>
    <dgm:cxn modelId="{7A22A400-0298-49B1-9D30-5E7BB16C29BB}" type="presParOf" srcId="{75B638F9-4D10-4E15-A4E9-FC89B250BAF9}" destId="{8B2CF619-0936-4C8E-A419-129216530C15}" srcOrd="0" destOrd="0" presId="urn:microsoft.com/office/officeart/2005/8/layout/lProcess2"/>
  </dgm:cxnLst>
  <dgm:bg/>
  <dgm:whole/>
</dgm:dataModel>
</file>

<file path=ppt/diagrams/data2.xml><?xml version="1.0" encoding="utf-8"?>
<dgm:dataModel xmlns:dgm="http://schemas.openxmlformats.org/drawingml/2006/diagram" xmlns:a="http://schemas.openxmlformats.org/drawingml/2006/main">
  <dgm:ptLst>
    <dgm:pt modelId="{79437EE9-6A02-49AE-B669-C254644E3F24}" type="doc">
      <dgm:prSet loTypeId="urn:microsoft.com/office/officeart/2005/8/layout/list1" loCatId="list" qsTypeId="urn:microsoft.com/office/officeart/2005/8/quickstyle/simple1" qsCatId="simple" csTypeId="urn:microsoft.com/office/officeart/2005/8/colors/accent0_2" csCatId="mainScheme" phldr="1"/>
      <dgm:spPr/>
      <dgm:t>
        <a:bodyPr/>
        <a:lstStyle/>
        <a:p>
          <a:endParaRPr lang="en-US"/>
        </a:p>
      </dgm:t>
    </dgm:pt>
    <dgm:pt modelId="{40B6202A-4D45-438A-B2F8-5467F3662F88}">
      <dgm:prSet phldrT="[Text]" custT="1"/>
      <dgm:spPr/>
      <dgm:t>
        <a:bodyPr/>
        <a:lstStyle/>
        <a:p>
          <a:pPr algn="just"/>
          <a:r>
            <a:rPr lang="en-IN" sz="2400" dirty="0">
              <a:latin typeface="+mj-lt"/>
              <a:cs typeface="Times New Roman" pitchFamily="18" charset="0"/>
            </a:rPr>
            <a:t>Where the ITC claimed by a recipient in respect of an inward supply is in excess of the tax declared by the supplier for the same  outward supply or it is not declared by the supplier in his valid returns, the discrepancy shall be communicated (both parties)</a:t>
          </a:r>
          <a:endParaRPr lang="en-US" sz="2400" dirty="0">
            <a:latin typeface="+mj-lt"/>
            <a:cs typeface="Times New Roman" pitchFamily="18" charset="0"/>
          </a:endParaRPr>
        </a:p>
      </dgm:t>
    </dgm:pt>
    <dgm:pt modelId="{339A7CD6-C329-4127-882C-00E2CCE338B4}" type="parTrans" cxnId="{BB227887-769A-47C0-85ED-CFFB9A342B7E}">
      <dgm:prSet/>
      <dgm:spPr/>
      <dgm:t>
        <a:bodyPr/>
        <a:lstStyle/>
        <a:p>
          <a:pPr algn="just"/>
          <a:endParaRPr lang="en-US"/>
        </a:p>
      </dgm:t>
    </dgm:pt>
    <dgm:pt modelId="{5A5E7056-DA8D-46F8-B259-9CBD695BE1D7}" type="sibTrans" cxnId="{BB227887-769A-47C0-85ED-CFFB9A342B7E}">
      <dgm:prSet/>
      <dgm:spPr/>
      <dgm:t>
        <a:bodyPr/>
        <a:lstStyle/>
        <a:p>
          <a:pPr algn="just"/>
          <a:endParaRPr lang="en-US"/>
        </a:p>
      </dgm:t>
    </dgm:pt>
    <dgm:pt modelId="{EF9F00B5-1C32-4A69-A016-A399B1F74533}">
      <dgm:prSet phldrT="[Text]" custT="1"/>
      <dgm:spPr/>
      <dgm:t>
        <a:bodyPr/>
        <a:lstStyle/>
        <a:p>
          <a:pPr algn="just"/>
          <a:r>
            <a:rPr lang="en-IN" sz="2400" dirty="0">
              <a:latin typeface="+mj-lt"/>
              <a:cs typeface="Times New Roman" pitchFamily="18" charset="0"/>
            </a:rPr>
            <a:t>The duplication of claims of input tax credit (shall be communicated to the recipient )</a:t>
          </a:r>
          <a:endParaRPr lang="en-US" sz="2400" dirty="0">
            <a:latin typeface="+mj-lt"/>
            <a:cs typeface="Times New Roman" pitchFamily="18" charset="0"/>
          </a:endParaRPr>
        </a:p>
      </dgm:t>
    </dgm:pt>
    <dgm:pt modelId="{B6873469-4D88-4F21-B295-6F1EFFADABF6}" type="parTrans" cxnId="{E1A40609-BE3C-429E-B2E6-37636B6870F7}">
      <dgm:prSet/>
      <dgm:spPr/>
      <dgm:t>
        <a:bodyPr/>
        <a:lstStyle/>
        <a:p>
          <a:pPr algn="just"/>
          <a:endParaRPr lang="en-US"/>
        </a:p>
      </dgm:t>
    </dgm:pt>
    <dgm:pt modelId="{6F38B182-C329-4AD3-B849-162278EF7AA5}" type="sibTrans" cxnId="{E1A40609-BE3C-429E-B2E6-37636B6870F7}">
      <dgm:prSet/>
      <dgm:spPr/>
      <dgm:t>
        <a:bodyPr/>
        <a:lstStyle/>
        <a:p>
          <a:pPr algn="just"/>
          <a:endParaRPr lang="en-US"/>
        </a:p>
      </dgm:t>
    </dgm:pt>
    <dgm:pt modelId="{C4F3E52C-49DB-440A-B523-28F940989C1C}" type="pres">
      <dgm:prSet presAssocID="{79437EE9-6A02-49AE-B669-C254644E3F24}" presName="linear" presStyleCnt="0">
        <dgm:presLayoutVars>
          <dgm:dir/>
          <dgm:animLvl val="lvl"/>
          <dgm:resizeHandles val="exact"/>
        </dgm:presLayoutVars>
      </dgm:prSet>
      <dgm:spPr/>
      <dgm:t>
        <a:bodyPr/>
        <a:lstStyle/>
        <a:p>
          <a:endParaRPr lang="en-US"/>
        </a:p>
      </dgm:t>
    </dgm:pt>
    <dgm:pt modelId="{C8337A58-D47F-4AFD-9538-92DF90A50572}" type="pres">
      <dgm:prSet presAssocID="{40B6202A-4D45-438A-B2F8-5467F3662F88}" presName="parentLin" presStyleCnt="0"/>
      <dgm:spPr/>
    </dgm:pt>
    <dgm:pt modelId="{3FAF4983-E0E1-4E9C-BC7F-1A110EBB017E}" type="pres">
      <dgm:prSet presAssocID="{40B6202A-4D45-438A-B2F8-5467F3662F88}" presName="parentLeftMargin" presStyleLbl="node1" presStyleIdx="0" presStyleCnt="2"/>
      <dgm:spPr/>
      <dgm:t>
        <a:bodyPr/>
        <a:lstStyle/>
        <a:p>
          <a:endParaRPr lang="en-US"/>
        </a:p>
      </dgm:t>
    </dgm:pt>
    <dgm:pt modelId="{48C8C2E2-467A-4B83-AECE-E71D8C9E6E21}" type="pres">
      <dgm:prSet presAssocID="{40B6202A-4D45-438A-B2F8-5467F3662F88}" presName="parentText" presStyleLbl="node1" presStyleIdx="0" presStyleCnt="2" custScaleX="141132" custScaleY="179726">
        <dgm:presLayoutVars>
          <dgm:chMax val="0"/>
          <dgm:bulletEnabled val="1"/>
        </dgm:presLayoutVars>
      </dgm:prSet>
      <dgm:spPr/>
      <dgm:t>
        <a:bodyPr/>
        <a:lstStyle/>
        <a:p>
          <a:endParaRPr lang="en-US"/>
        </a:p>
      </dgm:t>
    </dgm:pt>
    <dgm:pt modelId="{3AE2F451-788F-43DE-9D99-DD84E223CB72}" type="pres">
      <dgm:prSet presAssocID="{40B6202A-4D45-438A-B2F8-5467F3662F88}" presName="negativeSpace" presStyleCnt="0"/>
      <dgm:spPr/>
    </dgm:pt>
    <dgm:pt modelId="{8F69C63F-91DE-4C34-B1AD-C80F7D1927A7}" type="pres">
      <dgm:prSet presAssocID="{40B6202A-4D45-438A-B2F8-5467F3662F88}" presName="childText" presStyleLbl="conFgAcc1" presStyleIdx="0" presStyleCnt="2">
        <dgm:presLayoutVars>
          <dgm:bulletEnabled val="1"/>
        </dgm:presLayoutVars>
      </dgm:prSet>
      <dgm:spPr/>
    </dgm:pt>
    <dgm:pt modelId="{66042304-C80D-409F-A6BC-AA2D3377AC20}" type="pres">
      <dgm:prSet presAssocID="{5A5E7056-DA8D-46F8-B259-9CBD695BE1D7}" presName="spaceBetweenRectangles" presStyleCnt="0"/>
      <dgm:spPr/>
    </dgm:pt>
    <dgm:pt modelId="{2354A66A-60A5-4044-8443-BEE4E4B9AA88}" type="pres">
      <dgm:prSet presAssocID="{EF9F00B5-1C32-4A69-A016-A399B1F74533}" presName="parentLin" presStyleCnt="0"/>
      <dgm:spPr/>
    </dgm:pt>
    <dgm:pt modelId="{9188168E-CFB1-4E29-9D54-80C9B496991E}" type="pres">
      <dgm:prSet presAssocID="{EF9F00B5-1C32-4A69-A016-A399B1F74533}" presName="parentLeftMargin" presStyleLbl="node1" presStyleIdx="0" presStyleCnt="2"/>
      <dgm:spPr/>
      <dgm:t>
        <a:bodyPr/>
        <a:lstStyle/>
        <a:p>
          <a:endParaRPr lang="en-US"/>
        </a:p>
      </dgm:t>
    </dgm:pt>
    <dgm:pt modelId="{8729B4BC-860C-496E-A41D-36EA364F5EBC}" type="pres">
      <dgm:prSet presAssocID="{EF9F00B5-1C32-4A69-A016-A399B1F74533}" presName="parentText" presStyleLbl="node1" presStyleIdx="1" presStyleCnt="2" custScaleX="142857" custLinFactNeighborX="-13200" custLinFactNeighborY="-4023">
        <dgm:presLayoutVars>
          <dgm:chMax val="0"/>
          <dgm:bulletEnabled val="1"/>
        </dgm:presLayoutVars>
      </dgm:prSet>
      <dgm:spPr/>
      <dgm:t>
        <a:bodyPr/>
        <a:lstStyle/>
        <a:p>
          <a:endParaRPr lang="en-US"/>
        </a:p>
      </dgm:t>
    </dgm:pt>
    <dgm:pt modelId="{7F380E41-23A1-4799-8DF1-256EA3F61342}" type="pres">
      <dgm:prSet presAssocID="{EF9F00B5-1C32-4A69-A016-A399B1F74533}" presName="negativeSpace" presStyleCnt="0"/>
      <dgm:spPr/>
    </dgm:pt>
    <dgm:pt modelId="{C8F19E54-C2F2-4C33-ACB2-D0CB02EDFF24}" type="pres">
      <dgm:prSet presAssocID="{EF9F00B5-1C32-4A69-A016-A399B1F74533}" presName="childText" presStyleLbl="conFgAcc1" presStyleIdx="1" presStyleCnt="2">
        <dgm:presLayoutVars>
          <dgm:bulletEnabled val="1"/>
        </dgm:presLayoutVars>
      </dgm:prSet>
      <dgm:spPr/>
    </dgm:pt>
  </dgm:ptLst>
  <dgm:cxnLst>
    <dgm:cxn modelId="{DFF108CE-5B89-40FF-9F35-F136DB60D0FE}" type="presOf" srcId="{EF9F00B5-1C32-4A69-A016-A399B1F74533}" destId="{9188168E-CFB1-4E29-9D54-80C9B496991E}" srcOrd="0" destOrd="0" presId="urn:microsoft.com/office/officeart/2005/8/layout/list1"/>
    <dgm:cxn modelId="{D5D73A7F-C88D-4B19-92EC-B6F2E0712350}" type="presOf" srcId="{40B6202A-4D45-438A-B2F8-5467F3662F88}" destId="{48C8C2E2-467A-4B83-AECE-E71D8C9E6E21}" srcOrd="1" destOrd="0" presId="urn:microsoft.com/office/officeart/2005/8/layout/list1"/>
    <dgm:cxn modelId="{BB227887-769A-47C0-85ED-CFFB9A342B7E}" srcId="{79437EE9-6A02-49AE-B669-C254644E3F24}" destId="{40B6202A-4D45-438A-B2F8-5467F3662F88}" srcOrd="0" destOrd="0" parTransId="{339A7CD6-C329-4127-882C-00E2CCE338B4}" sibTransId="{5A5E7056-DA8D-46F8-B259-9CBD695BE1D7}"/>
    <dgm:cxn modelId="{0AAA7D9E-8B2B-474C-8F31-AE5FC07B6F8E}" type="presOf" srcId="{79437EE9-6A02-49AE-B669-C254644E3F24}" destId="{C4F3E52C-49DB-440A-B523-28F940989C1C}" srcOrd="0" destOrd="0" presId="urn:microsoft.com/office/officeart/2005/8/layout/list1"/>
    <dgm:cxn modelId="{E1A40609-BE3C-429E-B2E6-37636B6870F7}" srcId="{79437EE9-6A02-49AE-B669-C254644E3F24}" destId="{EF9F00B5-1C32-4A69-A016-A399B1F74533}" srcOrd="1" destOrd="0" parTransId="{B6873469-4D88-4F21-B295-6F1EFFADABF6}" sibTransId="{6F38B182-C329-4AD3-B849-162278EF7AA5}"/>
    <dgm:cxn modelId="{DB743987-DCC3-4EFF-9F66-4F4DBD4F2DA3}" type="presOf" srcId="{40B6202A-4D45-438A-B2F8-5467F3662F88}" destId="{3FAF4983-E0E1-4E9C-BC7F-1A110EBB017E}" srcOrd="0" destOrd="0" presId="urn:microsoft.com/office/officeart/2005/8/layout/list1"/>
    <dgm:cxn modelId="{9C18E5F1-5CFF-40F8-92CC-969EDA0A5FEB}" type="presOf" srcId="{EF9F00B5-1C32-4A69-A016-A399B1F74533}" destId="{8729B4BC-860C-496E-A41D-36EA364F5EBC}" srcOrd="1" destOrd="0" presId="urn:microsoft.com/office/officeart/2005/8/layout/list1"/>
    <dgm:cxn modelId="{DCA70C3A-BFCF-4D2A-AE46-F44754C72B77}" type="presParOf" srcId="{C4F3E52C-49DB-440A-B523-28F940989C1C}" destId="{C8337A58-D47F-4AFD-9538-92DF90A50572}" srcOrd="0" destOrd="0" presId="urn:microsoft.com/office/officeart/2005/8/layout/list1"/>
    <dgm:cxn modelId="{350AEDBA-5AE7-496B-9649-62E2D4E8ACE4}" type="presParOf" srcId="{C8337A58-D47F-4AFD-9538-92DF90A50572}" destId="{3FAF4983-E0E1-4E9C-BC7F-1A110EBB017E}" srcOrd="0" destOrd="0" presId="urn:microsoft.com/office/officeart/2005/8/layout/list1"/>
    <dgm:cxn modelId="{CE619042-9897-4EA8-9847-5FFF15DEE35E}" type="presParOf" srcId="{C8337A58-D47F-4AFD-9538-92DF90A50572}" destId="{48C8C2E2-467A-4B83-AECE-E71D8C9E6E21}" srcOrd="1" destOrd="0" presId="urn:microsoft.com/office/officeart/2005/8/layout/list1"/>
    <dgm:cxn modelId="{52C309E4-CDA2-41BC-BAE2-8140E085E260}" type="presParOf" srcId="{C4F3E52C-49DB-440A-B523-28F940989C1C}" destId="{3AE2F451-788F-43DE-9D99-DD84E223CB72}" srcOrd="1" destOrd="0" presId="urn:microsoft.com/office/officeart/2005/8/layout/list1"/>
    <dgm:cxn modelId="{AF692CB7-0726-4F19-9D5D-8B298FC1E13C}" type="presParOf" srcId="{C4F3E52C-49DB-440A-B523-28F940989C1C}" destId="{8F69C63F-91DE-4C34-B1AD-C80F7D1927A7}" srcOrd="2" destOrd="0" presId="urn:microsoft.com/office/officeart/2005/8/layout/list1"/>
    <dgm:cxn modelId="{4C74DD20-D6A8-4821-8082-F14CE218A39D}" type="presParOf" srcId="{C4F3E52C-49DB-440A-B523-28F940989C1C}" destId="{66042304-C80D-409F-A6BC-AA2D3377AC20}" srcOrd="3" destOrd="0" presId="urn:microsoft.com/office/officeart/2005/8/layout/list1"/>
    <dgm:cxn modelId="{DB4BDA85-E7B4-42CA-B0D3-27E0DEDFCF67}" type="presParOf" srcId="{C4F3E52C-49DB-440A-B523-28F940989C1C}" destId="{2354A66A-60A5-4044-8443-BEE4E4B9AA88}" srcOrd="4" destOrd="0" presId="urn:microsoft.com/office/officeart/2005/8/layout/list1"/>
    <dgm:cxn modelId="{0DA4E2F3-6465-423D-A151-BAA30495409A}" type="presParOf" srcId="{2354A66A-60A5-4044-8443-BEE4E4B9AA88}" destId="{9188168E-CFB1-4E29-9D54-80C9B496991E}" srcOrd="0" destOrd="0" presId="urn:microsoft.com/office/officeart/2005/8/layout/list1"/>
    <dgm:cxn modelId="{BCDB4B39-3F75-491D-A978-E3A338FFED4E}" type="presParOf" srcId="{2354A66A-60A5-4044-8443-BEE4E4B9AA88}" destId="{8729B4BC-860C-496E-A41D-36EA364F5EBC}" srcOrd="1" destOrd="0" presId="urn:microsoft.com/office/officeart/2005/8/layout/list1"/>
    <dgm:cxn modelId="{4B01CE4A-4A3A-44DB-8B85-9E04EE1340E4}" type="presParOf" srcId="{C4F3E52C-49DB-440A-B523-28F940989C1C}" destId="{7F380E41-23A1-4799-8DF1-256EA3F61342}" srcOrd="5" destOrd="0" presId="urn:microsoft.com/office/officeart/2005/8/layout/list1"/>
    <dgm:cxn modelId="{8E5387C4-C3BA-4ECA-8CC0-051A51FFB231}" type="presParOf" srcId="{C4F3E52C-49DB-440A-B523-28F940989C1C}" destId="{C8F19E54-C2F2-4C33-ACB2-D0CB02EDFF24}" srcOrd="6" destOrd="0" presId="urn:microsoft.com/office/officeart/2005/8/layout/list1"/>
  </dgm:cxnLst>
  <dgm:bg/>
  <dgm:whole/>
</dgm:dataModel>
</file>

<file path=ppt/diagrams/data3.xml><?xml version="1.0" encoding="utf-8"?>
<dgm:dataModel xmlns:dgm="http://schemas.openxmlformats.org/drawingml/2006/diagram" xmlns:a="http://schemas.openxmlformats.org/drawingml/2006/main">
  <dgm:ptLst>
    <dgm:pt modelId="{D1381352-2516-4929-95A1-870DE54A400E}" type="doc">
      <dgm:prSet loTypeId="urn:microsoft.com/office/officeart/2005/8/layout/vProcess5" loCatId="process" qsTypeId="urn:microsoft.com/office/officeart/2005/8/quickstyle/simple2" qsCatId="simple" csTypeId="urn:microsoft.com/office/officeart/2005/8/colors/accent0_2" csCatId="mainScheme" phldr="1"/>
      <dgm:spPr/>
      <dgm:t>
        <a:bodyPr/>
        <a:lstStyle/>
        <a:p>
          <a:endParaRPr lang="en-US"/>
        </a:p>
      </dgm:t>
    </dgm:pt>
    <dgm:pt modelId="{512CEA2B-CBEB-4BAC-B7D2-E7D87AA311DC}">
      <dgm:prSet phldrT="[Text]" custT="1"/>
      <dgm:spPr/>
      <dgm:t>
        <a:bodyPr/>
        <a:lstStyle/>
        <a:p>
          <a:pPr algn="just"/>
          <a:r>
            <a:rPr lang="en-US" sz="2400" dirty="0">
              <a:latin typeface="+mj-lt"/>
              <a:cs typeface="Times New Roman" pitchFamily="18" charset="0"/>
            </a:rPr>
            <a:t>A </a:t>
          </a:r>
          <a:r>
            <a:rPr lang="en-US" sz="2400" b="1" dirty="0">
              <a:latin typeface="+mj-lt"/>
              <a:cs typeface="Times New Roman" pitchFamily="18" charset="0"/>
            </a:rPr>
            <a:t>supplier</a:t>
          </a:r>
          <a:r>
            <a:rPr lang="en-US" sz="2400" dirty="0">
              <a:latin typeface="+mj-lt"/>
              <a:cs typeface="Times New Roman" pitchFamily="18" charset="0"/>
            </a:rPr>
            <a:t> to whom any discrepancy is made available under sub-rule (1) may make </a:t>
          </a:r>
          <a:r>
            <a:rPr lang="en-US" sz="2400" b="1" dirty="0">
              <a:latin typeface="+mj-lt"/>
              <a:cs typeface="Times New Roman" pitchFamily="18" charset="0"/>
            </a:rPr>
            <a:t>rectifications</a:t>
          </a:r>
          <a:r>
            <a:rPr lang="en-US" sz="2400" dirty="0">
              <a:latin typeface="+mj-lt"/>
              <a:cs typeface="Times New Roman" pitchFamily="18" charset="0"/>
            </a:rPr>
            <a:t> in the statement of </a:t>
          </a:r>
          <a:r>
            <a:rPr lang="en-US" sz="2400" b="1" dirty="0">
              <a:latin typeface="+mj-lt"/>
              <a:cs typeface="Times New Roman" pitchFamily="18" charset="0"/>
            </a:rPr>
            <a:t>outward supplies</a:t>
          </a:r>
          <a:r>
            <a:rPr lang="en-US" sz="2400" dirty="0">
              <a:latin typeface="+mj-lt"/>
              <a:cs typeface="Times New Roman" pitchFamily="18" charset="0"/>
            </a:rPr>
            <a:t> to be furnished </a:t>
          </a:r>
          <a:r>
            <a:rPr lang="en-US" sz="2400" b="1" dirty="0">
              <a:latin typeface="+mj-lt"/>
              <a:cs typeface="Times New Roman" pitchFamily="18" charset="0"/>
            </a:rPr>
            <a:t>for the month </a:t>
          </a:r>
          <a:r>
            <a:rPr lang="en-US" sz="2400" dirty="0">
              <a:latin typeface="+mj-lt"/>
              <a:cs typeface="Times New Roman" pitchFamily="18" charset="0"/>
            </a:rPr>
            <a:t>in which the discrepancy is made available</a:t>
          </a:r>
        </a:p>
      </dgm:t>
    </dgm:pt>
    <dgm:pt modelId="{8811D979-ED18-44D3-A30F-1440D3CE6194}" type="parTrans" cxnId="{284753A9-5BB9-4F0D-A393-72D856FB97D6}">
      <dgm:prSet/>
      <dgm:spPr/>
      <dgm:t>
        <a:bodyPr/>
        <a:lstStyle/>
        <a:p>
          <a:endParaRPr lang="en-US"/>
        </a:p>
      </dgm:t>
    </dgm:pt>
    <dgm:pt modelId="{0678D7D1-9CFF-4A5D-B0F0-77835E5E85CF}" type="sibTrans" cxnId="{284753A9-5BB9-4F0D-A393-72D856FB97D6}">
      <dgm:prSet custT="1"/>
      <dgm:spPr/>
      <dgm:t>
        <a:bodyPr/>
        <a:lstStyle/>
        <a:p>
          <a:pPr algn="just"/>
          <a:endParaRPr lang="en-US" sz="2300">
            <a:latin typeface="+mj-lt"/>
          </a:endParaRPr>
        </a:p>
      </dgm:t>
    </dgm:pt>
    <dgm:pt modelId="{58CBFC89-705E-4300-A30E-1A6A7CB26BFB}">
      <dgm:prSet phldrT="[Text]" custT="1"/>
      <dgm:spPr/>
      <dgm:t>
        <a:bodyPr/>
        <a:lstStyle/>
        <a:p>
          <a:pPr algn="just"/>
          <a:r>
            <a:rPr lang="en-US" sz="2400" u="none" dirty="0">
              <a:latin typeface="+mj-lt"/>
              <a:cs typeface="Times New Roman" pitchFamily="18" charset="0"/>
            </a:rPr>
            <a:t>A </a:t>
          </a:r>
          <a:r>
            <a:rPr lang="en-US" sz="2400" b="1" u="none" dirty="0">
              <a:latin typeface="+mj-lt"/>
              <a:cs typeface="Times New Roman" pitchFamily="18" charset="0"/>
            </a:rPr>
            <a:t>recipient</a:t>
          </a:r>
          <a:r>
            <a:rPr lang="en-US" sz="2400" u="none" dirty="0">
              <a:latin typeface="+mj-lt"/>
              <a:cs typeface="Times New Roman" pitchFamily="18" charset="0"/>
            </a:rPr>
            <a:t> to whom any discrepancy is made available under sub-rule (1) may make suitable </a:t>
          </a:r>
          <a:r>
            <a:rPr lang="en-US" sz="2400" b="1" u="none" dirty="0">
              <a:latin typeface="+mj-lt"/>
              <a:cs typeface="Times New Roman" pitchFamily="18" charset="0"/>
            </a:rPr>
            <a:t>rectifications</a:t>
          </a:r>
          <a:r>
            <a:rPr lang="en-US" sz="2400" u="none" dirty="0">
              <a:latin typeface="+mj-lt"/>
              <a:cs typeface="Times New Roman" pitchFamily="18" charset="0"/>
            </a:rPr>
            <a:t> in the statement of </a:t>
          </a:r>
          <a:r>
            <a:rPr lang="en-US" sz="2400" b="1" u="none" dirty="0">
              <a:latin typeface="+mj-lt"/>
              <a:cs typeface="Times New Roman" pitchFamily="18" charset="0"/>
            </a:rPr>
            <a:t>inward supplies </a:t>
          </a:r>
          <a:r>
            <a:rPr lang="en-US" sz="2400" u="none" dirty="0">
              <a:latin typeface="+mj-lt"/>
              <a:cs typeface="Times New Roman" pitchFamily="18" charset="0"/>
            </a:rPr>
            <a:t>to be furnished for the month in which the discrepancy is made available</a:t>
          </a:r>
        </a:p>
      </dgm:t>
    </dgm:pt>
    <dgm:pt modelId="{CC0CF3B9-07A5-4C7E-A094-C5FC6A633740}" type="parTrans" cxnId="{DCA580C2-1C47-4637-BFF3-FC0781F9A8F5}">
      <dgm:prSet/>
      <dgm:spPr/>
      <dgm:t>
        <a:bodyPr/>
        <a:lstStyle/>
        <a:p>
          <a:endParaRPr lang="en-US"/>
        </a:p>
      </dgm:t>
    </dgm:pt>
    <dgm:pt modelId="{9F2BF944-2747-4239-8F6B-29BFB8584435}" type="sibTrans" cxnId="{DCA580C2-1C47-4637-BFF3-FC0781F9A8F5}">
      <dgm:prSet/>
      <dgm:spPr/>
      <dgm:t>
        <a:bodyPr/>
        <a:lstStyle/>
        <a:p>
          <a:endParaRPr lang="en-US"/>
        </a:p>
      </dgm:t>
    </dgm:pt>
    <dgm:pt modelId="{28E4905A-BD96-4D6B-A4EA-E7DB2DCC5634}" type="pres">
      <dgm:prSet presAssocID="{D1381352-2516-4929-95A1-870DE54A400E}" presName="outerComposite" presStyleCnt="0">
        <dgm:presLayoutVars>
          <dgm:chMax val="5"/>
          <dgm:dir/>
          <dgm:resizeHandles val="exact"/>
        </dgm:presLayoutVars>
      </dgm:prSet>
      <dgm:spPr/>
      <dgm:t>
        <a:bodyPr/>
        <a:lstStyle/>
        <a:p>
          <a:endParaRPr lang="en-US"/>
        </a:p>
      </dgm:t>
    </dgm:pt>
    <dgm:pt modelId="{EE76AB83-497A-4049-8113-50D5BE5C27F8}" type="pres">
      <dgm:prSet presAssocID="{D1381352-2516-4929-95A1-870DE54A400E}" presName="dummyMaxCanvas" presStyleCnt="0">
        <dgm:presLayoutVars/>
      </dgm:prSet>
      <dgm:spPr/>
    </dgm:pt>
    <dgm:pt modelId="{77928C8A-B350-440A-AA45-204BD6EBA0A8}" type="pres">
      <dgm:prSet presAssocID="{D1381352-2516-4929-95A1-870DE54A400E}" presName="TwoNodes_1" presStyleLbl="node1" presStyleIdx="0" presStyleCnt="2">
        <dgm:presLayoutVars>
          <dgm:bulletEnabled val="1"/>
        </dgm:presLayoutVars>
      </dgm:prSet>
      <dgm:spPr/>
      <dgm:t>
        <a:bodyPr/>
        <a:lstStyle/>
        <a:p>
          <a:endParaRPr lang="en-US"/>
        </a:p>
      </dgm:t>
    </dgm:pt>
    <dgm:pt modelId="{1F3B7662-9B49-4290-8CCC-5D5470B29714}" type="pres">
      <dgm:prSet presAssocID="{D1381352-2516-4929-95A1-870DE54A400E}" presName="TwoNodes_2" presStyleLbl="node1" presStyleIdx="1" presStyleCnt="2">
        <dgm:presLayoutVars>
          <dgm:bulletEnabled val="1"/>
        </dgm:presLayoutVars>
      </dgm:prSet>
      <dgm:spPr/>
      <dgm:t>
        <a:bodyPr/>
        <a:lstStyle/>
        <a:p>
          <a:endParaRPr lang="en-US"/>
        </a:p>
      </dgm:t>
    </dgm:pt>
    <dgm:pt modelId="{6B129009-44C6-487B-8016-FAA16B358A31}" type="pres">
      <dgm:prSet presAssocID="{D1381352-2516-4929-95A1-870DE54A400E}" presName="TwoConn_1-2" presStyleLbl="fgAccFollowNode1" presStyleIdx="0" presStyleCnt="1">
        <dgm:presLayoutVars>
          <dgm:bulletEnabled val="1"/>
        </dgm:presLayoutVars>
      </dgm:prSet>
      <dgm:spPr/>
      <dgm:t>
        <a:bodyPr/>
        <a:lstStyle/>
        <a:p>
          <a:endParaRPr lang="en-US"/>
        </a:p>
      </dgm:t>
    </dgm:pt>
    <dgm:pt modelId="{7BAD8264-EA97-4D6A-BF94-3805FD37423F}" type="pres">
      <dgm:prSet presAssocID="{D1381352-2516-4929-95A1-870DE54A400E}" presName="TwoNodes_1_text" presStyleLbl="node1" presStyleIdx="1" presStyleCnt="2">
        <dgm:presLayoutVars>
          <dgm:bulletEnabled val="1"/>
        </dgm:presLayoutVars>
      </dgm:prSet>
      <dgm:spPr/>
      <dgm:t>
        <a:bodyPr/>
        <a:lstStyle/>
        <a:p>
          <a:endParaRPr lang="en-US"/>
        </a:p>
      </dgm:t>
    </dgm:pt>
    <dgm:pt modelId="{C4758D8A-81F6-4FFD-AF00-181E748933DD}" type="pres">
      <dgm:prSet presAssocID="{D1381352-2516-4929-95A1-870DE54A400E}" presName="TwoNodes_2_text" presStyleLbl="node1" presStyleIdx="1" presStyleCnt="2">
        <dgm:presLayoutVars>
          <dgm:bulletEnabled val="1"/>
        </dgm:presLayoutVars>
      </dgm:prSet>
      <dgm:spPr/>
      <dgm:t>
        <a:bodyPr/>
        <a:lstStyle/>
        <a:p>
          <a:endParaRPr lang="en-US"/>
        </a:p>
      </dgm:t>
    </dgm:pt>
  </dgm:ptLst>
  <dgm:cxnLst>
    <dgm:cxn modelId="{B526975D-A3F5-4F9A-A677-CA1D0E2CA746}" type="presOf" srcId="{512CEA2B-CBEB-4BAC-B7D2-E7D87AA311DC}" destId="{77928C8A-B350-440A-AA45-204BD6EBA0A8}" srcOrd="0" destOrd="0" presId="urn:microsoft.com/office/officeart/2005/8/layout/vProcess5"/>
    <dgm:cxn modelId="{0FC01862-E0C7-4746-A549-E7F9C3062B59}" type="presOf" srcId="{0678D7D1-9CFF-4A5D-B0F0-77835E5E85CF}" destId="{6B129009-44C6-487B-8016-FAA16B358A31}" srcOrd="0" destOrd="0" presId="urn:microsoft.com/office/officeart/2005/8/layout/vProcess5"/>
    <dgm:cxn modelId="{9F035C37-CE64-45E4-A470-E692CD4440FA}" type="presOf" srcId="{D1381352-2516-4929-95A1-870DE54A400E}" destId="{28E4905A-BD96-4D6B-A4EA-E7DB2DCC5634}" srcOrd="0" destOrd="0" presId="urn:microsoft.com/office/officeart/2005/8/layout/vProcess5"/>
    <dgm:cxn modelId="{A0DEBE1E-A52E-4EBC-A88D-33893DC8854D}" type="presOf" srcId="{512CEA2B-CBEB-4BAC-B7D2-E7D87AA311DC}" destId="{7BAD8264-EA97-4D6A-BF94-3805FD37423F}" srcOrd="1" destOrd="0" presId="urn:microsoft.com/office/officeart/2005/8/layout/vProcess5"/>
    <dgm:cxn modelId="{F71B9472-4A6F-41FD-AB60-55A22D7E7DB0}" type="presOf" srcId="{58CBFC89-705E-4300-A30E-1A6A7CB26BFB}" destId="{C4758D8A-81F6-4FFD-AF00-181E748933DD}" srcOrd="1" destOrd="0" presId="urn:microsoft.com/office/officeart/2005/8/layout/vProcess5"/>
    <dgm:cxn modelId="{3F1FD266-91B9-4B02-8284-B5683CAE5D8F}" type="presOf" srcId="{58CBFC89-705E-4300-A30E-1A6A7CB26BFB}" destId="{1F3B7662-9B49-4290-8CCC-5D5470B29714}" srcOrd="0" destOrd="0" presId="urn:microsoft.com/office/officeart/2005/8/layout/vProcess5"/>
    <dgm:cxn modelId="{284753A9-5BB9-4F0D-A393-72D856FB97D6}" srcId="{D1381352-2516-4929-95A1-870DE54A400E}" destId="{512CEA2B-CBEB-4BAC-B7D2-E7D87AA311DC}" srcOrd="0" destOrd="0" parTransId="{8811D979-ED18-44D3-A30F-1440D3CE6194}" sibTransId="{0678D7D1-9CFF-4A5D-B0F0-77835E5E85CF}"/>
    <dgm:cxn modelId="{DCA580C2-1C47-4637-BFF3-FC0781F9A8F5}" srcId="{D1381352-2516-4929-95A1-870DE54A400E}" destId="{58CBFC89-705E-4300-A30E-1A6A7CB26BFB}" srcOrd="1" destOrd="0" parTransId="{CC0CF3B9-07A5-4C7E-A094-C5FC6A633740}" sibTransId="{9F2BF944-2747-4239-8F6B-29BFB8584435}"/>
    <dgm:cxn modelId="{6C2EF2B6-EA56-400E-97B9-3DB46208D6DD}" type="presParOf" srcId="{28E4905A-BD96-4D6B-A4EA-E7DB2DCC5634}" destId="{EE76AB83-497A-4049-8113-50D5BE5C27F8}" srcOrd="0" destOrd="0" presId="urn:microsoft.com/office/officeart/2005/8/layout/vProcess5"/>
    <dgm:cxn modelId="{2E1B4EA9-4AC5-4986-8E6C-25320944BBAC}" type="presParOf" srcId="{28E4905A-BD96-4D6B-A4EA-E7DB2DCC5634}" destId="{77928C8A-B350-440A-AA45-204BD6EBA0A8}" srcOrd="1" destOrd="0" presId="urn:microsoft.com/office/officeart/2005/8/layout/vProcess5"/>
    <dgm:cxn modelId="{A25528E8-026E-4E44-B651-79CCFA1594DF}" type="presParOf" srcId="{28E4905A-BD96-4D6B-A4EA-E7DB2DCC5634}" destId="{1F3B7662-9B49-4290-8CCC-5D5470B29714}" srcOrd="2" destOrd="0" presId="urn:microsoft.com/office/officeart/2005/8/layout/vProcess5"/>
    <dgm:cxn modelId="{223C0069-6173-4AD7-8BC4-47934263F18A}" type="presParOf" srcId="{28E4905A-BD96-4D6B-A4EA-E7DB2DCC5634}" destId="{6B129009-44C6-487B-8016-FAA16B358A31}" srcOrd="3" destOrd="0" presId="urn:microsoft.com/office/officeart/2005/8/layout/vProcess5"/>
    <dgm:cxn modelId="{B94D9592-DB32-4B02-83A7-13281C61D1A8}" type="presParOf" srcId="{28E4905A-BD96-4D6B-A4EA-E7DB2DCC5634}" destId="{7BAD8264-EA97-4D6A-BF94-3805FD37423F}" srcOrd="4" destOrd="0" presId="urn:microsoft.com/office/officeart/2005/8/layout/vProcess5"/>
    <dgm:cxn modelId="{180F78A4-7DA9-46CF-98BB-BA1891683AA1}" type="presParOf" srcId="{28E4905A-BD96-4D6B-A4EA-E7DB2DCC5634}" destId="{C4758D8A-81F6-4FFD-AF00-181E748933DD}" srcOrd="5" destOrd="0" presId="urn:microsoft.com/office/officeart/2005/8/layout/vProcess5"/>
  </dgm:cxnLst>
  <dgm:bg/>
  <dgm:whole/>
</dgm:dataModel>
</file>

<file path=ppt/diagrams/data4.xml><?xml version="1.0" encoding="utf-8"?>
<dgm:dataModel xmlns:dgm="http://schemas.openxmlformats.org/drawingml/2006/diagram" xmlns:a="http://schemas.openxmlformats.org/drawingml/2006/main">
  <dgm:ptLst>
    <dgm:pt modelId="{7AAC6ABA-5EE1-4601-9E94-090A80989350}" type="doc">
      <dgm:prSet loTypeId="urn:microsoft.com/office/officeart/2005/8/layout/equation2" loCatId="process" qsTypeId="urn:microsoft.com/office/officeart/2005/8/quickstyle/simple1" qsCatId="simple" csTypeId="urn:microsoft.com/office/officeart/2005/8/colors/accent0_3" csCatId="mainScheme" phldr="1"/>
      <dgm:spPr/>
    </dgm:pt>
    <dgm:pt modelId="{83FE615F-C2E7-4E17-AD95-A2651BCB8AAF}">
      <dgm:prSet phldrT="[Text]" custT="1"/>
      <dgm:spPr/>
      <dgm:t>
        <a:bodyPr/>
        <a:lstStyle/>
        <a:p>
          <a:r>
            <a:rPr lang="en-US" sz="2400" b="0" dirty="0">
              <a:latin typeface="+mj-lt"/>
              <a:cs typeface="Times New Roman" pitchFamily="18" charset="0"/>
            </a:rPr>
            <a:t>ITC shall be added to the output tax liability of the recipient</a:t>
          </a:r>
        </a:p>
      </dgm:t>
    </dgm:pt>
    <dgm:pt modelId="{96437E1E-F696-4C1B-80EE-DDE2F58D7580}" type="parTrans" cxnId="{CD96ED03-B687-4339-8ED6-F98BBBBEFCBA}">
      <dgm:prSet/>
      <dgm:spPr/>
      <dgm:t>
        <a:bodyPr/>
        <a:lstStyle/>
        <a:p>
          <a:endParaRPr lang="en-US"/>
        </a:p>
      </dgm:t>
    </dgm:pt>
    <dgm:pt modelId="{A5670853-C93C-4BAE-9FA3-AFF35C824A68}" type="sibTrans" cxnId="{CD96ED03-B687-4339-8ED6-F98BBBBEFCBA}">
      <dgm:prSet/>
      <dgm:spPr/>
      <dgm:t>
        <a:bodyPr/>
        <a:lstStyle/>
        <a:p>
          <a:endParaRPr lang="en-US"/>
        </a:p>
      </dgm:t>
    </dgm:pt>
    <dgm:pt modelId="{386EF781-B140-44F8-9C5A-3BCBF1AD3372}">
      <dgm:prSet phldrT="[Text]" custT="1"/>
      <dgm:spPr/>
      <dgm:t>
        <a:bodyPr/>
        <a:lstStyle/>
        <a:p>
          <a:r>
            <a:rPr lang="en-US" sz="2400" dirty="0">
              <a:latin typeface="+mj-lt"/>
              <a:cs typeface="Times New Roman" pitchFamily="18" charset="0"/>
            </a:rPr>
            <a:t>in his return to be furnished in FORM GSTR – 3</a:t>
          </a:r>
        </a:p>
      </dgm:t>
    </dgm:pt>
    <dgm:pt modelId="{A99A3D11-39CC-4A6B-BEA3-AFD5480A9A2A}" type="parTrans" cxnId="{0C22A159-E266-4AF0-9562-3ED78E546168}">
      <dgm:prSet/>
      <dgm:spPr/>
      <dgm:t>
        <a:bodyPr/>
        <a:lstStyle/>
        <a:p>
          <a:endParaRPr lang="en-US"/>
        </a:p>
      </dgm:t>
    </dgm:pt>
    <dgm:pt modelId="{08D3D6E2-8B6E-4CB6-9FAE-7205B0A8DC36}" type="sibTrans" cxnId="{0C22A159-E266-4AF0-9562-3ED78E546168}">
      <dgm:prSet/>
      <dgm:spPr/>
      <dgm:t>
        <a:bodyPr/>
        <a:lstStyle/>
        <a:p>
          <a:endParaRPr lang="en-US"/>
        </a:p>
      </dgm:t>
    </dgm:pt>
    <dgm:pt modelId="{F529FEDB-9E1F-4665-80A6-70492F64410C}">
      <dgm:prSet phldrT="[Text]" custT="1"/>
      <dgm:spPr/>
      <dgm:t>
        <a:bodyPr/>
        <a:lstStyle/>
        <a:p>
          <a:r>
            <a:rPr lang="en-IN" sz="2400" dirty="0">
              <a:latin typeface="+mj-lt"/>
              <a:cs typeface="Times New Roman" pitchFamily="18" charset="0"/>
            </a:rPr>
            <a:t>In his return for the month succeeding the month in which the discrepancy is communicated</a:t>
          </a:r>
          <a:endParaRPr lang="en-US" sz="2400" dirty="0">
            <a:latin typeface="+mj-lt"/>
            <a:cs typeface="Times New Roman" pitchFamily="18" charset="0"/>
          </a:endParaRPr>
        </a:p>
      </dgm:t>
    </dgm:pt>
    <dgm:pt modelId="{11AFB6C2-1B81-45B7-B584-3A5F0B6F7762}" type="parTrans" cxnId="{9DE68CB3-718F-48FF-AE49-2BA8F668A746}">
      <dgm:prSet/>
      <dgm:spPr/>
      <dgm:t>
        <a:bodyPr/>
        <a:lstStyle/>
        <a:p>
          <a:endParaRPr lang="en-US"/>
        </a:p>
      </dgm:t>
    </dgm:pt>
    <dgm:pt modelId="{09B83F2D-E33D-4935-BE5A-0FB9F9C64FC4}" type="sibTrans" cxnId="{9DE68CB3-718F-48FF-AE49-2BA8F668A746}">
      <dgm:prSet/>
      <dgm:spPr/>
      <dgm:t>
        <a:bodyPr/>
        <a:lstStyle/>
        <a:p>
          <a:endParaRPr lang="en-US"/>
        </a:p>
      </dgm:t>
    </dgm:pt>
    <dgm:pt modelId="{F98392C0-3936-4782-930B-2803DD066BB8}" type="pres">
      <dgm:prSet presAssocID="{7AAC6ABA-5EE1-4601-9E94-090A80989350}" presName="Name0" presStyleCnt="0">
        <dgm:presLayoutVars>
          <dgm:dir/>
          <dgm:resizeHandles val="exact"/>
        </dgm:presLayoutVars>
      </dgm:prSet>
      <dgm:spPr/>
    </dgm:pt>
    <dgm:pt modelId="{D00E47C7-42F5-4FBC-9BFA-019E38BA4EEC}" type="pres">
      <dgm:prSet presAssocID="{7AAC6ABA-5EE1-4601-9E94-090A80989350}" presName="vNodes" presStyleCnt="0"/>
      <dgm:spPr/>
    </dgm:pt>
    <dgm:pt modelId="{84926735-94FD-4258-A4E8-EBB16E24BD5F}" type="pres">
      <dgm:prSet presAssocID="{83FE615F-C2E7-4E17-AD95-A2651BCB8AAF}" presName="node" presStyleLbl="node1" presStyleIdx="0" presStyleCnt="3" custScaleX="365514" custScaleY="123014">
        <dgm:presLayoutVars>
          <dgm:bulletEnabled val="1"/>
        </dgm:presLayoutVars>
      </dgm:prSet>
      <dgm:spPr/>
      <dgm:t>
        <a:bodyPr/>
        <a:lstStyle/>
        <a:p>
          <a:endParaRPr lang="en-US"/>
        </a:p>
      </dgm:t>
    </dgm:pt>
    <dgm:pt modelId="{23C4AD06-3386-4EB3-95E2-0553E93EDBB4}" type="pres">
      <dgm:prSet presAssocID="{A5670853-C93C-4BAE-9FA3-AFF35C824A68}" presName="spacerT" presStyleCnt="0"/>
      <dgm:spPr/>
    </dgm:pt>
    <dgm:pt modelId="{F1F9A750-6532-4866-B31D-6730B61E3CE9}" type="pres">
      <dgm:prSet presAssocID="{A5670853-C93C-4BAE-9FA3-AFF35C824A68}" presName="sibTrans" presStyleLbl="sibTrans2D1" presStyleIdx="0" presStyleCnt="2"/>
      <dgm:spPr/>
      <dgm:t>
        <a:bodyPr/>
        <a:lstStyle/>
        <a:p>
          <a:endParaRPr lang="en-US"/>
        </a:p>
      </dgm:t>
    </dgm:pt>
    <dgm:pt modelId="{57425FB3-EF9E-4A04-9E7A-9A4E72F4A3F1}" type="pres">
      <dgm:prSet presAssocID="{A5670853-C93C-4BAE-9FA3-AFF35C824A68}" presName="spacerB" presStyleCnt="0"/>
      <dgm:spPr/>
    </dgm:pt>
    <dgm:pt modelId="{10F84430-003B-48A9-B209-B37D72F2BF9B}" type="pres">
      <dgm:prSet presAssocID="{386EF781-B140-44F8-9C5A-3BCBF1AD3372}" presName="node" presStyleLbl="node1" presStyleIdx="1" presStyleCnt="3" custScaleX="299881">
        <dgm:presLayoutVars>
          <dgm:bulletEnabled val="1"/>
        </dgm:presLayoutVars>
      </dgm:prSet>
      <dgm:spPr/>
      <dgm:t>
        <a:bodyPr/>
        <a:lstStyle/>
        <a:p>
          <a:endParaRPr lang="en-US"/>
        </a:p>
      </dgm:t>
    </dgm:pt>
    <dgm:pt modelId="{D60B8DA1-0DF7-4EAE-8BEA-FAB85F742C46}" type="pres">
      <dgm:prSet presAssocID="{7AAC6ABA-5EE1-4601-9E94-090A80989350}" presName="sibTransLast" presStyleLbl="sibTrans2D1" presStyleIdx="1" presStyleCnt="2"/>
      <dgm:spPr/>
      <dgm:t>
        <a:bodyPr/>
        <a:lstStyle/>
        <a:p>
          <a:endParaRPr lang="en-US"/>
        </a:p>
      </dgm:t>
    </dgm:pt>
    <dgm:pt modelId="{AF00B4F0-031D-4AD9-A723-55C3CF75ED55}" type="pres">
      <dgm:prSet presAssocID="{7AAC6ABA-5EE1-4601-9E94-090A80989350}" presName="connectorText" presStyleLbl="sibTrans2D1" presStyleIdx="1" presStyleCnt="2"/>
      <dgm:spPr/>
      <dgm:t>
        <a:bodyPr/>
        <a:lstStyle/>
        <a:p>
          <a:endParaRPr lang="en-US"/>
        </a:p>
      </dgm:t>
    </dgm:pt>
    <dgm:pt modelId="{4AE70B6C-88D0-4BC1-BCE1-77F5DBBC046B}" type="pres">
      <dgm:prSet presAssocID="{7AAC6ABA-5EE1-4601-9E94-090A80989350}" presName="lastNode" presStyleLbl="node1" presStyleIdx="2" presStyleCnt="3" custScaleX="122846" custScaleY="98536">
        <dgm:presLayoutVars>
          <dgm:bulletEnabled val="1"/>
        </dgm:presLayoutVars>
      </dgm:prSet>
      <dgm:spPr/>
      <dgm:t>
        <a:bodyPr/>
        <a:lstStyle/>
        <a:p>
          <a:endParaRPr lang="en-US"/>
        </a:p>
      </dgm:t>
    </dgm:pt>
  </dgm:ptLst>
  <dgm:cxnLst>
    <dgm:cxn modelId="{0C22A159-E266-4AF0-9562-3ED78E546168}" srcId="{7AAC6ABA-5EE1-4601-9E94-090A80989350}" destId="{386EF781-B140-44F8-9C5A-3BCBF1AD3372}" srcOrd="1" destOrd="0" parTransId="{A99A3D11-39CC-4A6B-BEA3-AFD5480A9A2A}" sibTransId="{08D3D6E2-8B6E-4CB6-9FAE-7205B0A8DC36}"/>
    <dgm:cxn modelId="{9DE68CB3-718F-48FF-AE49-2BA8F668A746}" srcId="{7AAC6ABA-5EE1-4601-9E94-090A80989350}" destId="{F529FEDB-9E1F-4665-80A6-70492F64410C}" srcOrd="2" destOrd="0" parTransId="{11AFB6C2-1B81-45B7-B584-3A5F0B6F7762}" sibTransId="{09B83F2D-E33D-4935-BE5A-0FB9F9C64FC4}"/>
    <dgm:cxn modelId="{CD96ED03-B687-4339-8ED6-F98BBBBEFCBA}" srcId="{7AAC6ABA-5EE1-4601-9E94-090A80989350}" destId="{83FE615F-C2E7-4E17-AD95-A2651BCB8AAF}" srcOrd="0" destOrd="0" parTransId="{96437E1E-F696-4C1B-80EE-DDE2F58D7580}" sibTransId="{A5670853-C93C-4BAE-9FA3-AFF35C824A68}"/>
    <dgm:cxn modelId="{70D0A55D-6704-4914-8EDC-653B7C92C91A}" type="presOf" srcId="{08D3D6E2-8B6E-4CB6-9FAE-7205B0A8DC36}" destId="{AF00B4F0-031D-4AD9-A723-55C3CF75ED55}" srcOrd="1" destOrd="0" presId="urn:microsoft.com/office/officeart/2005/8/layout/equation2"/>
    <dgm:cxn modelId="{8873CD46-DF08-4B71-A9C3-A774003BCB81}" type="presOf" srcId="{F529FEDB-9E1F-4665-80A6-70492F64410C}" destId="{4AE70B6C-88D0-4BC1-BCE1-77F5DBBC046B}" srcOrd="0" destOrd="0" presId="urn:microsoft.com/office/officeart/2005/8/layout/equation2"/>
    <dgm:cxn modelId="{4D986C9A-14B5-43EC-9A38-2BA654C034BF}" type="presOf" srcId="{386EF781-B140-44F8-9C5A-3BCBF1AD3372}" destId="{10F84430-003B-48A9-B209-B37D72F2BF9B}" srcOrd="0" destOrd="0" presId="urn:microsoft.com/office/officeart/2005/8/layout/equation2"/>
    <dgm:cxn modelId="{EBECD3E6-991E-4C1F-84DE-186A83E109C3}" type="presOf" srcId="{83FE615F-C2E7-4E17-AD95-A2651BCB8AAF}" destId="{84926735-94FD-4258-A4E8-EBB16E24BD5F}" srcOrd="0" destOrd="0" presId="urn:microsoft.com/office/officeart/2005/8/layout/equation2"/>
    <dgm:cxn modelId="{AC92D641-376F-4CD9-8E64-125205CE6185}" type="presOf" srcId="{08D3D6E2-8B6E-4CB6-9FAE-7205B0A8DC36}" destId="{D60B8DA1-0DF7-4EAE-8BEA-FAB85F742C46}" srcOrd="0" destOrd="0" presId="urn:microsoft.com/office/officeart/2005/8/layout/equation2"/>
    <dgm:cxn modelId="{DF76B26D-E3CB-4264-8B37-16317393DB04}" type="presOf" srcId="{7AAC6ABA-5EE1-4601-9E94-090A80989350}" destId="{F98392C0-3936-4782-930B-2803DD066BB8}" srcOrd="0" destOrd="0" presId="urn:microsoft.com/office/officeart/2005/8/layout/equation2"/>
    <dgm:cxn modelId="{726D8ADA-95E0-4885-A209-0D1F41DEBC07}" type="presOf" srcId="{A5670853-C93C-4BAE-9FA3-AFF35C824A68}" destId="{F1F9A750-6532-4866-B31D-6730B61E3CE9}" srcOrd="0" destOrd="0" presId="urn:microsoft.com/office/officeart/2005/8/layout/equation2"/>
    <dgm:cxn modelId="{8D9277CC-00C1-4139-B708-31E63A5951C1}" type="presParOf" srcId="{F98392C0-3936-4782-930B-2803DD066BB8}" destId="{D00E47C7-42F5-4FBC-9BFA-019E38BA4EEC}" srcOrd="0" destOrd="0" presId="urn:microsoft.com/office/officeart/2005/8/layout/equation2"/>
    <dgm:cxn modelId="{CDCD8144-EC04-4397-8BF2-D13A83990575}" type="presParOf" srcId="{D00E47C7-42F5-4FBC-9BFA-019E38BA4EEC}" destId="{84926735-94FD-4258-A4E8-EBB16E24BD5F}" srcOrd="0" destOrd="0" presId="urn:microsoft.com/office/officeart/2005/8/layout/equation2"/>
    <dgm:cxn modelId="{CACBD966-96CB-4B1E-B040-38ACC4467116}" type="presParOf" srcId="{D00E47C7-42F5-4FBC-9BFA-019E38BA4EEC}" destId="{23C4AD06-3386-4EB3-95E2-0553E93EDBB4}" srcOrd="1" destOrd="0" presId="urn:microsoft.com/office/officeart/2005/8/layout/equation2"/>
    <dgm:cxn modelId="{163FE8E9-31ED-4169-BFB7-C6AE0E9088E0}" type="presParOf" srcId="{D00E47C7-42F5-4FBC-9BFA-019E38BA4EEC}" destId="{F1F9A750-6532-4866-B31D-6730B61E3CE9}" srcOrd="2" destOrd="0" presId="urn:microsoft.com/office/officeart/2005/8/layout/equation2"/>
    <dgm:cxn modelId="{DFA793AD-7326-437E-9AFD-97B90497BF8F}" type="presParOf" srcId="{D00E47C7-42F5-4FBC-9BFA-019E38BA4EEC}" destId="{57425FB3-EF9E-4A04-9E7A-9A4E72F4A3F1}" srcOrd="3" destOrd="0" presId="urn:microsoft.com/office/officeart/2005/8/layout/equation2"/>
    <dgm:cxn modelId="{9AAB6B07-959A-43B8-BB5F-198A8332AACA}" type="presParOf" srcId="{D00E47C7-42F5-4FBC-9BFA-019E38BA4EEC}" destId="{10F84430-003B-48A9-B209-B37D72F2BF9B}" srcOrd="4" destOrd="0" presId="urn:microsoft.com/office/officeart/2005/8/layout/equation2"/>
    <dgm:cxn modelId="{4CEC2527-38EA-4FD6-A596-1EAC0DB5503E}" type="presParOf" srcId="{F98392C0-3936-4782-930B-2803DD066BB8}" destId="{D60B8DA1-0DF7-4EAE-8BEA-FAB85F742C46}" srcOrd="1" destOrd="0" presId="urn:microsoft.com/office/officeart/2005/8/layout/equation2"/>
    <dgm:cxn modelId="{52ADCC02-BB95-45A5-A0F8-EF71EFCAAB80}" type="presParOf" srcId="{D60B8DA1-0DF7-4EAE-8BEA-FAB85F742C46}" destId="{AF00B4F0-031D-4AD9-A723-55C3CF75ED55}" srcOrd="0" destOrd="0" presId="urn:microsoft.com/office/officeart/2005/8/layout/equation2"/>
    <dgm:cxn modelId="{66569559-565D-44F2-AD35-1DAA9064A5F3}" type="presParOf" srcId="{F98392C0-3936-4782-930B-2803DD066BB8}" destId="{4AE70B6C-88D0-4BC1-BCE1-77F5DBBC046B}" srcOrd="2" destOrd="0" presId="urn:microsoft.com/office/officeart/2005/8/layout/equation2"/>
  </dgm:cxnLst>
  <dgm:bg/>
  <dgm:whole/>
</dgm:dataModel>
</file>

<file path=ppt/diagrams/data5.xml><?xml version="1.0" encoding="utf-8"?>
<dgm:dataModel xmlns:dgm="http://schemas.openxmlformats.org/drawingml/2006/diagram" xmlns:a="http://schemas.openxmlformats.org/drawingml/2006/main">
  <dgm:ptLst>
    <dgm:pt modelId="{96473C04-030D-4EB6-8154-2C09D9065A19}" type="doc">
      <dgm:prSet loTypeId="urn:microsoft.com/office/officeart/2005/8/layout/list1" loCatId="list" qsTypeId="urn:microsoft.com/office/officeart/2005/8/quickstyle/simple1" qsCatId="simple" csTypeId="urn:microsoft.com/office/officeart/2005/8/colors/accent0_2" csCatId="mainScheme" phldr="1"/>
      <dgm:spPr/>
      <dgm:t>
        <a:bodyPr/>
        <a:lstStyle/>
        <a:p>
          <a:endParaRPr lang="en-US"/>
        </a:p>
      </dgm:t>
    </dgm:pt>
    <dgm:pt modelId="{3DB496DE-772E-4D65-851C-140B45CCA234}">
      <dgm:prSet phldrT="[Text]" custT="1"/>
      <dgm:spPr/>
      <dgm:t>
        <a:bodyPr/>
        <a:lstStyle/>
        <a:p>
          <a:pPr algn="just"/>
          <a:r>
            <a:rPr lang="en-US" sz="2400" dirty="0">
              <a:latin typeface="+mj-lt"/>
              <a:cs typeface="Times New Roman" pitchFamily="18" charset="0"/>
            </a:rPr>
            <a:t>The final acceptance of claim of input tax credit in respect of any tax period, specified in sub-section (2) of section 42, shall be available electronically in FORM GST MIS -1 through the Common Portal</a:t>
          </a:r>
        </a:p>
      </dgm:t>
    </dgm:pt>
    <dgm:pt modelId="{636B8D8F-3DB2-4A0D-9B12-84146A14B530}" type="parTrans" cxnId="{64E405C0-ABCD-4D92-BEC4-848E5427BC4C}">
      <dgm:prSet/>
      <dgm:spPr/>
      <dgm:t>
        <a:bodyPr/>
        <a:lstStyle/>
        <a:p>
          <a:pPr algn="just"/>
          <a:endParaRPr lang="en-US" sz="2400">
            <a:latin typeface="+mj-lt"/>
          </a:endParaRPr>
        </a:p>
      </dgm:t>
    </dgm:pt>
    <dgm:pt modelId="{CBE25574-44F2-43C2-9D06-58533A13D9B9}" type="sibTrans" cxnId="{64E405C0-ABCD-4D92-BEC4-848E5427BC4C}">
      <dgm:prSet/>
      <dgm:spPr/>
      <dgm:t>
        <a:bodyPr/>
        <a:lstStyle/>
        <a:p>
          <a:pPr algn="just"/>
          <a:endParaRPr lang="en-US" sz="2400">
            <a:latin typeface="+mj-lt"/>
          </a:endParaRPr>
        </a:p>
      </dgm:t>
    </dgm:pt>
    <dgm:pt modelId="{09E2A4E5-36CC-4E5A-8088-CA9FE6EDF450}">
      <dgm:prSet phldrT="[Text]" custT="1"/>
      <dgm:spPr/>
      <dgm:t>
        <a:bodyPr/>
        <a:lstStyle/>
        <a:p>
          <a:pPr algn="just"/>
          <a:r>
            <a:rPr lang="en-US" sz="2400" dirty="0">
              <a:latin typeface="+mj-lt"/>
              <a:cs typeface="Times New Roman" pitchFamily="18" charset="0"/>
            </a:rPr>
            <a:t>The claim of ITC in respect of any tax period which was earlier mismatched but matched afterwards will be communicated in FORM GST MIS - 1 through the Common Portal </a:t>
          </a:r>
        </a:p>
      </dgm:t>
    </dgm:pt>
    <dgm:pt modelId="{F0A1AD41-B0B3-4438-B03C-6CE280E46964}" type="parTrans" cxnId="{F3CF2F62-0FA1-48C3-9517-5B5888938314}">
      <dgm:prSet/>
      <dgm:spPr/>
      <dgm:t>
        <a:bodyPr/>
        <a:lstStyle/>
        <a:p>
          <a:pPr algn="just"/>
          <a:endParaRPr lang="en-US" sz="2400">
            <a:latin typeface="+mj-lt"/>
          </a:endParaRPr>
        </a:p>
      </dgm:t>
    </dgm:pt>
    <dgm:pt modelId="{C851E449-937B-4B02-A3A5-C7A78ED606DE}" type="sibTrans" cxnId="{F3CF2F62-0FA1-48C3-9517-5B5888938314}">
      <dgm:prSet/>
      <dgm:spPr/>
      <dgm:t>
        <a:bodyPr/>
        <a:lstStyle/>
        <a:p>
          <a:pPr algn="just"/>
          <a:endParaRPr lang="en-US" sz="2400">
            <a:latin typeface="+mj-lt"/>
          </a:endParaRPr>
        </a:p>
      </dgm:t>
    </dgm:pt>
    <dgm:pt modelId="{A8FAC7B0-C8B3-4D1C-A38C-61196E57F8C3}" type="pres">
      <dgm:prSet presAssocID="{96473C04-030D-4EB6-8154-2C09D9065A19}" presName="linear" presStyleCnt="0">
        <dgm:presLayoutVars>
          <dgm:dir/>
          <dgm:animLvl val="lvl"/>
          <dgm:resizeHandles val="exact"/>
        </dgm:presLayoutVars>
      </dgm:prSet>
      <dgm:spPr/>
      <dgm:t>
        <a:bodyPr/>
        <a:lstStyle/>
        <a:p>
          <a:endParaRPr lang="en-US"/>
        </a:p>
      </dgm:t>
    </dgm:pt>
    <dgm:pt modelId="{3C60120B-D08C-45A5-B2EA-BBD45A7836D6}" type="pres">
      <dgm:prSet presAssocID="{3DB496DE-772E-4D65-851C-140B45CCA234}" presName="parentLin" presStyleCnt="0"/>
      <dgm:spPr/>
    </dgm:pt>
    <dgm:pt modelId="{57598BB4-F1BD-42A8-9AAB-85AE25853163}" type="pres">
      <dgm:prSet presAssocID="{3DB496DE-772E-4D65-851C-140B45CCA234}" presName="parentLeftMargin" presStyleLbl="node1" presStyleIdx="0" presStyleCnt="2"/>
      <dgm:spPr/>
      <dgm:t>
        <a:bodyPr/>
        <a:lstStyle/>
        <a:p>
          <a:endParaRPr lang="en-US"/>
        </a:p>
      </dgm:t>
    </dgm:pt>
    <dgm:pt modelId="{70B65465-6D08-4010-AEB7-4D4A6C2B0AA5}" type="pres">
      <dgm:prSet presAssocID="{3DB496DE-772E-4D65-851C-140B45CCA234}" presName="parentText" presStyleLbl="node1" presStyleIdx="0" presStyleCnt="2" custScaleX="142997" custScaleY="332372">
        <dgm:presLayoutVars>
          <dgm:chMax val="0"/>
          <dgm:bulletEnabled val="1"/>
        </dgm:presLayoutVars>
      </dgm:prSet>
      <dgm:spPr/>
      <dgm:t>
        <a:bodyPr/>
        <a:lstStyle/>
        <a:p>
          <a:endParaRPr lang="en-US"/>
        </a:p>
      </dgm:t>
    </dgm:pt>
    <dgm:pt modelId="{9CE80859-6E43-4C1C-B830-E98970FEEDD5}" type="pres">
      <dgm:prSet presAssocID="{3DB496DE-772E-4D65-851C-140B45CCA234}" presName="negativeSpace" presStyleCnt="0"/>
      <dgm:spPr/>
    </dgm:pt>
    <dgm:pt modelId="{2B163FC3-BBB0-4E67-861B-A59CE991ADDF}" type="pres">
      <dgm:prSet presAssocID="{3DB496DE-772E-4D65-851C-140B45CCA234}" presName="childText" presStyleLbl="conFgAcc1" presStyleIdx="0" presStyleCnt="2">
        <dgm:presLayoutVars>
          <dgm:bulletEnabled val="1"/>
        </dgm:presLayoutVars>
      </dgm:prSet>
      <dgm:spPr/>
    </dgm:pt>
    <dgm:pt modelId="{7522099B-9271-4443-A921-2F6464BA6FB2}" type="pres">
      <dgm:prSet presAssocID="{CBE25574-44F2-43C2-9D06-58533A13D9B9}" presName="spaceBetweenRectangles" presStyleCnt="0"/>
      <dgm:spPr/>
    </dgm:pt>
    <dgm:pt modelId="{6BE5C768-762E-4926-8C58-E87E777AEFE2}" type="pres">
      <dgm:prSet presAssocID="{09E2A4E5-36CC-4E5A-8088-CA9FE6EDF450}" presName="parentLin" presStyleCnt="0"/>
      <dgm:spPr/>
    </dgm:pt>
    <dgm:pt modelId="{DBB7FB07-E33B-4F76-A515-91F2436E1916}" type="pres">
      <dgm:prSet presAssocID="{09E2A4E5-36CC-4E5A-8088-CA9FE6EDF450}" presName="parentLeftMargin" presStyleLbl="node1" presStyleIdx="0" presStyleCnt="2"/>
      <dgm:spPr/>
      <dgm:t>
        <a:bodyPr/>
        <a:lstStyle/>
        <a:p>
          <a:endParaRPr lang="en-US"/>
        </a:p>
      </dgm:t>
    </dgm:pt>
    <dgm:pt modelId="{1F9BA6F5-D24E-4A1C-8456-5C3AD7ABC24B}" type="pres">
      <dgm:prSet presAssocID="{09E2A4E5-36CC-4E5A-8088-CA9FE6EDF450}" presName="parentText" presStyleLbl="node1" presStyleIdx="1" presStyleCnt="2" custScaleX="148634" custScaleY="361524">
        <dgm:presLayoutVars>
          <dgm:chMax val="0"/>
          <dgm:bulletEnabled val="1"/>
        </dgm:presLayoutVars>
      </dgm:prSet>
      <dgm:spPr/>
      <dgm:t>
        <a:bodyPr/>
        <a:lstStyle/>
        <a:p>
          <a:endParaRPr lang="en-US"/>
        </a:p>
      </dgm:t>
    </dgm:pt>
    <dgm:pt modelId="{B6783AEA-CD79-4431-BBD4-A4EE6AB3A5D9}" type="pres">
      <dgm:prSet presAssocID="{09E2A4E5-36CC-4E5A-8088-CA9FE6EDF450}" presName="negativeSpace" presStyleCnt="0"/>
      <dgm:spPr/>
    </dgm:pt>
    <dgm:pt modelId="{4F7CC724-6B5C-4790-BFB6-A8288297BBE7}" type="pres">
      <dgm:prSet presAssocID="{09E2A4E5-36CC-4E5A-8088-CA9FE6EDF450}" presName="childText" presStyleLbl="conFgAcc1" presStyleIdx="1" presStyleCnt="2">
        <dgm:presLayoutVars>
          <dgm:bulletEnabled val="1"/>
        </dgm:presLayoutVars>
      </dgm:prSet>
      <dgm:spPr/>
    </dgm:pt>
  </dgm:ptLst>
  <dgm:cxnLst>
    <dgm:cxn modelId="{0CE04590-B689-4374-96DF-6DBF06ABFF88}" type="presOf" srcId="{3DB496DE-772E-4D65-851C-140B45CCA234}" destId="{70B65465-6D08-4010-AEB7-4D4A6C2B0AA5}" srcOrd="1" destOrd="0" presId="urn:microsoft.com/office/officeart/2005/8/layout/list1"/>
    <dgm:cxn modelId="{46534EA8-EA23-4576-8927-6779C811E458}" type="presOf" srcId="{09E2A4E5-36CC-4E5A-8088-CA9FE6EDF450}" destId="{DBB7FB07-E33B-4F76-A515-91F2436E1916}" srcOrd="0" destOrd="0" presId="urn:microsoft.com/office/officeart/2005/8/layout/list1"/>
    <dgm:cxn modelId="{9EDA0D2C-93C6-4A34-8A3C-B90463D2199C}" type="presOf" srcId="{3DB496DE-772E-4D65-851C-140B45CCA234}" destId="{57598BB4-F1BD-42A8-9AAB-85AE25853163}" srcOrd="0" destOrd="0" presId="urn:microsoft.com/office/officeart/2005/8/layout/list1"/>
    <dgm:cxn modelId="{F7187263-A1DB-4E41-A7EB-E5499F6D8E29}" type="presOf" srcId="{09E2A4E5-36CC-4E5A-8088-CA9FE6EDF450}" destId="{1F9BA6F5-D24E-4A1C-8456-5C3AD7ABC24B}" srcOrd="1" destOrd="0" presId="urn:microsoft.com/office/officeart/2005/8/layout/list1"/>
    <dgm:cxn modelId="{64E405C0-ABCD-4D92-BEC4-848E5427BC4C}" srcId="{96473C04-030D-4EB6-8154-2C09D9065A19}" destId="{3DB496DE-772E-4D65-851C-140B45CCA234}" srcOrd="0" destOrd="0" parTransId="{636B8D8F-3DB2-4A0D-9B12-84146A14B530}" sibTransId="{CBE25574-44F2-43C2-9D06-58533A13D9B9}"/>
    <dgm:cxn modelId="{F3CF2F62-0FA1-48C3-9517-5B5888938314}" srcId="{96473C04-030D-4EB6-8154-2C09D9065A19}" destId="{09E2A4E5-36CC-4E5A-8088-CA9FE6EDF450}" srcOrd="1" destOrd="0" parTransId="{F0A1AD41-B0B3-4438-B03C-6CE280E46964}" sibTransId="{C851E449-937B-4B02-A3A5-C7A78ED606DE}"/>
    <dgm:cxn modelId="{959DC0C4-33FB-4223-8C60-FA9F93719765}" type="presOf" srcId="{96473C04-030D-4EB6-8154-2C09D9065A19}" destId="{A8FAC7B0-C8B3-4D1C-A38C-61196E57F8C3}" srcOrd="0" destOrd="0" presId="urn:microsoft.com/office/officeart/2005/8/layout/list1"/>
    <dgm:cxn modelId="{9CD8A7FA-1D10-4403-996B-D0AC4FC6C53B}" type="presParOf" srcId="{A8FAC7B0-C8B3-4D1C-A38C-61196E57F8C3}" destId="{3C60120B-D08C-45A5-B2EA-BBD45A7836D6}" srcOrd="0" destOrd="0" presId="urn:microsoft.com/office/officeart/2005/8/layout/list1"/>
    <dgm:cxn modelId="{198582F3-147F-4D2D-AC03-54D627B95500}" type="presParOf" srcId="{3C60120B-D08C-45A5-B2EA-BBD45A7836D6}" destId="{57598BB4-F1BD-42A8-9AAB-85AE25853163}" srcOrd="0" destOrd="0" presId="urn:microsoft.com/office/officeart/2005/8/layout/list1"/>
    <dgm:cxn modelId="{326C4BD6-85D5-4A50-9643-758C234A2AF7}" type="presParOf" srcId="{3C60120B-D08C-45A5-B2EA-BBD45A7836D6}" destId="{70B65465-6D08-4010-AEB7-4D4A6C2B0AA5}" srcOrd="1" destOrd="0" presId="urn:microsoft.com/office/officeart/2005/8/layout/list1"/>
    <dgm:cxn modelId="{2E62E850-935F-411B-9744-DCC1924238BA}" type="presParOf" srcId="{A8FAC7B0-C8B3-4D1C-A38C-61196E57F8C3}" destId="{9CE80859-6E43-4C1C-B830-E98970FEEDD5}" srcOrd="1" destOrd="0" presId="urn:microsoft.com/office/officeart/2005/8/layout/list1"/>
    <dgm:cxn modelId="{78E686F3-00FA-4354-8ACE-B8780BA8EBA6}" type="presParOf" srcId="{A8FAC7B0-C8B3-4D1C-A38C-61196E57F8C3}" destId="{2B163FC3-BBB0-4E67-861B-A59CE991ADDF}" srcOrd="2" destOrd="0" presId="urn:microsoft.com/office/officeart/2005/8/layout/list1"/>
    <dgm:cxn modelId="{FE65EC68-DA9A-4143-B664-8FA92000BA24}" type="presParOf" srcId="{A8FAC7B0-C8B3-4D1C-A38C-61196E57F8C3}" destId="{7522099B-9271-4443-A921-2F6464BA6FB2}" srcOrd="3" destOrd="0" presId="urn:microsoft.com/office/officeart/2005/8/layout/list1"/>
    <dgm:cxn modelId="{DB9B64A3-1015-4F03-8C50-645F534702F7}" type="presParOf" srcId="{A8FAC7B0-C8B3-4D1C-A38C-61196E57F8C3}" destId="{6BE5C768-762E-4926-8C58-E87E777AEFE2}" srcOrd="4" destOrd="0" presId="urn:microsoft.com/office/officeart/2005/8/layout/list1"/>
    <dgm:cxn modelId="{5289C5A5-C451-424B-8669-A45A4A1B4A4F}" type="presParOf" srcId="{6BE5C768-762E-4926-8C58-E87E777AEFE2}" destId="{DBB7FB07-E33B-4F76-A515-91F2436E1916}" srcOrd="0" destOrd="0" presId="urn:microsoft.com/office/officeart/2005/8/layout/list1"/>
    <dgm:cxn modelId="{F8B36114-483E-41F2-B709-AA7F798EDEB6}" type="presParOf" srcId="{6BE5C768-762E-4926-8C58-E87E777AEFE2}" destId="{1F9BA6F5-D24E-4A1C-8456-5C3AD7ABC24B}" srcOrd="1" destOrd="0" presId="urn:microsoft.com/office/officeart/2005/8/layout/list1"/>
    <dgm:cxn modelId="{255E6C24-C10F-4020-9166-2D5843C4B784}" type="presParOf" srcId="{A8FAC7B0-C8B3-4D1C-A38C-61196E57F8C3}" destId="{B6783AEA-CD79-4431-BBD4-A4EE6AB3A5D9}" srcOrd="5" destOrd="0" presId="urn:microsoft.com/office/officeart/2005/8/layout/list1"/>
    <dgm:cxn modelId="{81D63901-75C1-4427-BF48-450E5D023BEE}" type="presParOf" srcId="{A8FAC7B0-C8B3-4D1C-A38C-61196E57F8C3}" destId="{4F7CC724-6B5C-4790-BFB6-A8288297BBE7}" srcOrd="6" destOrd="0" presId="urn:microsoft.com/office/officeart/2005/8/layout/list1"/>
  </dgm:cxnLst>
  <dgm:bg/>
  <dgm:whole/>
</dgm:dataModel>
</file>

<file path=ppt/diagrams/data6.xml><?xml version="1.0" encoding="utf-8"?>
<dgm:dataModel xmlns:dgm="http://schemas.openxmlformats.org/drawingml/2006/diagram" xmlns:a="http://schemas.openxmlformats.org/drawingml/2006/main">
  <dgm:ptLst>
    <dgm:pt modelId="{780B8D86-9BEF-4F77-8485-FCA563D8B671}" type="doc">
      <dgm:prSet loTypeId="urn:microsoft.com/office/officeart/2005/8/layout/lProcess2" loCatId="list" qsTypeId="urn:microsoft.com/office/officeart/2005/8/quickstyle/simple1" qsCatId="simple" csTypeId="urn:microsoft.com/office/officeart/2005/8/colors/accent0_2" csCatId="mainScheme" phldr="1"/>
      <dgm:spPr/>
      <dgm:t>
        <a:bodyPr/>
        <a:lstStyle/>
        <a:p>
          <a:endParaRPr lang="en-US"/>
        </a:p>
      </dgm:t>
    </dgm:pt>
    <dgm:pt modelId="{159EE9E4-400A-495E-ADC0-661DDD4E586B}">
      <dgm:prSet custT="1"/>
      <dgm:spPr/>
      <dgm:t>
        <a:bodyPr/>
        <a:lstStyle/>
        <a:p>
          <a:pPr>
            <a:lnSpc>
              <a:spcPct val="100000"/>
            </a:lnSpc>
            <a:spcAft>
              <a:spcPts val="0"/>
            </a:spcAft>
          </a:pPr>
          <a:r>
            <a:rPr lang="en-US" altLang="en-US" sz="1800" b="1" dirty="0">
              <a:latin typeface="+mj-lt"/>
            </a:rPr>
            <a:t>First Return</a:t>
          </a:r>
        </a:p>
        <a:p>
          <a:pPr>
            <a:lnSpc>
              <a:spcPct val="100000"/>
            </a:lnSpc>
            <a:spcAft>
              <a:spcPts val="0"/>
            </a:spcAft>
          </a:pPr>
          <a:r>
            <a:rPr lang="en-US" altLang="en-US" sz="1800" b="1" dirty="0">
              <a:latin typeface="+mj-lt"/>
            </a:rPr>
            <a:t>(Sec 40)</a:t>
          </a:r>
          <a:endParaRPr lang="en-US" sz="1800" dirty="0">
            <a:latin typeface="+mj-lt"/>
          </a:endParaRPr>
        </a:p>
      </dgm:t>
    </dgm:pt>
    <dgm:pt modelId="{9DADD05A-4729-405D-8D8C-AF688C997E45}" type="parTrans" cxnId="{BB4DA22A-D8D8-4657-96E1-7D8ED629DDB2}">
      <dgm:prSet/>
      <dgm:spPr/>
      <dgm:t>
        <a:bodyPr/>
        <a:lstStyle/>
        <a:p>
          <a:endParaRPr lang="en-US" sz="1800">
            <a:latin typeface="+mj-lt"/>
          </a:endParaRPr>
        </a:p>
      </dgm:t>
    </dgm:pt>
    <dgm:pt modelId="{4C9C23E6-B58A-4609-BF3B-4675EA54315A}" type="sibTrans" cxnId="{BB4DA22A-D8D8-4657-96E1-7D8ED629DDB2}">
      <dgm:prSet/>
      <dgm:spPr/>
      <dgm:t>
        <a:bodyPr/>
        <a:lstStyle/>
        <a:p>
          <a:endParaRPr lang="en-US" sz="1800">
            <a:latin typeface="+mj-lt"/>
          </a:endParaRPr>
        </a:p>
      </dgm:t>
    </dgm:pt>
    <dgm:pt modelId="{ABBF7D3F-4DF1-4119-B2B8-A783288FCD61}">
      <dgm:prSet phldrT="[Text]" custT="1"/>
      <dgm:spPr/>
      <dgm:t>
        <a:bodyPr/>
        <a:lstStyle/>
        <a:p>
          <a:pPr algn="just"/>
          <a:r>
            <a:rPr lang="en-IN" sz="1600" dirty="0">
              <a:latin typeface="+mj-lt"/>
            </a:rPr>
            <a:t>Every registered person who has made outward supplies between the date of liability to register till the end of the </a:t>
          </a:r>
          <a:r>
            <a:rPr lang="en-IN" sz="1600" u="sng" dirty="0">
              <a:latin typeface="+mj-lt"/>
            </a:rPr>
            <a:t>month* </a:t>
          </a:r>
          <a:r>
            <a:rPr lang="en-IN" sz="1600" dirty="0">
              <a:latin typeface="+mj-lt"/>
            </a:rPr>
            <a:t>when registration is granted has to file his first return after grant of registration. </a:t>
          </a:r>
        </a:p>
        <a:p>
          <a:pPr algn="just"/>
          <a:r>
            <a:rPr lang="en-IN" sz="1600" dirty="0">
              <a:latin typeface="+mj-lt"/>
            </a:rPr>
            <a:t>*Up to the quarter in case of composition levy.</a:t>
          </a:r>
        </a:p>
      </dgm:t>
    </dgm:pt>
    <dgm:pt modelId="{3B2D023F-45DE-470D-92B1-371E32F210DA}" type="parTrans" cxnId="{B3129436-F0B8-4462-ADC9-809948903642}">
      <dgm:prSet/>
      <dgm:spPr/>
      <dgm:t>
        <a:bodyPr/>
        <a:lstStyle/>
        <a:p>
          <a:endParaRPr lang="en-US" sz="1800">
            <a:latin typeface="+mj-lt"/>
          </a:endParaRPr>
        </a:p>
      </dgm:t>
    </dgm:pt>
    <dgm:pt modelId="{6D84E86B-EE2C-46DC-BE60-BFCFB4D6D8BB}" type="sibTrans" cxnId="{B3129436-F0B8-4462-ADC9-809948903642}">
      <dgm:prSet/>
      <dgm:spPr/>
      <dgm:t>
        <a:bodyPr/>
        <a:lstStyle/>
        <a:p>
          <a:endParaRPr lang="en-US" sz="1800">
            <a:latin typeface="+mj-lt"/>
          </a:endParaRPr>
        </a:p>
      </dgm:t>
    </dgm:pt>
    <dgm:pt modelId="{313AC703-4743-4B60-B428-3085E8A096DE}">
      <dgm:prSet phldrT="[Text]" custT="1"/>
      <dgm:spPr/>
      <dgm:t>
        <a:bodyPr/>
        <a:lstStyle/>
        <a:p>
          <a:pPr algn="just"/>
          <a:r>
            <a:rPr lang="en-US" altLang="ja-JP" sz="1800" kern="1200" dirty="0">
              <a:latin typeface="+mj-lt"/>
              <a:ea typeface="+mn-ea"/>
              <a:cs typeface="+mn-cs"/>
            </a:rPr>
            <a:t>Every registered person whose registration has been cancelled shall furnish a final return within 3 months of date of cancellation or date of order of cancellation , whichever is later, in Form GSTR10</a:t>
          </a:r>
          <a:r>
            <a:rPr lang="en-US" altLang="ja-JP" sz="1800" kern="1200" dirty="0">
              <a:latin typeface="+mj-lt"/>
            </a:rPr>
            <a:t>.</a:t>
          </a:r>
          <a:endParaRPr lang="en-IN" sz="1800" kern="1200" dirty="0">
            <a:latin typeface="+mj-lt"/>
          </a:endParaRPr>
        </a:p>
      </dgm:t>
    </dgm:pt>
    <dgm:pt modelId="{714FCB89-65ED-441B-9A3B-F609F99AFAD6}" type="sibTrans" cxnId="{6A40D5C3-E070-4317-A517-F1C041E898E1}">
      <dgm:prSet/>
      <dgm:spPr/>
      <dgm:t>
        <a:bodyPr/>
        <a:lstStyle/>
        <a:p>
          <a:endParaRPr lang="en-US" sz="1800">
            <a:latin typeface="+mj-lt"/>
          </a:endParaRPr>
        </a:p>
      </dgm:t>
    </dgm:pt>
    <dgm:pt modelId="{4ED65680-CE76-4CE3-ADEE-BE25E449DE33}" type="parTrans" cxnId="{6A40D5C3-E070-4317-A517-F1C041E898E1}">
      <dgm:prSet/>
      <dgm:spPr/>
      <dgm:t>
        <a:bodyPr/>
        <a:lstStyle/>
        <a:p>
          <a:endParaRPr lang="en-US" sz="1800">
            <a:latin typeface="+mj-lt"/>
          </a:endParaRPr>
        </a:p>
      </dgm:t>
    </dgm:pt>
    <dgm:pt modelId="{5A570B12-A33B-4887-8DB8-A10A5B7DC340}">
      <dgm:prSet phldrT="[Text]" custT="1"/>
      <dgm:spPr/>
      <dgm:t>
        <a:bodyPr/>
        <a:lstStyle/>
        <a:p>
          <a:pPr>
            <a:lnSpc>
              <a:spcPct val="100000"/>
            </a:lnSpc>
            <a:spcAft>
              <a:spcPts val="0"/>
            </a:spcAft>
          </a:pPr>
          <a:r>
            <a:rPr lang="en-US" altLang="en-US" sz="1800" b="1" dirty="0">
              <a:latin typeface="+mj-lt"/>
            </a:rPr>
            <a:t>Final Return</a:t>
          </a:r>
        </a:p>
        <a:p>
          <a:pPr>
            <a:lnSpc>
              <a:spcPct val="100000"/>
            </a:lnSpc>
            <a:spcAft>
              <a:spcPts val="0"/>
            </a:spcAft>
          </a:pPr>
          <a:r>
            <a:rPr lang="en-US" altLang="en-US" sz="1800" b="1" dirty="0">
              <a:latin typeface="+mj-lt"/>
            </a:rPr>
            <a:t>(Sec 45)</a:t>
          </a:r>
          <a:endParaRPr lang="en-IN" sz="1800" b="1" dirty="0">
            <a:latin typeface="+mj-lt"/>
          </a:endParaRPr>
        </a:p>
      </dgm:t>
    </dgm:pt>
    <dgm:pt modelId="{B437BEC9-5291-499E-BF2C-0F670942548A}" type="sibTrans" cxnId="{6EF04410-2970-4273-9CA3-54B08CB38D77}">
      <dgm:prSet/>
      <dgm:spPr/>
      <dgm:t>
        <a:bodyPr/>
        <a:lstStyle/>
        <a:p>
          <a:endParaRPr lang="en-US" sz="1800">
            <a:latin typeface="+mj-lt"/>
          </a:endParaRPr>
        </a:p>
      </dgm:t>
    </dgm:pt>
    <dgm:pt modelId="{16B3960B-8633-4163-9715-966A5E85DCDC}" type="parTrans" cxnId="{6EF04410-2970-4273-9CA3-54B08CB38D77}">
      <dgm:prSet/>
      <dgm:spPr/>
      <dgm:t>
        <a:bodyPr/>
        <a:lstStyle/>
        <a:p>
          <a:endParaRPr lang="en-US" sz="1800">
            <a:latin typeface="+mj-lt"/>
          </a:endParaRPr>
        </a:p>
      </dgm:t>
    </dgm:pt>
    <dgm:pt modelId="{75AA1EA6-3470-4D95-9E3F-BD521812C446}">
      <dgm:prSet phldrT="[Text]" custT="1"/>
      <dgm:spPr/>
      <dgm:t>
        <a:bodyPr/>
        <a:lstStyle/>
        <a:p>
          <a:pPr>
            <a:lnSpc>
              <a:spcPct val="100000"/>
            </a:lnSpc>
            <a:spcAft>
              <a:spcPts val="0"/>
            </a:spcAft>
          </a:pPr>
          <a:r>
            <a:rPr lang="en-US" altLang="en-US" sz="1800" b="1" dirty="0">
              <a:latin typeface="+mj-lt"/>
            </a:rPr>
            <a:t>Annual Return</a:t>
          </a:r>
        </a:p>
        <a:p>
          <a:pPr>
            <a:lnSpc>
              <a:spcPct val="100000"/>
            </a:lnSpc>
            <a:spcAft>
              <a:spcPts val="0"/>
            </a:spcAft>
          </a:pPr>
          <a:r>
            <a:rPr lang="en-US" altLang="en-US" sz="1800" b="1" dirty="0">
              <a:latin typeface="+mj-lt"/>
            </a:rPr>
            <a:t>(Sec 44)</a:t>
          </a:r>
        </a:p>
      </dgm:t>
    </dgm:pt>
    <dgm:pt modelId="{C5D91500-0BDB-47C8-97E4-FF54378707FB}" type="sibTrans" cxnId="{1D53AD74-E7F0-477E-900E-DC254820400C}">
      <dgm:prSet/>
      <dgm:spPr/>
      <dgm:t>
        <a:bodyPr/>
        <a:lstStyle/>
        <a:p>
          <a:endParaRPr lang="en-US" sz="1800">
            <a:latin typeface="+mj-lt"/>
          </a:endParaRPr>
        </a:p>
      </dgm:t>
    </dgm:pt>
    <dgm:pt modelId="{C656CF54-3516-4EFB-9B89-E012D36D96BA}" type="parTrans" cxnId="{1D53AD74-E7F0-477E-900E-DC254820400C}">
      <dgm:prSet/>
      <dgm:spPr/>
      <dgm:t>
        <a:bodyPr/>
        <a:lstStyle/>
        <a:p>
          <a:endParaRPr lang="en-US" sz="1800">
            <a:latin typeface="+mj-lt"/>
          </a:endParaRPr>
        </a:p>
      </dgm:t>
    </dgm:pt>
    <dgm:pt modelId="{B12A2AAE-4CEE-4BF6-8827-6B9B3C1BEAA7}" type="pres">
      <dgm:prSet presAssocID="{780B8D86-9BEF-4F77-8485-FCA563D8B671}" presName="theList" presStyleCnt="0">
        <dgm:presLayoutVars>
          <dgm:dir/>
          <dgm:animLvl val="lvl"/>
          <dgm:resizeHandles val="exact"/>
        </dgm:presLayoutVars>
      </dgm:prSet>
      <dgm:spPr/>
      <dgm:t>
        <a:bodyPr/>
        <a:lstStyle/>
        <a:p>
          <a:endParaRPr lang="en-US"/>
        </a:p>
      </dgm:t>
    </dgm:pt>
    <dgm:pt modelId="{CBC64132-33D3-4F66-B07D-C1FC9776C9B1}" type="pres">
      <dgm:prSet presAssocID="{159EE9E4-400A-495E-ADC0-661DDD4E586B}" presName="compNode" presStyleCnt="0"/>
      <dgm:spPr/>
    </dgm:pt>
    <dgm:pt modelId="{641D3FF7-F8D3-4AC4-A247-D95072D6A0DD}" type="pres">
      <dgm:prSet presAssocID="{159EE9E4-400A-495E-ADC0-661DDD4E586B}" presName="aNode" presStyleLbl="bgShp" presStyleIdx="0" presStyleCnt="3" custScaleX="32887" custScaleY="100000"/>
      <dgm:spPr/>
      <dgm:t>
        <a:bodyPr/>
        <a:lstStyle/>
        <a:p>
          <a:endParaRPr lang="en-US"/>
        </a:p>
      </dgm:t>
    </dgm:pt>
    <dgm:pt modelId="{FB2B62EE-25E7-4065-BB90-CF18C162D522}" type="pres">
      <dgm:prSet presAssocID="{159EE9E4-400A-495E-ADC0-661DDD4E586B}" presName="textNode" presStyleLbl="bgShp" presStyleIdx="0" presStyleCnt="3"/>
      <dgm:spPr/>
      <dgm:t>
        <a:bodyPr/>
        <a:lstStyle/>
        <a:p>
          <a:endParaRPr lang="en-US"/>
        </a:p>
      </dgm:t>
    </dgm:pt>
    <dgm:pt modelId="{64023217-0DCD-4F46-B6D4-68DC10F91BB0}" type="pres">
      <dgm:prSet presAssocID="{159EE9E4-400A-495E-ADC0-661DDD4E586B}" presName="compChildNode" presStyleCnt="0"/>
      <dgm:spPr/>
    </dgm:pt>
    <dgm:pt modelId="{735D03D7-BDFF-46D6-BBF2-E25E682F7410}" type="pres">
      <dgm:prSet presAssocID="{159EE9E4-400A-495E-ADC0-661DDD4E586B}" presName="theInnerList" presStyleCnt="0"/>
      <dgm:spPr/>
    </dgm:pt>
    <dgm:pt modelId="{3A470458-4C85-45BA-AAE6-AAA83426ED08}" type="pres">
      <dgm:prSet presAssocID="{ABBF7D3F-4DF1-4119-B2B8-A783288FCD61}" presName="childNode" presStyleLbl="node1" presStyleIdx="0" presStyleCnt="2" custScaleX="35502" custScaleY="128764">
        <dgm:presLayoutVars>
          <dgm:bulletEnabled val="1"/>
        </dgm:presLayoutVars>
      </dgm:prSet>
      <dgm:spPr/>
      <dgm:t>
        <a:bodyPr/>
        <a:lstStyle/>
        <a:p>
          <a:endParaRPr lang="en-US"/>
        </a:p>
      </dgm:t>
    </dgm:pt>
    <dgm:pt modelId="{206B7E95-4680-4502-81DD-F8EA32D269FF}" type="pres">
      <dgm:prSet presAssocID="{159EE9E4-400A-495E-ADC0-661DDD4E586B}" presName="aSpace" presStyleCnt="0"/>
      <dgm:spPr/>
    </dgm:pt>
    <dgm:pt modelId="{6262C6B6-0204-4C00-BC78-5FA54DB3858B}" type="pres">
      <dgm:prSet presAssocID="{5A570B12-A33B-4887-8DB8-A10A5B7DC340}" presName="compNode" presStyleCnt="0"/>
      <dgm:spPr/>
    </dgm:pt>
    <dgm:pt modelId="{278A98FE-7CA9-4594-B1E9-F6B8ECB22CFA}" type="pres">
      <dgm:prSet presAssocID="{5A570B12-A33B-4887-8DB8-A10A5B7DC340}" presName="aNode" presStyleLbl="bgShp" presStyleIdx="1" presStyleCnt="3" custScaleX="35482" custLinFactNeighborX="58491" custLinFactNeighborY="304"/>
      <dgm:spPr/>
      <dgm:t>
        <a:bodyPr/>
        <a:lstStyle/>
        <a:p>
          <a:endParaRPr lang="en-US"/>
        </a:p>
      </dgm:t>
    </dgm:pt>
    <dgm:pt modelId="{F27C0D58-8977-4708-8F68-52B89AD0EAF3}" type="pres">
      <dgm:prSet presAssocID="{5A570B12-A33B-4887-8DB8-A10A5B7DC340}" presName="textNode" presStyleLbl="bgShp" presStyleIdx="1" presStyleCnt="3"/>
      <dgm:spPr/>
      <dgm:t>
        <a:bodyPr/>
        <a:lstStyle/>
        <a:p>
          <a:endParaRPr lang="en-US"/>
        </a:p>
      </dgm:t>
    </dgm:pt>
    <dgm:pt modelId="{A0E39646-EBE1-49F2-BE4B-91BF4381B1A4}" type="pres">
      <dgm:prSet presAssocID="{5A570B12-A33B-4887-8DB8-A10A5B7DC340}" presName="compChildNode" presStyleCnt="0"/>
      <dgm:spPr/>
    </dgm:pt>
    <dgm:pt modelId="{76AFC1B8-894E-407D-887B-DFCBFB13C870}" type="pres">
      <dgm:prSet presAssocID="{5A570B12-A33B-4887-8DB8-A10A5B7DC340}" presName="theInnerList" presStyleCnt="0"/>
      <dgm:spPr/>
    </dgm:pt>
    <dgm:pt modelId="{775B5F45-EF10-4B78-BD53-A44D7010F076}" type="pres">
      <dgm:prSet presAssocID="{313AC703-4743-4B60-B428-3085E8A096DE}" presName="childNode" presStyleLbl="node1" presStyleIdx="1" presStyleCnt="2" custScaleX="40278" custScaleY="97545" custLinFactNeighborX="73657" custLinFactNeighborY="-2756">
        <dgm:presLayoutVars>
          <dgm:bulletEnabled val="1"/>
        </dgm:presLayoutVars>
      </dgm:prSet>
      <dgm:spPr/>
      <dgm:t>
        <a:bodyPr/>
        <a:lstStyle/>
        <a:p>
          <a:endParaRPr lang="en-US"/>
        </a:p>
      </dgm:t>
    </dgm:pt>
    <dgm:pt modelId="{632C4862-011B-4810-94C2-5E19D00F0983}" type="pres">
      <dgm:prSet presAssocID="{5A570B12-A33B-4887-8DB8-A10A5B7DC340}" presName="aSpace" presStyleCnt="0"/>
      <dgm:spPr/>
    </dgm:pt>
    <dgm:pt modelId="{E1C293B6-6933-4FBB-9E2C-4867CE9EFFD3}" type="pres">
      <dgm:prSet presAssocID="{75AA1EA6-3470-4D95-9E3F-BD521812C446}" presName="compNode" presStyleCnt="0"/>
      <dgm:spPr/>
    </dgm:pt>
    <dgm:pt modelId="{8E6E633A-D8C1-4F27-A97A-0BC5AB6C875C}" type="pres">
      <dgm:prSet presAssocID="{75AA1EA6-3470-4D95-9E3F-BD521812C446}" presName="aNode" presStyleLbl="bgShp" presStyleIdx="2" presStyleCnt="3" custScaleX="56424" custLinFactNeighborX="-43555" custLinFactNeighborY="-304"/>
      <dgm:spPr/>
      <dgm:t>
        <a:bodyPr/>
        <a:lstStyle/>
        <a:p>
          <a:endParaRPr lang="en-US"/>
        </a:p>
      </dgm:t>
    </dgm:pt>
    <dgm:pt modelId="{5E6F95F3-A420-48FC-8618-32D80EBCA60F}" type="pres">
      <dgm:prSet presAssocID="{75AA1EA6-3470-4D95-9E3F-BD521812C446}" presName="textNode" presStyleLbl="bgShp" presStyleIdx="2" presStyleCnt="3"/>
      <dgm:spPr/>
      <dgm:t>
        <a:bodyPr/>
        <a:lstStyle/>
        <a:p>
          <a:endParaRPr lang="en-US"/>
        </a:p>
      </dgm:t>
    </dgm:pt>
    <dgm:pt modelId="{C0EA19AB-47CA-4219-A586-477869422464}" type="pres">
      <dgm:prSet presAssocID="{75AA1EA6-3470-4D95-9E3F-BD521812C446}" presName="compChildNode" presStyleCnt="0"/>
      <dgm:spPr/>
    </dgm:pt>
    <dgm:pt modelId="{13F1DF4B-9E4E-4031-9A52-0E318E76E210}" type="pres">
      <dgm:prSet presAssocID="{75AA1EA6-3470-4D95-9E3F-BD521812C446}" presName="theInnerList" presStyleCnt="0"/>
      <dgm:spPr/>
    </dgm:pt>
  </dgm:ptLst>
  <dgm:cxnLst>
    <dgm:cxn modelId="{6A40D5C3-E070-4317-A517-F1C041E898E1}" srcId="{5A570B12-A33B-4887-8DB8-A10A5B7DC340}" destId="{313AC703-4743-4B60-B428-3085E8A096DE}" srcOrd="0" destOrd="0" parTransId="{4ED65680-CE76-4CE3-ADEE-BE25E449DE33}" sibTransId="{714FCB89-65ED-441B-9A3B-F609F99AFAD6}"/>
    <dgm:cxn modelId="{B3129436-F0B8-4462-ADC9-809948903642}" srcId="{159EE9E4-400A-495E-ADC0-661DDD4E586B}" destId="{ABBF7D3F-4DF1-4119-B2B8-A783288FCD61}" srcOrd="0" destOrd="0" parTransId="{3B2D023F-45DE-470D-92B1-371E32F210DA}" sibTransId="{6D84E86B-EE2C-46DC-BE60-BFCFB4D6D8BB}"/>
    <dgm:cxn modelId="{090ACB74-1B89-4A65-B42D-7CF27CE2EAA1}" type="presOf" srcId="{780B8D86-9BEF-4F77-8485-FCA563D8B671}" destId="{B12A2AAE-4CEE-4BF6-8827-6B9B3C1BEAA7}" srcOrd="0" destOrd="0" presId="urn:microsoft.com/office/officeart/2005/8/layout/lProcess2"/>
    <dgm:cxn modelId="{6EF04410-2970-4273-9CA3-54B08CB38D77}" srcId="{780B8D86-9BEF-4F77-8485-FCA563D8B671}" destId="{5A570B12-A33B-4887-8DB8-A10A5B7DC340}" srcOrd="1" destOrd="0" parTransId="{16B3960B-8633-4163-9715-966A5E85DCDC}" sibTransId="{B437BEC9-5291-499E-BF2C-0F670942548A}"/>
    <dgm:cxn modelId="{BB4DA22A-D8D8-4657-96E1-7D8ED629DDB2}" srcId="{780B8D86-9BEF-4F77-8485-FCA563D8B671}" destId="{159EE9E4-400A-495E-ADC0-661DDD4E586B}" srcOrd="0" destOrd="0" parTransId="{9DADD05A-4729-405D-8D8C-AF688C997E45}" sibTransId="{4C9C23E6-B58A-4609-BF3B-4675EA54315A}"/>
    <dgm:cxn modelId="{0B60E746-4BD3-480C-A744-4BF0DDF337FB}" type="presOf" srcId="{5A570B12-A33B-4887-8DB8-A10A5B7DC340}" destId="{278A98FE-7CA9-4594-B1E9-F6B8ECB22CFA}" srcOrd="0" destOrd="0" presId="urn:microsoft.com/office/officeart/2005/8/layout/lProcess2"/>
    <dgm:cxn modelId="{125C1008-7AE7-4C57-8456-65B832BB372A}" type="presOf" srcId="{ABBF7D3F-4DF1-4119-B2B8-A783288FCD61}" destId="{3A470458-4C85-45BA-AAE6-AAA83426ED08}" srcOrd="0" destOrd="0" presId="urn:microsoft.com/office/officeart/2005/8/layout/lProcess2"/>
    <dgm:cxn modelId="{ABDC83D8-22B0-4EFD-A5E0-F545CF4AAF48}" type="presOf" srcId="{75AA1EA6-3470-4D95-9E3F-BD521812C446}" destId="{5E6F95F3-A420-48FC-8618-32D80EBCA60F}" srcOrd="1" destOrd="0" presId="urn:microsoft.com/office/officeart/2005/8/layout/lProcess2"/>
    <dgm:cxn modelId="{7CF08BA0-D6B0-4A43-862D-E630AD1E4016}" type="presOf" srcId="{313AC703-4743-4B60-B428-3085E8A096DE}" destId="{775B5F45-EF10-4B78-BD53-A44D7010F076}" srcOrd="0" destOrd="0" presId="urn:microsoft.com/office/officeart/2005/8/layout/lProcess2"/>
    <dgm:cxn modelId="{A4DC2648-39F2-459A-ABCD-E24257F8CD22}" type="presOf" srcId="{75AA1EA6-3470-4D95-9E3F-BD521812C446}" destId="{8E6E633A-D8C1-4F27-A97A-0BC5AB6C875C}" srcOrd="0" destOrd="0" presId="urn:microsoft.com/office/officeart/2005/8/layout/lProcess2"/>
    <dgm:cxn modelId="{1D53AD74-E7F0-477E-900E-DC254820400C}" srcId="{780B8D86-9BEF-4F77-8485-FCA563D8B671}" destId="{75AA1EA6-3470-4D95-9E3F-BD521812C446}" srcOrd="2" destOrd="0" parTransId="{C656CF54-3516-4EFB-9B89-E012D36D96BA}" sibTransId="{C5D91500-0BDB-47C8-97E4-FF54378707FB}"/>
    <dgm:cxn modelId="{0422B7C2-CF68-402D-ACC3-FEA54D54B4AA}" type="presOf" srcId="{159EE9E4-400A-495E-ADC0-661DDD4E586B}" destId="{FB2B62EE-25E7-4065-BB90-CF18C162D522}" srcOrd="1" destOrd="0" presId="urn:microsoft.com/office/officeart/2005/8/layout/lProcess2"/>
    <dgm:cxn modelId="{45B1ABBA-D8CF-496D-8C03-C17EB143C556}" type="presOf" srcId="{159EE9E4-400A-495E-ADC0-661DDD4E586B}" destId="{641D3FF7-F8D3-4AC4-A247-D95072D6A0DD}" srcOrd="0" destOrd="0" presId="urn:microsoft.com/office/officeart/2005/8/layout/lProcess2"/>
    <dgm:cxn modelId="{33403EC3-E59F-4001-A48D-545721F6E742}" type="presOf" srcId="{5A570B12-A33B-4887-8DB8-A10A5B7DC340}" destId="{F27C0D58-8977-4708-8F68-52B89AD0EAF3}" srcOrd="1" destOrd="0" presId="urn:microsoft.com/office/officeart/2005/8/layout/lProcess2"/>
    <dgm:cxn modelId="{C6059C4E-E81A-49C1-836A-B5B548A16A2B}" type="presParOf" srcId="{B12A2AAE-4CEE-4BF6-8827-6B9B3C1BEAA7}" destId="{CBC64132-33D3-4F66-B07D-C1FC9776C9B1}" srcOrd="0" destOrd="0" presId="urn:microsoft.com/office/officeart/2005/8/layout/lProcess2"/>
    <dgm:cxn modelId="{3E13D056-F62F-4CE2-9BFA-B63199FB1E3B}" type="presParOf" srcId="{CBC64132-33D3-4F66-B07D-C1FC9776C9B1}" destId="{641D3FF7-F8D3-4AC4-A247-D95072D6A0DD}" srcOrd="0" destOrd="0" presId="urn:microsoft.com/office/officeart/2005/8/layout/lProcess2"/>
    <dgm:cxn modelId="{12CBC6BD-A836-4EAE-91A6-25AC0D60792E}" type="presParOf" srcId="{CBC64132-33D3-4F66-B07D-C1FC9776C9B1}" destId="{FB2B62EE-25E7-4065-BB90-CF18C162D522}" srcOrd="1" destOrd="0" presId="urn:microsoft.com/office/officeart/2005/8/layout/lProcess2"/>
    <dgm:cxn modelId="{79764256-E842-4221-BA2E-1B09286BC269}" type="presParOf" srcId="{CBC64132-33D3-4F66-B07D-C1FC9776C9B1}" destId="{64023217-0DCD-4F46-B6D4-68DC10F91BB0}" srcOrd="2" destOrd="0" presId="urn:microsoft.com/office/officeart/2005/8/layout/lProcess2"/>
    <dgm:cxn modelId="{D99BAE98-B73E-47EF-A6A2-578F3DFE3331}" type="presParOf" srcId="{64023217-0DCD-4F46-B6D4-68DC10F91BB0}" destId="{735D03D7-BDFF-46D6-BBF2-E25E682F7410}" srcOrd="0" destOrd="0" presId="urn:microsoft.com/office/officeart/2005/8/layout/lProcess2"/>
    <dgm:cxn modelId="{76DEC346-C0DE-48C3-94C3-DE4570F23A3D}" type="presParOf" srcId="{735D03D7-BDFF-46D6-BBF2-E25E682F7410}" destId="{3A470458-4C85-45BA-AAE6-AAA83426ED08}" srcOrd="0" destOrd="0" presId="urn:microsoft.com/office/officeart/2005/8/layout/lProcess2"/>
    <dgm:cxn modelId="{097DCEF8-9EB9-4753-8545-FF5FA7EACF98}" type="presParOf" srcId="{B12A2AAE-4CEE-4BF6-8827-6B9B3C1BEAA7}" destId="{206B7E95-4680-4502-81DD-F8EA32D269FF}" srcOrd="1" destOrd="0" presId="urn:microsoft.com/office/officeart/2005/8/layout/lProcess2"/>
    <dgm:cxn modelId="{0D7E771A-6E62-4D76-B756-3CB646AEC4D4}" type="presParOf" srcId="{B12A2AAE-4CEE-4BF6-8827-6B9B3C1BEAA7}" destId="{6262C6B6-0204-4C00-BC78-5FA54DB3858B}" srcOrd="2" destOrd="0" presId="urn:microsoft.com/office/officeart/2005/8/layout/lProcess2"/>
    <dgm:cxn modelId="{C7B29A2C-E489-419A-B865-903AF4877BBD}" type="presParOf" srcId="{6262C6B6-0204-4C00-BC78-5FA54DB3858B}" destId="{278A98FE-7CA9-4594-B1E9-F6B8ECB22CFA}" srcOrd="0" destOrd="0" presId="urn:microsoft.com/office/officeart/2005/8/layout/lProcess2"/>
    <dgm:cxn modelId="{ECB4D0F7-796F-4B91-B3C9-36E96B8E7F6F}" type="presParOf" srcId="{6262C6B6-0204-4C00-BC78-5FA54DB3858B}" destId="{F27C0D58-8977-4708-8F68-52B89AD0EAF3}" srcOrd="1" destOrd="0" presId="urn:microsoft.com/office/officeart/2005/8/layout/lProcess2"/>
    <dgm:cxn modelId="{C18D5BAB-A853-4393-AA5B-C7DE7748AB59}" type="presParOf" srcId="{6262C6B6-0204-4C00-BC78-5FA54DB3858B}" destId="{A0E39646-EBE1-49F2-BE4B-91BF4381B1A4}" srcOrd="2" destOrd="0" presId="urn:microsoft.com/office/officeart/2005/8/layout/lProcess2"/>
    <dgm:cxn modelId="{E704B9A0-888D-4566-9DA8-B08F3303308A}" type="presParOf" srcId="{A0E39646-EBE1-49F2-BE4B-91BF4381B1A4}" destId="{76AFC1B8-894E-407D-887B-DFCBFB13C870}" srcOrd="0" destOrd="0" presId="urn:microsoft.com/office/officeart/2005/8/layout/lProcess2"/>
    <dgm:cxn modelId="{04BB7C7A-0FA9-49F4-B9FA-73940978C141}" type="presParOf" srcId="{76AFC1B8-894E-407D-887B-DFCBFB13C870}" destId="{775B5F45-EF10-4B78-BD53-A44D7010F076}" srcOrd="0" destOrd="0" presId="urn:microsoft.com/office/officeart/2005/8/layout/lProcess2"/>
    <dgm:cxn modelId="{03D10855-72C4-4131-A154-8FA9C646BF91}" type="presParOf" srcId="{B12A2AAE-4CEE-4BF6-8827-6B9B3C1BEAA7}" destId="{632C4862-011B-4810-94C2-5E19D00F0983}" srcOrd="3" destOrd="0" presId="urn:microsoft.com/office/officeart/2005/8/layout/lProcess2"/>
    <dgm:cxn modelId="{446044B7-F7D4-4487-9AAC-49CE7C8E5930}" type="presParOf" srcId="{B12A2AAE-4CEE-4BF6-8827-6B9B3C1BEAA7}" destId="{E1C293B6-6933-4FBB-9E2C-4867CE9EFFD3}" srcOrd="4" destOrd="0" presId="urn:microsoft.com/office/officeart/2005/8/layout/lProcess2"/>
    <dgm:cxn modelId="{A244C847-D89D-4621-B219-042E950014CF}" type="presParOf" srcId="{E1C293B6-6933-4FBB-9E2C-4867CE9EFFD3}" destId="{8E6E633A-D8C1-4F27-A97A-0BC5AB6C875C}" srcOrd="0" destOrd="0" presId="urn:microsoft.com/office/officeart/2005/8/layout/lProcess2"/>
    <dgm:cxn modelId="{0FB1EA96-B9B3-4299-9637-A5E9B9C52E9F}" type="presParOf" srcId="{E1C293B6-6933-4FBB-9E2C-4867CE9EFFD3}" destId="{5E6F95F3-A420-48FC-8618-32D80EBCA60F}" srcOrd="1" destOrd="0" presId="urn:microsoft.com/office/officeart/2005/8/layout/lProcess2"/>
    <dgm:cxn modelId="{DEEA482F-5CF0-48E1-A9F8-16D6DD50573B}" type="presParOf" srcId="{E1C293B6-6933-4FBB-9E2C-4867CE9EFFD3}" destId="{C0EA19AB-47CA-4219-A586-477869422464}" srcOrd="2" destOrd="0" presId="urn:microsoft.com/office/officeart/2005/8/layout/lProcess2"/>
    <dgm:cxn modelId="{34C242AD-8129-412B-952C-1E988BC0B4F6}" type="presParOf" srcId="{C0EA19AB-47CA-4219-A586-477869422464}" destId="{13F1DF4B-9E4E-4031-9A52-0E318E76E210}" srcOrd="0" destOrd="0" presId="urn:microsoft.com/office/officeart/2005/8/layout/lProcess2"/>
  </dgm:cxnLst>
  <dgm:bg/>
  <dgm:whole/>
</dgm:dataModel>
</file>

<file path=ppt/diagrams/data7.xml><?xml version="1.0" encoding="utf-8"?>
<dgm:dataModel xmlns:dgm="http://schemas.openxmlformats.org/drawingml/2006/diagram" xmlns:a="http://schemas.openxmlformats.org/drawingml/2006/main">
  <dgm:ptLst>
    <dgm:pt modelId="{48AA08FA-3559-469C-95B5-E0931C33B7D3}" type="doc">
      <dgm:prSet loTypeId="urn:microsoft.com/office/officeart/2005/8/layout/process1" loCatId="process" qsTypeId="urn:microsoft.com/office/officeart/2005/8/quickstyle/simple1" qsCatId="simple" csTypeId="urn:microsoft.com/office/officeart/2005/8/colors/accent0_2" csCatId="mainScheme" phldr="1"/>
      <dgm:spPr/>
    </dgm:pt>
    <dgm:pt modelId="{E7744CAA-C720-40B0-89FB-1C5DCF46DB61}">
      <dgm:prSet phldrT="[Text]" custT="1"/>
      <dgm:spPr/>
      <dgm:t>
        <a:bodyPr/>
        <a:lstStyle/>
        <a:p>
          <a:r>
            <a:rPr lang="en-US" sz="2600" dirty="0">
              <a:latin typeface="+mj-lt"/>
            </a:rPr>
            <a:t>Annual return</a:t>
          </a:r>
        </a:p>
      </dgm:t>
    </dgm:pt>
    <dgm:pt modelId="{3A960DA5-FDD7-4953-9FE9-22D1B95A17B9}" type="parTrans" cxnId="{6A60F3D3-4771-4C5D-8953-F4BDA8FACBE0}">
      <dgm:prSet/>
      <dgm:spPr/>
      <dgm:t>
        <a:bodyPr/>
        <a:lstStyle/>
        <a:p>
          <a:endParaRPr lang="en-US" sz="2600">
            <a:latin typeface="+mj-lt"/>
          </a:endParaRPr>
        </a:p>
      </dgm:t>
    </dgm:pt>
    <dgm:pt modelId="{7DF0D052-AF0E-49A2-843B-C124656CA936}" type="sibTrans" cxnId="{6A60F3D3-4771-4C5D-8953-F4BDA8FACBE0}">
      <dgm:prSet custT="1"/>
      <dgm:spPr/>
      <dgm:t>
        <a:bodyPr/>
        <a:lstStyle/>
        <a:p>
          <a:endParaRPr lang="en-US" sz="2600">
            <a:latin typeface="+mj-lt"/>
          </a:endParaRPr>
        </a:p>
      </dgm:t>
    </dgm:pt>
    <dgm:pt modelId="{584524DB-ABA2-4073-9ACE-0933D76AC213}">
      <dgm:prSet phldrT="[Text]" custT="1"/>
      <dgm:spPr/>
      <dgm:t>
        <a:bodyPr/>
        <a:lstStyle/>
        <a:p>
          <a:r>
            <a:rPr lang="en-US" sz="2600" dirty="0">
              <a:latin typeface="+mj-lt"/>
            </a:rPr>
            <a:t>By Compounding Taxpayer </a:t>
          </a:r>
        </a:p>
      </dgm:t>
    </dgm:pt>
    <dgm:pt modelId="{A452719B-8327-4104-B1DA-0DAA3D66F6F3}" type="parTrans" cxnId="{6BDD2161-664E-46A2-93E6-8FB1F510048B}">
      <dgm:prSet/>
      <dgm:spPr/>
      <dgm:t>
        <a:bodyPr/>
        <a:lstStyle/>
        <a:p>
          <a:endParaRPr lang="en-US" sz="2600">
            <a:latin typeface="+mj-lt"/>
          </a:endParaRPr>
        </a:p>
      </dgm:t>
    </dgm:pt>
    <dgm:pt modelId="{0805C57E-EC80-455B-9D3F-6FF990A023E5}" type="sibTrans" cxnId="{6BDD2161-664E-46A2-93E6-8FB1F510048B}">
      <dgm:prSet custT="1"/>
      <dgm:spPr/>
      <dgm:t>
        <a:bodyPr/>
        <a:lstStyle/>
        <a:p>
          <a:endParaRPr lang="en-US" sz="2600">
            <a:latin typeface="+mj-lt"/>
          </a:endParaRPr>
        </a:p>
      </dgm:t>
    </dgm:pt>
    <dgm:pt modelId="{9FA2D154-05A6-47D0-A522-219ED10D4D47}">
      <dgm:prSet phldrT="[Text]" custT="1"/>
      <dgm:spPr/>
      <dgm:t>
        <a:bodyPr/>
        <a:lstStyle/>
        <a:p>
          <a:r>
            <a:rPr lang="en-US" sz="2600" dirty="0">
              <a:latin typeface="+mj-lt"/>
            </a:rPr>
            <a:t>In GSTR – 9A</a:t>
          </a:r>
        </a:p>
      </dgm:t>
    </dgm:pt>
    <dgm:pt modelId="{BF2A2510-479C-4BFE-AF94-E1DD857B6152}" type="parTrans" cxnId="{84B6254B-788C-4388-BC50-9D3DB64762F3}">
      <dgm:prSet/>
      <dgm:spPr/>
      <dgm:t>
        <a:bodyPr/>
        <a:lstStyle/>
        <a:p>
          <a:endParaRPr lang="en-US" sz="2600">
            <a:latin typeface="+mj-lt"/>
          </a:endParaRPr>
        </a:p>
      </dgm:t>
    </dgm:pt>
    <dgm:pt modelId="{A08086B4-1EEC-4293-972C-CB950D5D2101}" type="sibTrans" cxnId="{84B6254B-788C-4388-BC50-9D3DB64762F3}">
      <dgm:prSet/>
      <dgm:spPr/>
      <dgm:t>
        <a:bodyPr/>
        <a:lstStyle/>
        <a:p>
          <a:endParaRPr lang="en-US" sz="2600">
            <a:latin typeface="+mj-lt"/>
          </a:endParaRPr>
        </a:p>
      </dgm:t>
    </dgm:pt>
    <dgm:pt modelId="{900C58E1-BAD0-43A1-B02E-BCF1541CE317}" type="pres">
      <dgm:prSet presAssocID="{48AA08FA-3559-469C-95B5-E0931C33B7D3}" presName="Name0" presStyleCnt="0">
        <dgm:presLayoutVars>
          <dgm:dir/>
          <dgm:resizeHandles val="exact"/>
        </dgm:presLayoutVars>
      </dgm:prSet>
      <dgm:spPr/>
    </dgm:pt>
    <dgm:pt modelId="{CA1FF53A-4609-4817-B095-597B77D5AE97}" type="pres">
      <dgm:prSet presAssocID="{E7744CAA-C720-40B0-89FB-1C5DCF46DB61}" presName="node" presStyleLbl="node1" presStyleIdx="0" presStyleCnt="3">
        <dgm:presLayoutVars>
          <dgm:bulletEnabled val="1"/>
        </dgm:presLayoutVars>
      </dgm:prSet>
      <dgm:spPr/>
      <dgm:t>
        <a:bodyPr/>
        <a:lstStyle/>
        <a:p>
          <a:endParaRPr lang="en-US"/>
        </a:p>
      </dgm:t>
    </dgm:pt>
    <dgm:pt modelId="{07825EB0-31D0-4B57-80FB-E98EA282F660}" type="pres">
      <dgm:prSet presAssocID="{7DF0D052-AF0E-49A2-843B-C124656CA936}" presName="sibTrans" presStyleLbl="sibTrans2D1" presStyleIdx="0" presStyleCnt="2"/>
      <dgm:spPr/>
      <dgm:t>
        <a:bodyPr/>
        <a:lstStyle/>
        <a:p>
          <a:endParaRPr lang="en-US"/>
        </a:p>
      </dgm:t>
    </dgm:pt>
    <dgm:pt modelId="{633977BD-12A1-44F7-BD48-5BCE5DF80740}" type="pres">
      <dgm:prSet presAssocID="{7DF0D052-AF0E-49A2-843B-C124656CA936}" presName="connectorText" presStyleLbl="sibTrans2D1" presStyleIdx="0" presStyleCnt="2"/>
      <dgm:spPr/>
      <dgm:t>
        <a:bodyPr/>
        <a:lstStyle/>
        <a:p>
          <a:endParaRPr lang="en-US"/>
        </a:p>
      </dgm:t>
    </dgm:pt>
    <dgm:pt modelId="{06C448D9-FB27-4EFF-84C3-3CA90553FEB4}" type="pres">
      <dgm:prSet presAssocID="{584524DB-ABA2-4073-9ACE-0933D76AC213}" presName="node" presStyleLbl="node1" presStyleIdx="1" presStyleCnt="3">
        <dgm:presLayoutVars>
          <dgm:bulletEnabled val="1"/>
        </dgm:presLayoutVars>
      </dgm:prSet>
      <dgm:spPr/>
      <dgm:t>
        <a:bodyPr/>
        <a:lstStyle/>
        <a:p>
          <a:endParaRPr lang="en-US"/>
        </a:p>
      </dgm:t>
    </dgm:pt>
    <dgm:pt modelId="{0D576118-318C-442B-BE90-9153C734CDD4}" type="pres">
      <dgm:prSet presAssocID="{0805C57E-EC80-455B-9D3F-6FF990A023E5}" presName="sibTrans" presStyleLbl="sibTrans2D1" presStyleIdx="1" presStyleCnt="2"/>
      <dgm:spPr/>
      <dgm:t>
        <a:bodyPr/>
        <a:lstStyle/>
        <a:p>
          <a:endParaRPr lang="en-US"/>
        </a:p>
      </dgm:t>
    </dgm:pt>
    <dgm:pt modelId="{4A2CAC63-345E-41FF-BA81-6A18CDCBD2A3}" type="pres">
      <dgm:prSet presAssocID="{0805C57E-EC80-455B-9D3F-6FF990A023E5}" presName="connectorText" presStyleLbl="sibTrans2D1" presStyleIdx="1" presStyleCnt="2"/>
      <dgm:spPr/>
      <dgm:t>
        <a:bodyPr/>
        <a:lstStyle/>
        <a:p>
          <a:endParaRPr lang="en-US"/>
        </a:p>
      </dgm:t>
    </dgm:pt>
    <dgm:pt modelId="{926E988F-E87B-48FC-A8DD-27DA118C1673}" type="pres">
      <dgm:prSet presAssocID="{9FA2D154-05A6-47D0-A522-219ED10D4D47}" presName="node" presStyleLbl="node1" presStyleIdx="2" presStyleCnt="3">
        <dgm:presLayoutVars>
          <dgm:bulletEnabled val="1"/>
        </dgm:presLayoutVars>
      </dgm:prSet>
      <dgm:spPr/>
      <dgm:t>
        <a:bodyPr/>
        <a:lstStyle/>
        <a:p>
          <a:endParaRPr lang="en-US"/>
        </a:p>
      </dgm:t>
    </dgm:pt>
  </dgm:ptLst>
  <dgm:cxnLst>
    <dgm:cxn modelId="{6C67974A-E295-497A-85E8-59A9145473E8}" type="presOf" srcId="{7DF0D052-AF0E-49A2-843B-C124656CA936}" destId="{633977BD-12A1-44F7-BD48-5BCE5DF80740}" srcOrd="1" destOrd="0" presId="urn:microsoft.com/office/officeart/2005/8/layout/process1"/>
    <dgm:cxn modelId="{DE58F672-4B02-4D2A-AA23-FDE4473169CB}" type="presOf" srcId="{584524DB-ABA2-4073-9ACE-0933D76AC213}" destId="{06C448D9-FB27-4EFF-84C3-3CA90553FEB4}" srcOrd="0" destOrd="0" presId="urn:microsoft.com/office/officeart/2005/8/layout/process1"/>
    <dgm:cxn modelId="{56E6835E-6F59-44C8-9F34-6A2CB955AAB0}" type="presOf" srcId="{0805C57E-EC80-455B-9D3F-6FF990A023E5}" destId="{0D576118-318C-442B-BE90-9153C734CDD4}" srcOrd="0" destOrd="0" presId="urn:microsoft.com/office/officeart/2005/8/layout/process1"/>
    <dgm:cxn modelId="{84B6254B-788C-4388-BC50-9D3DB64762F3}" srcId="{48AA08FA-3559-469C-95B5-E0931C33B7D3}" destId="{9FA2D154-05A6-47D0-A522-219ED10D4D47}" srcOrd="2" destOrd="0" parTransId="{BF2A2510-479C-4BFE-AF94-E1DD857B6152}" sibTransId="{A08086B4-1EEC-4293-972C-CB950D5D2101}"/>
    <dgm:cxn modelId="{8C2832CF-14FA-4BA1-B6E5-3A5EF7DDF420}" type="presOf" srcId="{E7744CAA-C720-40B0-89FB-1C5DCF46DB61}" destId="{CA1FF53A-4609-4817-B095-597B77D5AE97}" srcOrd="0" destOrd="0" presId="urn:microsoft.com/office/officeart/2005/8/layout/process1"/>
    <dgm:cxn modelId="{6BDD2161-664E-46A2-93E6-8FB1F510048B}" srcId="{48AA08FA-3559-469C-95B5-E0931C33B7D3}" destId="{584524DB-ABA2-4073-9ACE-0933D76AC213}" srcOrd="1" destOrd="0" parTransId="{A452719B-8327-4104-B1DA-0DAA3D66F6F3}" sibTransId="{0805C57E-EC80-455B-9D3F-6FF990A023E5}"/>
    <dgm:cxn modelId="{C04771B3-E47F-43A2-9609-5D96599E106A}" type="presOf" srcId="{48AA08FA-3559-469C-95B5-E0931C33B7D3}" destId="{900C58E1-BAD0-43A1-B02E-BCF1541CE317}" srcOrd="0" destOrd="0" presId="urn:microsoft.com/office/officeart/2005/8/layout/process1"/>
    <dgm:cxn modelId="{8F101137-AA36-4DAB-8DC4-7655B1C341BA}" type="presOf" srcId="{9FA2D154-05A6-47D0-A522-219ED10D4D47}" destId="{926E988F-E87B-48FC-A8DD-27DA118C1673}" srcOrd="0" destOrd="0" presId="urn:microsoft.com/office/officeart/2005/8/layout/process1"/>
    <dgm:cxn modelId="{E3F06814-1386-4977-B50E-2ACAD4F8E702}" type="presOf" srcId="{7DF0D052-AF0E-49A2-843B-C124656CA936}" destId="{07825EB0-31D0-4B57-80FB-E98EA282F660}" srcOrd="0" destOrd="0" presId="urn:microsoft.com/office/officeart/2005/8/layout/process1"/>
    <dgm:cxn modelId="{6A60F3D3-4771-4C5D-8953-F4BDA8FACBE0}" srcId="{48AA08FA-3559-469C-95B5-E0931C33B7D3}" destId="{E7744CAA-C720-40B0-89FB-1C5DCF46DB61}" srcOrd="0" destOrd="0" parTransId="{3A960DA5-FDD7-4953-9FE9-22D1B95A17B9}" sibTransId="{7DF0D052-AF0E-49A2-843B-C124656CA936}"/>
    <dgm:cxn modelId="{CC6CC88C-3FC8-47E6-9FA5-B2A7DA7CF0C8}" type="presOf" srcId="{0805C57E-EC80-455B-9D3F-6FF990A023E5}" destId="{4A2CAC63-345E-41FF-BA81-6A18CDCBD2A3}" srcOrd="1" destOrd="0" presId="urn:microsoft.com/office/officeart/2005/8/layout/process1"/>
    <dgm:cxn modelId="{AA1C9F14-3966-4BF3-A985-C396112EAD4E}" type="presParOf" srcId="{900C58E1-BAD0-43A1-B02E-BCF1541CE317}" destId="{CA1FF53A-4609-4817-B095-597B77D5AE97}" srcOrd="0" destOrd="0" presId="urn:microsoft.com/office/officeart/2005/8/layout/process1"/>
    <dgm:cxn modelId="{DD7A91FB-FEDC-4381-89A3-A695EA6B7775}" type="presParOf" srcId="{900C58E1-BAD0-43A1-B02E-BCF1541CE317}" destId="{07825EB0-31D0-4B57-80FB-E98EA282F660}" srcOrd="1" destOrd="0" presId="urn:microsoft.com/office/officeart/2005/8/layout/process1"/>
    <dgm:cxn modelId="{F4358820-9F3A-4071-B441-4B74C49CF0B5}" type="presParOf" srcId="{07825EB0-31D0-4B57-80FB-E98EA282F660}" destId="{633977BD-12A1-44F7-BD48-5BCE5DF80740}" srcOrd="0" destOrd="0" presId="urn:microsoft.com/office/officeart/2005/8/layout/process1"/>
    <dgm:cxn modelId="{4AA42002-F9BF-4C11-BE87-DD418FED20A6}" type="presParOf" srcId="{900C58E1-BAD0-43A1-B02E-BCF1541CE317}" destId="{06C448D9-FB27-4EFF-84C3-3CA90553FEB4}" srcOrd="2" destOrd="0" presId="urn:microsoft.com/office/officeart/2005/8/layout/process1"/>
    <dgm:cxn modelId="{7044F9A2-21A5-4D39-BF37-8B13397FEF0C}" type="presParOf" srcId="{900C58E1-BAD0-43A1-B02E-BCF1541CE317}" destId="{0D576118-318C-442B-BE90-9153C734CDD4}" srcOrd="3" destOrd="0" presId="urn:microsoft.com/office/officeart/2005/8/layout/process1"/>
    <dgm:cxn modelId="{F2C63E48-E7F1-4D18-A88D-29660CDBE0D1}" type="presParOf" srcId="{0D576118-318C-442B-BE90-9153C734CDD4}" destId="{4A2CAC63-345E-41FF-BA81-6A18CDCBD2A3}" srcOrd="0" destOrd="0" presId="urn:microsoft.com/office/officeart/2005/8/layout/process1"/>
    <dgm:cxn modelId="{AFCBEE90-14F4-4FB9-A542-10DA4B76414C}" type="presParOf" srcId="{900C58E1-BAD0-43A1-B02E-BCF1541CE317}" destId="{926E988F-E87B-48FC-A8DD-27DA118C1673}" srcOrd="4" destOrd="0" presId="urn:microsoft.com/office/officeart/2005/8/layout/process1"/>
  </dgm:cxnLst>
  <dgm:bg/>
  <dgm:whole/>
</dgm:dataModel>
</file>

<file path=ppt/diagrams/data8.xml><?xml version="1.0" encoding="utf-8"?>
<dgm:dataModel xmlns:dgm="http://schemas.openxmlformats.org/drawingml/2006/diagram" xmlns:a="http://schemas.openxmlformats.org/drawingml/2006/main">
  <dgm:ptLst>
    <dgm:pt modelId="{2C73444F-EF07-4EA3-A5C1-E968E170C6E3}" type="doc">
      <dgm:prSet loTypeId="urn:microsoft.com/office/officeart/2005/8/layout/default#1" loCatId="list" qsTypeId="urn:microsoft.com/office/officeart/2005/8/quickstyle/simple2" qsCatId="simple" csTypeId="urn:microsoft.com/office/officeart/2005/8/colors/accent0_2" csCatId="mainScheme" phldr="1"/>
      <dgm:spPr/>
      <dgm:t>
        <a:bodyPr/>
        <a:lstStyle/>
        <a:p>
          <a:endParaRPr lang="en-US"/>
        </a:p>
      </dgm:t>
    </dgm:pt>
    <dgm:pt modelId="{155BD30B-B9F7-48F9-8F12-658CE34EDB6C}">
      <dgm:prSet phldrT="[Text]" custT="1"/>
      <dgm:spPr/>
      <dgm:t>
        <a:bodyPr/>
        <a:lstStyle/>
        <a:p>
          <a:r>
            <a:rPr lang="en-US" altLang="en-US" sz="2000" b="1" dirty="0">
              <a:latin typeface="+mj-lt"/>
            </a:rPr>
            <a:t>NON FILLING</a:t>
          </a:r>
          <a:r>
            <a:rPr lang="en-US" altLang="en-US" sz="2000" dirty="0">
              <a:latin typeface="+mj-lt"/>
            </a:rPr>
            <a:t/>
          </a:r>
          <a:br>
            <a:rPr lang="en-US" altLang="en-US" sz="2000" dirty="0">
              <a:latin typeface="+mj-lt"/>
            </a:rPr>
          </a:br>
          <a:r>
            <a:rPr lang="en-US" altLang="en-US" sz="2000" dirty="0">
              <a:latin typeface="+mj-lt"/>
            </a:rPr>
            <a:t>Cancellation of registration for non filing of returns for 3 consecutive tax periods for compounding dealer or 6 months for other taxable person</a:t>
          </a:r>
          <a:endParaRPr lang="en-IN" altLang="en-US" sz="2000" dirty="0">
            <a:latin typeface="+mj-lt"/>
          </a:endParaRPr>
        </a:p>
      </dgm:t>
    </dgm:pt>
    <dgm:pt modelId="{8E5C6E45-6980-4898-AE52-AD5A710FEA72}" type="parTrans" cxnId="{ADFFDA61-97FC-473D-8EE3-CAC53DE59FA9}">
      <dgm:prSet/>
      <dgm:spPr/>
      <dgm:t>
        <a:bodyPr/>
        <a:lstStyle/>
        <a:p>
          <a:endParaRPr lang="en-US" sz="2800"/>
        </a:p>
      </dgm:t>
    </dgm:pt>
    <dgm:pt modelId="{9BA6DE59-C35B-4C8D-BD4E-62A5A9DE8935}" type="sibTrans" cxnId="{ADFFDA61-97FC-473D-8EE3-CAC53DE59FA9}">
      <dgm:prSet/>
      <dgm:spPr/>
      <dgm:t>
        <a:bodyPr/>
        <a:lstStyle/>
        <a:p>
          <a:endParaRPr lang="en-US" sz="2800"/>
        </a:p>
      </dgm:t>
    </dgm:pt>
    <dgm:pt modelId="{05F54EEA-9B80-4A43-97F9-0FAE939DE0F7}">
      <dgm:prSet phldrT="[Text]" custT="1"/>
      <dgm:spPr/>
      <dgm:t>
        <a:bodyPr/>
        <a:lstStyle/>
        <a:p>
          <a:r>
            <a:rPr lang="en-US" altLang="en-US" sz="2000" b="1" dirty="0">
              <a:latin typeface="+mj-lt"/>
            </a:rPr>
            <a:t>BLACK LISTING OF DEALERS</a:t>
          </a:r>
          <a:br>
            <a:rPr lang="en-US" altLang="en-US" sz="2000" b="1" dirty="0">
              <a:latin typeface="+mj-lt"/>
            </a:rPr>
          </a:br>
          <a:r>
            <a:rPr lang="en-US" altLang="en-US" sz="2000" dirty="0">
              <a:latin typeface="+mj-lt"/>
            </a:rPr>
            <a:t>Compliance rating to be introduced. Fall below the prescribed level would lead to blacklisting</a:t>
          </a:r>
          <a:endParaRPr lang="en-IN" sz="2000" dirty="0">
            <a:latin typeface="+mj-lt"/>
          </a:endParaRPr>
        </a:p>
      </dgm:t>
    </dgm:pt>
    <dgm:pt modelId="{D68B782B-53F5-4A10-A9D2-6916569E46CD}" type="parTrans" cxnId="{637A7A77-4196-4087-BCDE-C190939C1A7D}">
      <dgm:prSet/>
      <dgm:spPr/>
      <dgm:t>
        <a:bodyPr/>
        <a:lstStyle/>
        <a:p>
          <a:endParaRPr lang="en-US" sz="2800"/>
        </a:p>
      </dgm:t>
    </dgm:pt>
    <dgm:pt modelId="{9FCDB90B-6E3F-4721-A4CE-5E69BDDEE5FE}" type="sibTrans" cxnId="{637A7A77-4196-4087-BCDE-C190939C1A7D}">
      <dgm:prSet/>
      <dgm:spPr/>
      <dgm:t>
        <a:bodyPr/>
        <a:lstStyle/>
        <a:p>
          <a:endParaRPr lang="en-US" sz="2800"/>
        </a:p>
      </dgm:t>
    </dgm:pt>
    <dgm:pt modelId="{8BFA68DC-BB86-4829-92D3-4A5A5844E9D2}">
      <dgm:prSet phldrT="[Text]" custT="1"/>
      <dgm:spPr/>
      <dgm:t>
        <a:bodyPr/>
        <a:lstStyle/>
        <a:p>
          <a:r>
            <a:rPr lang="en-US" altLang="en-US" sz="2000" b="1" dirty="0">
              <a:latin typeface="+mj-lt"/>
            </a:rPr>
            <a:t>PENALTY- NON FILING OF RETURN Except GSTR9B (Sec 47)</a:t>
          </a:r>
          <a:r>
            <a:rPr lang="en-US" altLang="en-US" sz="2000" dirty="0">
              <a:latin typeface="+mj-lt"/>
            </a:rPr>
            <a:t/>
          </a:r>
          <a:br>
            <a:rPr lang="en-US" altLang="en-US" sz="2000" dirty="0">
              <a:latin typeface="+mj-lt"/>
            </a:rPr>
          </a:br>
          <a:endParaRPr lang="en-US" altLang="en-US" sz="2000" dirty="0">
            <a:latin typeface="+mj-lt"/>
          </a:endParaRPr>
        </a:p>
        <a:p>
          <a:r>
            <a:rPr lang="en-US" altLang="en-US" sz="2000" dirty="0">
              <a:latin typeface="+mj-lt"/>
            </a:rPr>
            <a:t>Late Fees: INR 100 per day subject to a maximum of INR 5,000</a:t>
          </a:r>
        </a:p>
      </dgm:t>
    </dgm:pt>
    <dgm:pt modelId="{293865D0-627D-4006-B32F-7AC669336CF4}" type="parTrans" cxnId="{A56C01D9-6116-4CC5-8068-14E66EB08805}">
      <dgm:prSet/>
      <dgm:spPr/>
      <dgm:t>
        <a:bodyPr/>
        <a:lstStyle/>
        <a:p>
          <a:endParaRPr lang="en-US" sz="2800"/>
        </a:p>
      </dgm:t>
    </dgm:pt>
    <dgm:pt modelId="{BCCD8C0B-32DA-4283-B454-81CE233403C7}" type="sibTrans" cxnId="{A56C01D9-6116-4CC5-8068-14E66EB08805}">
      <dgm:prSet/>
      <dgm:spPr/>
      <dgm:t>
        <a:bodyPr/>
        <a:lstStyle/>
        <a:p>
          <a:endParaRPr lang="en-US" sz="2800"/>
        </a:p>
      </dgm:t>
    </dgm:pt>
    <dgm:pt modelId="{0A6E0ACC-43AA-489C-9EB7-F95F593552A4}">
      <dgm:prSet phldrT="[Text]" custT="1"/>
      <dgm:spPr/>
      <dgm:t>
        <a:bodyPr/>
        <a:lstStyle/>
        <a:p>
          <a:r>
            <a:rPr lang="en-US" altLang="en-US" sz="2000" b="1" dirty="0">
              <a:latin typeface="+mj-lt"/>
            </a:rPr>
            <a:t>RECTIFICATION (Sec 39)</a:t>
          </a:r>
          <a:r>
            <a:rPr lang="en-US" altLang="en-US" sz="2000" dirty="0">
              <a:latin typeface="+mj-lt"/>
            </a:rPr>
            <a:t/>
          </a:r>
          <a:br>
            <a:rPr lang="en-US" altLang="en-US" sz="2000" dirty="0">
              <a:latin typeface="+mj-lt"/>
            </a:rPr>
          </a:br>
          <a:r>
            <a:rPr lang="en-US" altLang="en-US" sz="2000" dirty="0">
              <a:latin typeface="+mj-lt"/>
            </a:rPr>
            <a:t>allowed till September 30  of next year or date of filing of annual return, whichever is earlier</a:t>
          </a:r>
          <a:endParaRPr lang="en-US" sz="2000" dirty="0">
            <a:latin typeface="+mj-lt"/>
          </a:endParaRPr>
        </a:p>
      </dgm:t>
    </dgm:pt>
    <dgm:pt modelId="{0A71B803-4761-4B97-AEDC-F9CBF54AE740}" type="sibTrans" cxnId="{2132A4EE-724B-4A4E-A775-D00EAB30E387}">
      <dgm:prSet/>
      <dgm:spPr/>
      <dgm:t>
        <a:bodyPr/>
        <a:lstStyle/>
        <a:p>
          <a:endParaRPr lang="en-US" sz="2800"/>
        </a:p>
      </dgm:t>
    </dgm:pt>
    <dgm:pt modelId="{01EABD56-5299-4B75-8502-698F3233EA43}" type="parTrans" cxnId="{2132A4EE-724B-4A4E-A775-D00EAB30E387}">
      <dgm:prSet/>
      <dgm:spPr/>
      <dgm:t>
        <a:bodyPr/>
        <a:lstStyle/>
        <a:p>
          <a:endParaRPr lang="en-US" sz="2800"/>
        </a:p>
      </dgm:t>
    </dgm:pt>
    <dgm:pt modelId="{1B15B351-9D69-4E35-B8A0-C08AD54791E5}" type="pres">
      <dgm:prSet presAssocID="{2C73444F-EF07-4EA3-A5C1-E968E170C6E3}" presName="diagram" presStyleCnt="0">
        <dgm:presLayoutVars>
          <dgm:dir/>
          <dgm:resizeHandles val="exact"/>
        </dgm:presLayoutVars>
      </dgm:prSet>
      <dgm:spPr/>
      <dgm:t>
        <a:bodyPr/>
        <a:lstStyle/>
        <a:p>
          <a:endParaRPr lang="en-US"/>
        </a:p>
      </dgm:t>
    </dgm:pt>
    <dgm:pt modelId="{FFC4DAC4-0D0D-4E46-B25E-9946069208FC}" type="pres">
      <dgm:prSet presAssocID="{0A6E0ACC-43AA-489C-9EB7-F95F593552A4}" presName="node" presStyleLbl="node1" presStyleIdx="0" presStyleCnt="4">
        <dgm:presLayoutVars>
          <dgm:bulletEnabled val="1"/>
        </dgm:presLayoutVars>
      </dgm:prSet>
      <dgm:spPr/>
      <dgm:t>
        <a:bodyPr/>
        <a:lstStyle/>
        <a:p>
          <a:endParaRPr lang="en-US"/>
        </a:p>
      </dgm:t>
    </dgm:pt>
    <dgm:pt modelId="{927B5FA7-284D-4380-A557-71980247F459}" type="pres">
      <dgm:prSet presAssocID="{0A71B803-4761-4B97-AEDC-F9CBF54AE740}" presName="sibTrans" presStyleCnt="0"/>
      <dgm:spPr/>
    </dgm:pt>
    <dgm:pt modelId="{A9F6DCC2-8460-4692-9ED4-AE28E12B80B5}" type="pres">
      <dgm:prSet presAssocID="{155BD30B-B9F7-48F9-8F12-658CE34EDB6C}" presName="node" presStyleLbl="node1" presStyleIdx="1" presStyleCnt="4">
        <dgm:presLayoutVars>
          <dgm:bulletEnabled val="1"/>
        </dgm:presLayoutVars>
      </dgm:prSet>
      <dgm:spPr/>
      <dgm:t>
        <a:bodyPr/>
        <a:lstStyle/>
        <a:p>
          <a:endParaRPr lang="en-US"/>
        </a:p>
      </dgm:t>
    </dgm:pt>
    <dgm:pt modelId="{A3DE1BD9-B9AB-4CB5-AB34-8E0554C51B5B}" type="pres">
      <dgm:prSet presAssocID="{9BA6DE59-C35B-4C8D-BD4E-62A5A9DE8935}" presName="sibTrans" presStyleCnt="0"/>
      <dgm:spPr/>
    </dgm:pt>
    <dgm:pt modelId="{50184662-A393-4693-BE3F-4A2C117F75A1}" type="pres">
      <dgm:prSet presAssocID="{05F54EEA-9B80-4A43-97F9-0FAE939DE0F7}" presName="node" presStyleLbl="node1" presStyleIdx="2" presStyleCnt="4">
        <dgm:presLayoutVars>
          <dgm:bulletEnabled val="1"/>
        </dgm:presLayoutVars>
      </dgm:prSet>
      <dgm:spPr/>
      <dgm:t>
        <a:bodyPr/>
        <a:lstStyle/>
        <a:p>
          <a:endParaRPr lang="en-US"/>
        </a:p>
      </dgm:t>
    </dgm:pt>
    <dgm:pt modelId="{0E974123-0B03-4424-A09B-5E6BE1B0C6BD}" type="pres">
      <dgm:prSet presAssocID="{9FCDB90B-6E3F-4721-A4CE-5E69BDDEE5FE}" presName="sibTrans" presStyleCnt="0"/>
      <dgm:spPr/>
    </dgm:pt>
    <dgm:pt modelId="{73615EF7-C339-4185-8E1B-26BAD5204250}" type="pres">
      <dgm:prSet presAssocID="{8BFA68DC-BB86-4829-92D3-4A5A5844E9D2}" presName="node" presStyleLbl="node1" presStyleIdx="3" presStyleCnt="4" custScaleX="263470" custScaleY="59511">
        <dgm:presLayoutVars>
          <dgm:bulletEnabled val="1"/>
        </dgm:presLayoutVars>
      </dgm:prSet>
      <dgm:spPr/>
      <dgm:t>
        <a:bodyPr/>
        <a:lstStyle/>
        <a:p>
          <a:endParaRPr lang="en-US"/>
        </a:p>
      </dgm:t>
    </dgm:pt>
  </dgm:ptLst>
  <dgm:cxnLst>
    <dgm:cxn modelId="{E2C79703-5335-4616-A6B8-BD65E88EB94D}" type="presOf" srcId="{05F54EEA-9B80-4A43-97F9-0FAE939DE0F7}" destId="{50184662-A393-4693-BE3F-4A2C117F75A1}" srcOrd="0" destOrd="0" presId="urn:microsoft.com/office/officeart/2005/8/layout/default#1"/>
    <dgm:cxn modelId="{2132A4EE-724B-4A4E-A775-D00EAB30E387}" srcId="{2C73444F-EF07-4EA3-A5C1-E968E170C6E3}" destId="{0A6E0ACC-43AA-489C-9EB7-F95F593552A4}" srcOrd="0" destOrd="0" parTransId="{01EABD56-5299-4B75-8502-698F3233EA43}" sibTransId="{0A71B803-4761-4B97-AEDC-F9CBF54AE740}"/>
    <dgm:cxn modelId="{637A7A77-4196-4087-BCDE-C190939C1A7D}" srcId="{2C73444F-EF07-4EA3-A5C1-E968E170C6E3}" destId="{05F54EEA-9B80-4A43-97F9-0FAE939DE0F7}" srcOrd="2" destOrd="0" parTransId="{D68B782B-53F5-4A10-A9D2-6916569E46CD}" sibTransId="{9FCDB90B-6E3F-4721-A4CE-5E69BDDEE5FE}"/>
    <dgm:cxn modelId="{A56C01D9-6116-4CC5-8068-14E66EB08805}" srcId="{2C73444F-EF07-4EA3-A5C1-E968E170C6E3}" destId="{8BFA68DC-BB86-4829-92D3-4A5A5844E9D2}" srcOrd="3" destOrd="0" parTransId="{293865D0-627D-4006-B32F-7AC669336CF4}" sibTransId="{BCCD8C0B-32DA-4283-B454-81CE233403C7}"/>
    <dgm:cxn modelId="{ADFFDA61-97FC-473D-8EE3-CAC53DE59FA9}" srcId="{2C73444F-EF07-4EA3-A5C1-E968E170C6E3}" destId="{155BD30B-B9F7-48F9-8F12-658CE34EDB6C}" srcOrd="1" destOrd="0" parTransId="{8E5C6E45-6980-4898-AE52-AD5A710FEA72}" sibTransId="{9BA6DE59-C35B-4C8D-BD4E-62A5A9DE8935}"/>
    <dgm:cxn modelId="{23FFC6B6-2B9A-467B-B0AF-DC73979E0F19}" type="presOf" srcId="{2C73444F-EF07-4EA3-A5C1-E968E170C6E3}" destId="{1B15B351-9D69-4E35-B8A0-C08AD54791E5}" srcOrd="0" destOrd="0" presId="urn:microsoft.com/office/officeart/2005/8/layout/default#1"/>
    <dgm:cxn modelId="{A7DC3E21-11E9-4680-9FE3-4A32F3653862}" type="presOf" srcId="{155BD30B-B9F7-48F9-8F12-658CE34EDB6C}" destId="{A9F6DCC2-8460-4692-9ED4-AE28E12B80B5}" srcOrd="0" destOrd="0" presId="urn:microsoft.com/office/officeart/2005/8/layout/default#1"/>
    <dgm:cxn modelId="{D28F7EE0-3216-41EC-9CB2-F3E8D05B0BC9}" type="presOf" srcId="{8BFA68DC-BB86-4829-92D3-4A5A5844E9D2}" destId="{73615EF7-C339-4185-8E1B-26BAD5204250}" srcOrd="0" destOrd="0" presId="urn:microsoft.com/office/officeart/2005/8/layout/default#1"/>
    <dgm:cxn modelId="{3876B75E-D2B1-4C30-A869-2EB0A47590D2}" type="presOf" srcId="{0A6E0ACC-43AA-489C-9EB7-F95F593552A4}" destId="{FFC4DAC4-0D0D-4E46-B25E-9946069208FC}" srcOrd="0" destOrd="0" presId="urn:microsoft.com/office/officeart/2005/8/layout/default#1"/>
    <dgm:cxn modelId="{17D40AF3-21F4-4710-9BD2-3E2F26A9FF60}" type="presParOf" srcId="{1B15B351-9D69-4E35-B8A0-C08AD54791E5}" destId="{FFC4DAC4-0D0D-4E46-B25E-9946069208FC}" srcOrd="0" destOrd="0" presId="urn:microsoft.com/office/officeart/2005/8/layout/default#1"/>
    <dgm:cxn modelId="{0D36E146-AAE3-4DD5-9B5F-2C14E24C2788}" type="presParOf" srcId="{1B15B351-9D69-4E35-B8A0-C08AD54791E5}" destId="{927B5FA7-284D-4380-A557-71980247F459}" srcOrd="1" destOrd="0" presId="urn:microsoft.com/office/officeart/2005/8/layout/default#1"/>
    <dgm:cxn modelId="{C5D8B674-6983-40E2-B3A9-56395B8AF56D}" type="presParOf" srcId="{1B15B351-9D69-4E35-B8A0-C08AD54791E5}" destId="{A9F6DCC2-8460-4692-9ED4-AE28E12B80B5}" srcOrd="2" destOrd="0" presId="urn:microsoft.com/office/officeart/2005/8/layout/default#1"/>
    <dgm:cxn modelId="{EE788F8F-0A3E-4E77-B262-62D7FF57A63A}" type="presParOf" srcId="{1B15B351-9D69-4E35-B8A0-C08AD54791E5}" destId="{A3DE1BD9-B9AB-4CB5-AB34-8E0554C51B5B}" srcOrd="3" destOrd="0" presId="urn:microsoft.com/office/officeart/2005/8/layout/default#1"/>
    <dgm:cxn modelId="{BB81DC5A-4A63-41B9-8BB3-BE1BBF880B7B}" type="presParOf" srcId="{1B15B351-9D69-4E35-B8A0-C08AD54791E5}" destId="{50184662-A393-4693-BE3F-4A2C117F75A1}" srcOrd="4" destOrd="0" presId="urn:microsoft.com/office/officeart/2005/8/layout/default#1"/>
    <dgm:cxn modelId="{13E7D597-D192-47BA-BBBE-5FE2A872519A}" type="presParOf" srcId="{1B15B351-9D69-4E35-B8A0-C08AD54791E5}" destId="{0E974123-0B03-4424-A09B-5E6BE1B0C6BD}" srcOrd="5" destOrd="0" presId="urn:microsoft.com/office/officeart/2005/8/layout/default#1"/>
    <dgm:cxn modelId="{A84CFB52-DAAC-413D-925F-6EC05C73C3C3}" type="presParOf" srcId="{1B15B351-9D69-4E35-B8A0-C08AD54791E5}" destId="{73615EF7-C339-4185-8E1B-26BAD5204250}" srcOrd="6" destOrd="0" presId="urn:microsoft.com/office/officeart/2005/8/layout/default#1"/>
  </dgm:cxnLst>
  <dgm:bg/>
  <dgm:whole/>
</dgm:dataModel>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image" Target="../media/image7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55CEC0-03C9-4917-86A9-EB1757413EDB}" type="datetimeFigureOut">
              <a:rPr lang="en-US" smtClean="0"/>
              <a:pPr/>
              <a:t>09/08/2017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5E65BE-89B6-4330-82E5-16791F6AEAF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C1F50F78-9474-404A-909A-E0CD82B0A8F0}" type="slidenum">
              <a:rPr lang="en-IN" smtClean="0"/>
              <a:pPr/>
              <a:t>2</a:t>
            </a:fld>
            <a:endParaRPr lang="en-IN"/>
          </a:p>
        </p:txBody>
      </p:sp>
    </p:spTree>
    <p:extLst>
      <p:ext uri="{BB962C8B-B14F-4D97-AF65-F5344CB8AC3E}">
        <p14:creationId xmlns="" xmlns:p14="http://schemas.microsoft.com/office/powerpoint/2010/main" val="1990059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30</a:t>
            </a:fld>
            <a:endParaRPr lang="en-IN" altLang="en-US"/>
          </a:p>
        </p:txBody>
      </p:sp>
    </p:spTree>
    <p:extLst>
      <p:ext uri="{BB962C8B-B14F-4D97-AF65-F5344CB8AC3E}">
        <p14:creationId xmlns="" xmlns:p14="http://schemas.microsoft.com/office/powerpoint/2010/main" val="1594913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Table 7 captures information on a gross value level.</a:t>
            </a:r>
          </a:p>
          <a:p>
            <a:endParaRPr lang="en-US" dirty="0"/>
          </a:p>
        </p:txBody>
      </p:sp>
      <p:sp>
        <p:nvSpPr>
          <p:cNvPr id="4" name="Slide Number Placeholder 3"/>
          <p:cNvSpPr>
            <a:spLocks noGrp="1"/>
          </p:cNvSpPr>
          <p:nvPr>
            <p:ph type="sldNum" sz="quarter" idx="10"/>
          </p:nvPr>
        </p:nvSpPr>
        <p:spPr/>
        <p:txBody>
          <a:bodyPr/>
          <a:lstStyle/>
          <a:p>
            <a:fld id="{3A5E65BE-89B6-4330-82E5-16791F6AEAFB}" type="slidenum">
              <a:rPr lang="en-US" smtClean="0"/>
              <a:pPr/>
              <a:t>72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146</a:t>
            </a:fld>
            <a:endParaRPr lang="en-IN" altLang="en-US"/>
          </a:p>
        </p:txBody>
      </p:sp>
    </p:spTree>
    <p:extLst>
      <p:ext uri="{BB962C8B-B14F-4D97-AF65-F5344CB8AC3E}">
        <p14:creationId xmlns="" xmlns:p14="http://schemas.microsoft.com/office/powerpoint/2010/main" val="791599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158</a:t>
            </a:fld>
            <a:endParaRPr lang="en-IN" altLang="en-US"/>
          </a:p>
        </p:txBody>
      </p:sp>
    </p:spTree>
    <p:extLst>
      <p:ext uri="{BB962C8B-B14F-4D97-AF65-F5344CB8AC3E}">
        <p14:creationId xmlns="" xmlns:p14="http://schemas.microsoft.com/office/powerpoint/2010/main" val="31233943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xmlns="" val="0"/>
              </a:ext>
            </a:extLst>
          </a:blip>
          <a:srcRect/>
          <a:stretch>
            <a:fillRect/>
          </a:stretch>
        </p:blipFill>
        <p:spPr bwMode="auto">
          <a:xfrm>
            <a:off x="296213" y="553792"/>
            <a:ext cx="12192003" cy="4597757"/>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a:xfrm>
            <a:off x="9448800" y="6492875"/>
            <a:ext cx="2743200" cy="365125"/>
          </a:xfrm>
          <a:prstGeom prst="rect">
            <a:avLst/>
          </a:prstGeom>
        </p:spPr>
        <p:txBody>
          <a:bodyPr/>
          <a:lstStyle>
            <a:lvl1pPr>
              <a:defRPr sz="2000"/>
            </a:lvl1pPr>
          </a:lstStyle>
          <a:p>
            <a:r>
              <a:rPr lang="en-US" dirty="0" smtClean="0"/>
              <a:t>www.kelkarcoca.com</a:t>
            </a:r>
            <a:endParaRPr lang="en-US" dirty="0"/>
          </a:p>
        </p:txBody>
      </p:sp>
      <p:sp>
        <p:nvSpPr>
          <p:cNvPr id="5" name="Footer Placeholder 4"/>
          <p:cNvSpPr>
            <a:spLocks noGrp="1"/>
          </p:cNvSpPr>
          <p:nvPr>
            <p:ph type="ftr" sz="quarter" idx="11"/>
          </p:nvPr>
        </p:nvSpPr>
        <p:spPr>
          <a:xfrm>
            <a:off x="2249911" y="6400800"/>
            <a:ext cx="2837244" cy="457200"/>
          </a:xfrm>
        </p:spPr>
        <p:txBody>
          <a:bodyPr/>
          <a:lstStyle>
            <a:lvl1pPr>
              <a:defRPr sz="2000" b="1"/>
            </a:lvl1pPr>
          </a:lstStyle>
          <a:p>
            <a:r>
              <a:rPr lang="en-US" dirty="0" smtClean="0"/>
              <a:t>CA. ABHIJIT KELKAR</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456921" y="5883276"/>
            <a:ext cx="2743200" cy="365125"/>
          </a:xfrm>
          <a:prstGeom prst="rect">
            <a:avLst/>
          </a:prstGeom>
        </p:spPr>
        <p:txBody>
          <a:bodyPr/>
          <a:lstStyle/>
          <a:p>
            <a:fld id="{48A87A34-81AB-432B-8DAE-1953F412C126}" type="datetimeFigureOut">
              <a:rPr lang="en-US" dirty="0"/>
              <a:pPr/>
              <a:t>09/08/2017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010659" y="5883274"/>
            <a:ext cx="3036751" cy="365125"/>
          </a:xfrm>
          <a:prstGeom prst="rect">
            <a:avLst/>
          </a:prstGeom>
        </p:spPr>
        <p:txBody>
          <a:bodyPr vert="horz" lIns="91440" tIns="45720" rIns="91440" bIns="45720" rtlCol="0" anchor="ctr"/>
          <a:lstStyle>
            <a:lvl1pPr algn="r">
              <a:defRPr sz="1050" b="1">
                <a:solidFill>
                  <a:schemeClr val="tx1">
                    <a:tint val="75000"/>
                  </a:schemeClr>
                </a:solidFill>
              </a:defRPr>
            </a:lvl1pPr>
          </a:lstStyle>
          <a:p>
            <a:r>
              <a:rPr lang="en-US" dirty="0" smtClean="0"/>
              <a:t>CA ABHIJIT KELKAR</a:t>
            </a:r>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kelkarcoc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hyperlink" Target="https://www.gst.gov.in/" TargetMode="Externa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diagramData" Target="../diagrams/data6.xml"/><Relationship Id="rId7" Type="http://schemas.openxmlformats.org/officeDocument/2006/relationships/package" Target="../embeddings/Microsoft_Office_Excel_Worksheet1.xls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8.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5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574766"/>
            <a:ext cx="8791575" cy="2090057"/>
          </a:xfrm>
        </p:spPr>
        <p:txBody>
          <a:bodyPr>
            <a:normAutofit/>
          </a:bodyPr>
          <a:lstStyle/>
          <a:p>
            <a:pPr algn="ctr"/>
            <a:r>
              <a:rPr lang="en-US" dirty="0" smtClean="0">
                <a:solidFill>
                  <a:schemeClr val="bg1"/>
                </a:solidFill>
              </a:rPr>
              <a:t>RETURNS UNDER GST</a:t>
            </a:r>
            <a:br>
              <a:rPr lang="en-US" dirty="0" smtClean="0">
                <a:solidFill>
                  <a:schemeClr val="bg1"/>
                </a:solidFill>
              </a:rPr>
            </a:br>
            <a:endParaRPr lang="en-US" dirty="0">
              <a:solidFill>
                <a:schemeClr val="bg1"/>
              </a:solidFill>
            </a:endParaRPr>
          </a:p>
        </p:txBody>
      </p:sp>
      <p:sp>
        <p:nvSpPr>
          <p:cNvPr id="3" name="Subtitle 2"/>
          <p:cNvSpPr>
            <a:spLocks noGrp="1"/>
          </p:cNvSpPr>
          <p:nvPr>
            <p:ph type="subTitle" idx="1"/>
          </p:nvPr>
        </p:nvSpPr>
        <p:spPr>
          <a:xfrm>
            <a:off x="5760720" y="3602037"/>
            <a:ext cx="5956663" cy="2841625"/>
          </a:xfrm>
        </p:spPr>
        <p:txBody>
          <a:bodyPr>
            <a:normAutofit/>
          </a:bodyPr>
          <a:lstStyle/>
          <a:p>
            <a:pPr marL="268612" indent="-268612" algn="ctr" defTabSz="716299">
              <a:lnSpc>
                <a:spcPct val="90000"/>
              </a:lnSpc>
              <a:defRPr/>
            </a:pPr>
            <a:r>
              <a:rPr lang="en-US" b="1" dirty="0" smtClean="0">
                <a:solidFill>
                  <a:schemeClr val="tx1"/>
                </a:solidFill>
              </a:rPr>
              <a:t>CA. </a:t>
            </a:r>
            <a:r>
              <a:rPr lang="en-US" b="1" dirty="0" err="1" smtClean="0">
                <a:solidFill>
                  <a:schemeClr val="tx1"/>
                </a:solidFill>
              </a:rPr>
              <a:t>Abhijit</a:t>
            </a:r>
            <a:r>
              <a:rPr lang="en-US" b="1" dirty="0" smtClean="0">
                <a:solidFill>
                  <a:schemeClr val="tx1"/>
                </a:solidFill>
              </a:rPr>
              <a:t> </a:t>
            </a:r>
            <a:r>
              <a:rPr lang="en-US" b="1" dirty="0" err="1" smtClean="0">
                <a:solidFill>
                  <a:schemeClr val="tx1"/>
                </a:solidFill>
              </a:rPr>
              <a:t>Kelkar</a:t>
            </a:r>
            <a:endParaRPr lang="en-US" b="1" dirty="0" smtClean="0">
              <a:solidFill>
                <a:schemeClr val="tx1"/>
              </a:solidFill>
            </a:endParaRPr>
          </a:p>
          <a:p>
            <a:pPr marL="268612" indent="-268612" algn="ctr" defTabSz="716299">
              <a:lnSpc>
                <a:spcPct val="90000"/>
              </a:lnSpc>
              <a:defRPr/>
            </a:pPr>
            <a:r>
              <a:rPr lang="en-US" sz="1800" dirty="0" smtClean="0">
                <a:solidFill>
                  <a:schemeClr val="tx1"/>
                </a:solidFill>
              </a:rPr>
              <a:t>B.com, LL.B, FCA, DISA</a:t>
            </a:r>
          </a:p>
          <a:p>
            <a:pPr marL="268612" indent="-268612" algn="ctr" defTabSz="716299">
              <a:lnSpc>
                <a:spcPct val="90000"/>
              </a:lnSpc>
              <a:defRPr/>
            </a:pPr>
            <a:r>
              <a:rPr lang="en-US" dirty="0" smtClean="0">
                <a:solidFill>
                  <a:schemeClr val="tx1"/>
                </a:solidFill>
              </a:rPr>
              <a:t>9422126890, 9096021215</a:t>
            </a:r>
          </a:p>
          <a:p>
            <a:pPr marL="268612" indent="-268612" algn="ctr" defTabSz="716299">
              <a:lnSpc>
                <a:spcPct val="90000"/>
              </a:lnSpc>
              <a:defRPr/>
            </a:pPr>
            <a:r>
              <a:rPr lang="en-US" dirty="0" smtClean="0">
                <a:cs typeface="Calibri" pitchFamily="34" charset="0"/>
              </a:rPr>
              <a:t>abhijit@kelkarcoca.com</a:t>
            </a:r>
            <a:endParaRPr lang="en-US" dirty="0" smtClean="0">
              <a:solidFill>
                <a:schemeClr val="tx1"/>
              </a:solidFill>
            </a:endParaRPr>
          </a:p>
          <a:p>
            <a:pPr marL="268612" indent="-268612" algn="ctr" defTabSz="716299">
              <a:lnSpc>
                <a:spcPct val="90000"/>
              </a:lnSpc>
              <a:defRPr/>
            </a:pPr>
            <a:r>
              <a:rPr lang="en-US" dirty="0" smtClean="0">
                <a:solidFill>
                  <a:schemeClr val="tx1"/>
                </a:solidFill>
              </a:rPr>
              <a:t>Visit us at </a:t>
            </a:r>
            <a:r>
              <a:rPr lang="en-US" dirty="0" smtClean="0">
                <a:solidFill>
                  <a:schemeClr val="tx1"/>
                </a:solidFill>
                <a:hlinkClick r:id="rId2"/>
              </a:rPr>
              <a:t>www.kelkarcoca.com</a:t>
            </a:r>
            <a:endParaRPr lang="en-IN" dirty="0" smtClean="0"/>
          </a:p>
          <a:p>
            <a:endParaRPr lang="en-US" dirty="0"/>
          </a:p>
        </p:txBody>
      </p:sp>
    </p:spTree>
    <p:extLst>
      <p:ext uri="{BB962C8B-B14F-4D97-AF65-F5344CB8AC3E}">
        <p14:creationId xmlns:p14="http://schemas.microsoft.com/office/powerpoint/2010/main" xmlns="" val="3856144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1058091"/>
            <a:ext cx="9905998" cy="2495005"/>
          </a:xfrm>
        </p:spPr>
        <p:txBody>
          <a:bodyPr/>
          <a:lstStyle/>
          <a:p>
            <a:pPr algn="ctr"/>
            <a:r>
              <a:rPr lang="en-US" b="1" dirty="0" smtClean="0">
                <a:solidFill>
                  <a:schemeClr val="bg1"/>
                </a:solidFill>
              </a:rPr>
              <a:t>SEC. 37 </a:t>
            </a:r>
            <a:br>
              <a:rPr lang="en-US" b="1" dirty="0" smtClean="0">
                <a:solidFill>
                  <a:schemeClr val="bg1"/>
                </a:solidFill>
              </a:rPr>
            </a:br>
            <a:r>
              <a:rPr lang="en-US" b="1" dirty="0" smtClean="0">
                <a:solidFill>
                  <a:schemeClr val="bg1"/>
                </a:solidFill>
              </a:rPr>
              <a:t/>
            </a:r>
            <a:br>
              <a:rPr lang="en-US" b="1" dirty="0" smtClean="0">
                <a:solidFill>
                  <a:schemeClr val="bg1"/>
                </a:solidFill>
              </a:rPr>
            </a:br>
            <a:r>
              <a:rPr lang="en-US" b="1" dirty="0" smtClean="0">
                <a:solidFill>
                  <a:schemeClr val="bg1"/>
                </a:solidFill>
              </a:rPr>
              <a:t>Furnishing details of outward supplies</a:t>
            </a:r>
            <a:endParaRPr 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Grp="1" noChangeAspect="1" noChangeArrowheads="1"/>
          </p:cNvPicPr>
          <p:nvPr>
            <p:ph idx="1"/>
          </p:nvPr>
        </p:nvPicPr>
        <p:blipFill>
          <a:blip r:embed="rId2"/>
          <a:srcRect/>
          <a:stretch>
            <a:fillRect/>
          </a:stretch>
        </p:blipFill>
        <p:spPr bwMode="auto">
          <a:xfrm>
            <a:off x="257175" y="228600"/>
            <a:ext cx="11672888" cy="6372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Grp="1" noChangeAspect="1" noChangeArrowheads="1"/>
          </p:cNvPicPr>
          <p:nvPr>
            <p:ph idx="1"/>
          </p:nvPr>
        </p:nvPicPr>
        <p:blipFill>
          <a:blip r:embed="rId2"/>
          <a:srcRect/>
          <a:stretch>
            <a:fillRect/>
          </a:stretch>
        </p:blipFill>
        <p:spPr bwMode="auto">
          <a:xfrm>
            <a:off x="285750" y="0"/>
            <a:ext cx="1168717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4388" y="828675"/>
            <a:ext cx="10572750" cy="4962526"/>
          </a:xfrm>
        </p:spPr>
        <p:txBody>
          <a:bodyPr>
            <a:noAutofit/>
          </a:bodyPr>
          <a:lstStyle/>
          <a:p>
            <a:r>
              <a:rPr lang="en-US" sz="2200" b="1" dirty="0" smtClean="0">
                <a:solidFill>
                  <a:schemeClr val="bg1"/>
                </a:solidFill>
              </a:rPr>
              <a:t>GSTR 3 can be generated only when GSTR-1 and GSTR- 2 of the tax period have been filed.</a:t>
            </a:r>
          </a:p>
          <a:p>
            <a:r>
              <a:rPr lang="en-US" sz="2200" b="1" dirty="0" smtClean="0">
                <a:solidFill>
                  <a:schemeClr val="bg1"/>
                </a:solidFill>
              </a:rPr>
              <a:t> Electronic liability register, electronic cash ledger and electronic credit ledger of taxpayer will be updated  on generation of GSTR-3 by taxpayer.</a:t>
            </a:r>
          </a:p>
          <a:p>
            <a:r>
              <a:rPr lang="en-US" sz="2200" b="1" dirty="0" smtClean="0">
                <a:solidFill>
                  <a:schemeClr val="bg1"/>
                </a:solidFill>
              </a:rPr>
              <a:t>Part A of GSTR-3 is auto-populated on the basis of GSTR 1, GSTR 1A and GSTR 2.</a:t>
            </a:r>
          </a:p>
          <a:p>
            <a:r>
              <a:rPr lang="en-US" sz="2200" b="1" dirty="0" smtClean="0">
                <a:solidFill>
                  <a:schemeClr val="bg1"/>
                </a:solidFill>
              </a:rPr>
              <a:t>Part B of GSTR-3 relates to payment of tax, interest, late fee etc. by </a:t>
            </a:r>
            <a:r>
              <a:rPr lang="en-US" sz="2200" b="1" dirty="0" err="1" smtClean="0">
                <a:solidFill>
                  <a:schemeClr val="bg1"/>
                </a:solidFill>
              </a:rPr>
              <a:t>utilising</a:t>
            </a:r>
            <a:r>
              <a:rPr lang="en-US" sz="2200" b="1" dirty="0" smtClean="0">
                <a:solidFill>
                  <a:schemeClr val="bg1"/>
                </a:solidFill>
              </a:rPr>
              <a:t> credit available in electronic  credit ledger and cash ledger.</a:t>
            </a:r>
          </a:p>
          <a:p>
            <a:r>
              <a:rPr lang="en-US" sz="2200" b="1" dirty="0" smtClean="0">
                <a:solidFill>
                  <a:schemeClr val="bg1"/>
                </a:solidFill>
              </a:rPr>
              <a:t>Tax liability relating to outward supplies in Table 4 is net of invoices, debit/credit notes and advances received.</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442913"/>
            <a:ext cx="9905999" cy="6200775"/>
          </a:xfrm>
        </p:spPr>
        <p:txBody>
          <a:bodyPr>
            <a:normAutofit fontScale="85000" lnSpcReduction="10000"/>
          </a:bodyPr>
          <a:lstStyle/>
          <a:p>
            <a:r>
              <a:rPr lang="en-US" b="1" dirty="0" smtClean="0">
                <a:solidFill>
                  <a:schemeClr val="bg1"/>
                </a:solidFill>
              </a:rPr>
              <a:t>Table 4.1 will not include zero rated supplies made without payment of taxes. </a:t>
            </a:r>
          </a:p>
          <a:p>
            <a:r>
              <a:rPr lang="en-US" b="1" dirty="0" smtClean="0">
                <a:solidFill>
                  <a:schemeClr val="bg1"/>
                </a:solidFill>
              </a:rPr>
              <a:t>Table 4.3 will not include amendments of supplies originally made under reverse charge basis.</a:t>
            </a:r>
          </a:p>
          <a:p>
            <a:r>
              <a:rPr lang="en-US" b="1" dirty="0" smtClean="0">
                <a:solidFill>
                  <a:schemeClr val="bg1"/>
                </a:solidFill>
              </a:rPr>
              <a:t>Tax liability due to reverse charge on inward supplies in Table 5 is net of invoices, debit/credit notes, advances paid and adjustments made out of tax paid on advances earlier.</a:t>
            </a:r>
          </a:p>
          <a:p>
            <a:r>
              <a:rPr lang="en-US" b="1" dirty="0" smtClean="0">
                <a:solidFill>
                  <a:schemeClr val="bg1"/>
                </a:solidFill>
              </a:rPr>
              <a:t>Utilization of input tax credit should be made in accordance with the provisions of section 49.</a:t>
            </a:r>
          </a:p>
          <a:p>
            <a:r>
              <a:rPr lang="en-US" b="1" dirty="0" smtClean="0">
                <a:solidFill>
                  <a:schemeClr val="bg1"/>
                </a:solidFill>
              </a:rPr>
              <a:t>GSTR-3 filed without discharging complete liability will not be treated as valid return.</a:t>
            </a:r>
          </a:p>
          <a:p>
            <a:r>
              <a:rPr lang="en-US" b="1" dirty="0" smtClean="0">
                <a:solidFill>
                  <a:schemeClr val="bg1"/>
                </a:solidFill>
              </a:rPr>
              <a:t>If taxpayer has filed a return which was not valid earlier and later on, he intends to discharge the  remaining liability, then he has to file the Part B of GSTR-3 again.</a:t>
            </a:r>
          </a:p>
          <a:p>
            <a:r>
              <a:rPr lang="en-US" b="1" dirty="0" smtClean="0">
                <a:solidFill>
                  <a:schemeClr val="bg1"/>
                </a:solidFill>
              </a:rPr>
              <a:t>Refund from cash ledger can only be claimed only when all the return related liabilities for that tax period  have been discharged.</a:t>
            </a:r>
          </a:p>
          <a:p>
            <a:r>
              <a:rPr lang="en-US" b="1" dirty="0" smtClean="0">
                <a:solidFill>
                  <a:schemeClr val="bg1"/>
                </a:solidFill>
              </a:rPr>
              <a:t>Refund claimed from cash ledger through Table 14 will result in a debit entry in electronic cash ledger on filing of valid GSTR 3.</a:t>
            </a:r>
          </a:p>
          <a:p>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704088"/>
            <a:ext cx="10972800" cy="591312"/>
          </a:xfrm>
        </p:spPr>
        <p:txBody>
          <a:bodyPr>
            <a:normAutofit/>
          </a:bodyPr>
          <a:lstStyle/>
          <a:p>
            <a:pPr algn="ctr"/>
            <a:r>
              <a:rPr lang="en-US" b="1" dirty="0" smtClean="0">
                <a:solidFill>
                  <a:srgbClr val="FF0000"/>
                </a:solidFill>
              </a:rPr>
              <a:t>GSTR-3 – Monthly Return</a:t>
            </a:r>
            <a:endParaRPr lang="en-IN" b="1" dirty="0">
              <a:solidFill>
                <a:srgbClr val="FF0000"/>
              </a:solidFill>
            </a:endParaRPr>
          </a:p>
        </p:txBody>
      </p:sp>
      <p:sp>
        <p:nvSpPr>
          <p:cNvPr id="2" name="Content Placeholder 1"/>
          <p:cNvSpPr>
            <a:spLocks noGrp="1"/>
          </p:cNvSpPr>
          <p:nvPr>
            <p:ph idx="1"/>
          </p:nvPr>
        </p:nvSpPr>
        <p:spPr>
          <a:xfrm>
            <a:off x="812800" y="1524000"/>
            <a:ext cx="10972800" cy="4525963"/>
          </a:xfrm>
        </p:spPr>
        <p:txBody>
          <a:bodyPr>
            <a:normAutofit fontScale="92500" lnSpcReduction="20000"/>
          </a:bodyPr>
          <a:lstStyle/>
          <a:p>
            <a:r>
              <a:rPr lang="en-US" dirty="0" smtClean="0">
                <a:solidFill>
                  <a:schemeClr val="bg1"/>
                </a:solidFill>
              </a:rPr>
              <a:t>Consolidation of the entire transaction details of the month – to be auto-populated from GSTR-1 and GSTR-2 already filed</a:t>
            </a:r>
          </a:p>
          <a:p>
            <a:r>
              <a:rPr lang="en-US" dirty="0" smtClean="0">
                <a:solidFill>
                  <a:schemeClr val="bg1"/>
                </a:solidFill>
              </a:rPr>
              <a:t>To be filed within 20</a:t>
            </a:r>
            <a:r>
              <a:rPr lang="en-US" baseline="30000" dirty="0" smtClean="0">
                <a:solidFill>
                  <a:schemeClr val="bg1"/>
                </a:solidFill>
              </a:rPr>
              <a:t>th</a:t>
            </a:r>
            <a:r>
              <a:rPr lang="en-US" dirty="0" smtClean="0">
                <a:solidFill>
                  <a:schemeClr val="bg1"/>
                </a:solidFill>
              </a:rPr>
              <a:t> of the succeeding month – late fee for delayed filing</a:t>
            </a:r>
          </a:p>
          <a:p>
            <a:r>
              <a:rPr lang="en-US" dirty="0" smtClean="0">
                <a:solidFill>
                  <a:schemeClr val="bg1"/>
                </a:solidFill>
              </a:rPr>
              <a:t>To be filed by all regular  taxpayers - even when there is no transaction</a:t>
            </a:r>
          </a:p>
          <a:p>
            <a:r>
              <a:rPr lang="en-US" dirty="0" smtClean="0">
                <a:solidFill>
                  <a:schemeClr val="bg1"/>
                </a:solidFill>
              </a:rPr>
              <a:t>Payment to be made earlier to get credit in the Cash Ledgers – so that the same can be debited to make payment of tax for the returns</a:t>
            </a:r>
          </a:p>
          <a:p>
            <a:r>
              <a:rPr lang="en-US" dirty="0" smtClean="0">
                <a:solidFill>
                  <a:schemeClr val="bg1"/>
                </a:solidFill>
              </a:rPr>
              <a:t>ITC Ledger will have the credit of all claimed Input Tax Credits and Cash Ledger will have credits of TDS received</a:t>
            </a:r>
          </a:p>
          <a:p>
            <a:r>
              <a:rPr lang="en-US" dirty="0" smtClean="0">
                <a:solidFill>
                  <a:schemeClr val="bg1"/>
                </a:solidFill>
              </a:rPr>
              <a:t>Refund can be claimed in case of Exporters and Inverted Duty (GST) Structure cases.</a:t>
            </a:r>
          </a:p>
          <a:p>
            <a:r>
              <a:rPr lang="en-US" dirty="0" smtClean="0">
                <a:solidFill>
                  <a:schemeClr val="bg1"/>
                </a:solidFill>
              </a:rPr>
              <a:t>No revised returns</a:t>
            </a:r>
          </a:p>
          <a:p>
            <a:endParaRPr lang="en-IN" dirty="0"/>
          </a:p>
        </p:txBody>
      </p:sp>
    </p:spTree>
    <p:extLst>
      <p:ext uri="{BB962C8B-B14F-4D97-AF65-F5344CB8AC3E}">
        <p14:creationId xmlns="" xmlns:p14="http://schemas.microsoft.com/office/powerpoint/2010/main" val="23509930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45474" y="914400"/>
            <a:ext cx="9353006" cy="685800"/>
          </a:xfrm>
        </p:spPr>
        <p:txBody>
          <a:bodyPr>
            <a:normAutofit/>
          </a:bodyPr>
          <a:lstStyle/>
          <a:p>
            <a:pPr algn="ctr"/>
            <a:r>
              <a:rPr lang="en-US" b="1" dirty="0">
                <a:solidFill>
                  <a:srgbClr val="FF0000"/>
                </a:solidFill>
              </a:rPr>
              <a:t>GSTR-3 – Monthly Return</a:t>
            </a:r>
            <a:endParaRPr lang="en-IN" b="1" dirty="0"/>
          </a:p>
        </p:txBody>
      </p:sp>
      <p:sp>
        <p:nvSpPr>
          <p:cNvPr id="2" name="Content Placeholder 1"/>
          <p:cNvSpPr>
            <a:spLocks noGrp="1"/>
          </p:cNvSpPr>
          <p:nvPr>
            <p:ph idx="1"/>
          </p:nvPr>
        </p:nvSpPr>
        <p:spPr>
          <a:xfrm>
            <a:off x="1141412" y="1776549"/>
            <a:ext cx="9905999" cy="4014652"/>
          </a:xfrm>
        </p:spPr>
        <p:txBody>
          <a:bodyPr>
            <a:normAutofit fontScale="92500" lnSpcReduction="20000"/>
          </a:bodyPr>
          <a:lstStyle/>
          <a:p>
            <a:r>
              <a:rPr lang="en-US" dirty="0" err="1" smtClean="0">
                <a:solidFill>
                  <a:schemeClr val="bg1"/>
                </a:solidFill>
              </a:rPr>
              <a:t>Autopopulated</a:t>
            </a:r>
            <a:r>
              <a:rPr lang="en-US" dirty="0" smtClean="0">
                <a:solidFill>
                  <a:schemeClr val="bg1"/>
                </a:solidFill>
              </a:rPr>
              <a:t> Items</a:t>
            </a:r>
          </a:p>
          <a:p>
            <a:pPr lvl="1"/>
            <a:r>
              <a:rPr lang="en-US" dirty="0" smtClean="0">
                <a:solidFill>
                  <a:schemeClr val="bg1"/>
                </a:solidFill>
              </a:rPr>
              <a:t>Taxpayer Identity details</a:t>
            </a:r>
          </a:p>
          <a:p>
            <a:pPr lvl="1"/>
            <a:r>
              <a:rPr lang="en-US" dirty="0" smtClean="0">
                <a:solidFill>
                  <a:schemeClr val="bg1"/>
                </a:solidFill>
              </a:rPr>
              <a:t>Details of Inward Supplies and outward supplies, revisions of invoices, credit and debit notes, TDS credits, ITC received, Output tax, ITC reversal on mismatched invoices, </a:t>
            </a:r>
          </a:p>
          <a:p>
            <a:r>
              <a:rPr lang="en-US" dirty="0" smtClean="0">
                <a:solidFill>
                  <a:schemeClr val="bg1"/>
                </a:solidFill>
              </a:rPr>
              <a:t>To be filled</a:t>
            </a:r>
          </a:p>
          <a:p>
            <a:pPr lvl="1"/>
            <a:r>
              <a:rPr lang="en-US" dirty="0" smtClean="0">
                <a:solidFill>
                  <a:schemeClr val="bg1"/>
                </a:solidFill>
              </a:rPr>
              <a:t>ITC Reversal on account of adjustments</a:t>
            </a:r>
          </a:p>
          <a:p>
            <a:pPr lvl="1"/>
            <a:r>
              <a:rPr lang="en-US" dirty="0" smtClean="0">
                <a:solidFill>
                  <a:schemeClr val="bg1"/>
                </a:solidFill>
              </a:rPr>
              <a:t>Debit entries from Cash Ledger and ITC ledger</a:t>
            </a:r>
          </a:p>
          <a:p>
            <a:pPr lvl="1"/>
            <a:r>
              <a:rPr lang="en-US" dirty="0" smtClean="0">
                <a:solidFill>
                  <a:schemeClr val="bg1"/>
                </a:solidFill>
              </a:rPr>
              <a:t>Options relating to Refund claims</a:t>
            </a:r>
            <a:endParaRPr lang="en-IN" dirty="0">
              <a:solidFill>
                <a:schemeClr val="bg1"/>
              </a:solidFill>
            </a:endParaRPr>
          </a:p>
          <a:p>
            <a:r>
              <a:rPr lang="en-US" b="1" dirty="0" smtClean="0">
                <a:solidFill>
                  <a:schemeClr val="bg1"/>
                </a:solidFill>
              </a:rPr>
              <a:t>Treated as a non-filer if GSTR-3 is not filed but both GSTR-1 and GSTR-2 are filed</a:t>
            </a:r>
          </a:p>
          <a:p>
            <a:r>
              <a:rPr lang="en-US" dirty="0" smtClean="0">
                <a:solidFill>
                  <a:schemeClr val="bg1"/>
                </a:solidFill>
              </a:rPr>
              <a:t>Return would be treated as Invalid if short payment is made</a:t>
            </a:r>
          </a:p>
        </p:txBody>
      </p:sp>
    </p:spTree>
    <p:extLst>
      <p:ext uri="{BB962C8B-B14F-4D97-AF65-F5344CB8AC3E}">
        <p14:creationId xmlns="" xmlns:p14="http://schemas.microsoft.com/office/powerpoint/2010/main" val="19584568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1000"/>
                                        <p:tgtEl>
                                          <p:spTgt spid="2">
                                            <p:txEl>
                                              <p:pRg st="3" end="3"/>
                                            </p:txEl>
                                          </p:spTgt>
                                        </p:tgtEl>
                                      </p:cBhvr>
                                    </p:animEffect>
                                    <p:anim calcmode="lin" valueType="num">
                                      <p:cBhvr>
                                        <p:cTn id="2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1000"/>
                                        <p:tgtEl>
                                          <p:spTgt spid="2">
                                            <p:txEl>
                                              <p:pRg st="4" end="4"/>
                                            </p:txEl>
                                          </p:spTgt>
                                        </p:tgtEl>
                                      </p:cBhvr>
                                    </p:animEffect>
                                    <p:anim calcmode="lin" valueType="num">
                                      <p:cBhvr>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fade">
                                      <p:cBhvr>
                                        <p:cTn id="34" dur="1000"/>
                                        <p:tgtEl>
                                          <p:spTgt spid="2">
                                            <p:txEl>
                                              <p:pRg st="5" end="5"/>
                                            </p:txEl>
                                          </p:spTgt>
                                        </p:tgtEl>
                                      </p:cBhvr>
                                    </p:animEffect>
                                    <p:anim calcmode="lin" valueType="num">
                                      <p:cBhvr>
                                        <p:cTn id="35"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Effect transition="in" filter="fade">
                                      <p:cBhvr>
                                        <p:cTn id="39" dur="1000"/>
                                        <p:tgtEl>
                                          <p:spTgt spid="2">
                                            <p:txEl>
                                              <p:pRg st="6" end="6"/>
                                            </p:txEl>
                                          </p:spTgt>
                                        </p:tgtEl>
                                      </p:cBhvr>
                                    </p:animEffect>
                                    <p:anim calcmode="lin" valueType="num">
                                      <p:cBhvr>
                                        <p:cTn id="4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
                                            <p:txEl>
                                              <p:pRg st="7" end="7"/>
                                            </p:txEl>
                                          </p:spTgt>
                                        </p:tgtEl>
                                        <p:attrNameLst>
                                          <p:attrName>style.visibility</p:attrName>
                                        </p:attrNameLst>
                                      </p:cBhvr>
                                      <p:to>
                                        <p:strVal val="visible"/>
                                      </p:to>
                                    </p:set>
                                    <p:animEffect transition="in" filter="fade">
                                      <p:cBhvr>
                                        <p:cTn id="46" dur="1000"/>
                                        <p:tgtEl>
                                          <p:spTgt spid="2">
                                            <p:txEl>
                                              <p:pRg st="7" end="7"/>
                                            </p:txEl>
                                          </p:spTgt>
                                        </p:tgtEl>
                                      </p:cBhvr>
                                    </p:animEffect>
                                    <p:anim calcmode="lin" valueType="num">
                                      <p:cBhvr>
                                        <p:cTn id="4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
                                            <p:txEl>
                                              <p:pRg st="8" end="8"/>
                                            </p:txEl>
                                          </p:spTgt>
                                        </p:tgtEl>
                                        <p:attrNameLst>
                                          <p:attrName>style.visibility</p:attrName>
                                        </p:attrNameLst>
                                      </p:cBhvr>
                                      <p:to>
                                        <p:strVal val="visible"/>
                                      </p:to>
                                    </p:set>
                                    <p:animEffect transition="in" filter="fade">
                                      <p:cBhvr>
                                        <p:cTn id="53" dur="1000"/>
                                        <p:tgtEl>
                                          <p:spTgt spid="2">
                                            <p:txEl>
                                              <p:pRg st="8" end="8"/>
                                            </p:txEl>
                                          </p:spTgt>
                                        </p:tgtEl>
                                      </p:cBhvr>
                                    </p:animEffect>
                                    <p:anim calcmode="lin" valueType="num">
                                      <p:cBhvr>
                                        <p:cTn id="54"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5"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98616" y="704088"/>
            <a:ext cx="8569235" cy="667512"/>
          </a:xfrm>
        </p:spPr>
        <p:txBody>
          <a:bodyPr>
            <a:normAutofit fontScale="90000"/>
          </a:bodyPr>
          <a:lstStyle/>
          <a:p>
            <a:pPr algn="ctr"/>
            <a:r>
              <a:rPr lang="en-US" sz="3500" b="1" dirty="0" smtClean="0">
                <a:solidFill>
                  <a:srgbClr val="FF0000"/>
                </a:solidFill>
              </a:rPr>
              <a:t>GSTR-4 – Return of Composition dealer</a:t>
            </a:r>
            <a:endParaRPr lang="en-IN" sz="3500" b="1" dirty="0">
              <a:solidFill>
                <a:srgbClr val="FF0000"/>
              </a:solidFill>
            </a:endParaRPr>
          </a:p>
        </p:txBody>
      </p:sp>
      <p:sp>
        <p:nvSpPr>
          <p:cNvPr id="2" name="Content Placeholder 1"/>
          <p:cNvSpPr>
            <a:spLocks noGrp="1"/>
          </p:cNvSpPr>
          <p:nvPr>
            <p:ph idx="1"/>
          </p:nvPr>
        </p:nvSpPr>
        <p:spPr>
          <a:xfrm>
            <a:off x="1141412" y="1528354"/>
            <a:ext cx="9905999" cy="4754880"/>
          </a:xfrm>
        </p:spPr>
        <p:txBody>
          <a:bodyPr>
            <a:normAutofit fontScale="92500" lnSpcReduction="20000"/>
          </a:bodyPr>
          <a:lstStyle/>
          <a:p>
            <a:r>
              <a:rPr lang="en-US" dirty="0" smtClean="0">
                <a:solidFill>
                  <a:schemeClr val="bg1"/>
                </a:solidFill>
              </a:rPr>
              <a:t>To be filed quarterly</a:t>
            </a:r>
          </a:p>
          <a:p>
            <a:r>
              <a:rPr lang="en-US" dirty="0" smtClean="0">
                <a:solidFill>
                  <a:schemeClr val="bg1"/>
                </a:solidFill>
              </a:rPr>
              <a:t>Invoice details auto-populated from </a:t>
            </a:r>
          </a:p>
          <a:p>
            <a:pPr lvl="1"/>
            <a:r>
              <a:rPr lang="en-US" dirty="0" smtClean="0">
                <a:solidFill>
                  <a:schemeClr val="bg1"/>
                </a:solidFill>
              </a:rPr>
              <a:t>RD inward supplies – from GSTR-1 of counterparties</a:t>
            </a:r>
          </a:p>
          <a:p>
            <a:r>
              <a:rPr lang="en-US" dirty="0" smtClean="0">
                <a:solidFill>
                  <a:schemeClr val="bg1"/>
                </a:solidFill>
              </a:rPr>
              <a:t>Details to be furnished</a:t>
            </a:r>
          </a:p>
          <a:p>
            <a:pPr lvl="1"/>
            <a:r>
              <a:rPr lang="en-US" dirty="0">
                <a:solidFill>
                  <a:schemeClr val="bg1"/>
                </a:solidFill>
              </a:rPr>
              <a:t>URD inward supplies </a:t>
            </a:r>
          </a:p>
          <a:p>
            <a:pPr lvl="1"/>
            <a:r>
              <a:rPr lang="en-US" dirty="0">
                <a:solidFill>
                  <a:schemeClr val="bg1"/>
                </a:solidFill>
              </a:rPr>
              <a:t>Import of goods </a:t>
            </a:r>
            <a:r>
              <a:rPr lang="en-US" dirty="0" smtClean="0">
                <a:solidFill>
                  <a:schemeClr val="bg1"/>
                </a:solidFill>
              </a:rPr>
              <a:t>and/or services</a:t>
            </a:r>
          </a:p>
          <a:p>
            <a:r>
              <a:rPr lang="en-US" dirty="0" smtClean="0">
                <a:solidFill>
                  <a:schemeClr val="bg1"/>
                </a:solidFill>
              </a:rPr>
              <a:t>Summary details </a:t>
            </a:r>
          </a:p>
          <a:p>
            <a:pPr lvl="1"/>
            <a:r>
              <a:rPr lang="en-US" dirty="0" smtClean="0">
                <a:solidFill>
                  <a:schemeClr val="bg1"/>
                </a:solidFill>
              </a:rPr>
              <a:t>Outward supplies made</a:t>
            </a:r>
          </a:p>
          <a:p>
            <a:pPr lvl="1"/>
            <a:r>
              <a:rPr lang="en-US" dirty="0" smtClean="0">
                <a:solidFill>
                  <a:schemeClr val="bg1"/>
                </a:solidFill>
              </a:rPr>
              <a:t>Non-GST Supplies</a:t>
            </a:r>
          </a:p>
          <a:p>
            <a:pPr lvl="1"/>
            <a:r>
              <a:rPr lang="en-US" dirty="0" smtClean="0">
                <a:solidFill>
                  <a:schemeClr val="bg1"/>
                </a:solidFill>
              </a:rPr>
              <a:t>Exports</a:t>
            </a:r>
          </a:p>
          <a:p>
            <a:r>
              <a:rPr lang="en-US" dirty="0" smtClean="0">
                <a:solidFill>
                  <a:schemeClr val="bg1"/>
                </a:solidFill>
              </a:rPr>
              <a:t>Tax payable is auto-calculated and the same is paid from the Cash Ledger by debiting it,</a:t>
            </a:r>
          </a:p>
          <a:p>
            <a:pPr lvl="1"/>
            <a:endParaRPr lang="en-IN" dirty="0"/>
          </a:p>
        </p:txBody>
      </p:sp>
    </p:spTree>
    <p:extLst>
      <p:ext uri="{BB962C8B-B14F-4D97-AF65-F5344CB8AC3E}">
        <p14:creationId xmlns="" xmlns:p14="http://schemas.microsoft.com/office/powerpoint/2010/main" val="12706224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
                                            <p:txEl>
                                              <p:pRg st="7" end="7"/>
                                            </p:txEl>
                                          </p:spTgt>
                                        </p:tgtEl>
                                        <p:attrNameLst>
                                          <p:attrName>style.visibility</p:attrName>
                                        </p:attrNameLst>
                                      </p:cBhvr>
                                      <p:to>
                                        <p:strVal val="visible"/>
                                      </p:to>
                                    </p:set>
                                    <p:anim calcmode="lin" valueType="num">
                                      <p:cBhvr additive="base">
                                        <p:cTn id="4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
                                            <p:txEl>
                                              <p:pRg st="8" end="8"/>
                                            </p:txEl>
                                          </p:spTgt>
                                        </p:tgtEl>
                                        <p:attrNameLst>
                                          <p:attrName>style.visibility</p:attrName>
                                        </p:attrNameLst>
                                      </p:cBhvr>
                                      <p:to>
                                        <p:strVal val="visible"/>
                                      </p:to>
                                    </p:set>
                                    <p:anim calcmode="lin" valueType="num">
                                      <p:cBhvr additive="base">
                                        <p:cTn id="4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
                                            <p:txEl>
                                              <p:pRg st="9" end="9"/>
                                            </p:txEl>
                                          </p:spTgt>
                                        </p:tgtEl>
                                        <p:attrNameLst>
                                          <p:attrName>style.visibility</p:attrName>
                                        </p:attrNameLst>
                                      </p:cBhvr>
                                      <p:to>
                                        <p:strVal val="visible"/>
                                      </p:to>
                                    </p:set>
                                    <p:anim calcmode="lin" valueType="num">
                                      <p:cBhvr additive="base">
                                        <p:cTn id="49"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10" end="10"/>
                                            </p:txEl>
                                          </p:spTgt>
                                        </p:tgtEl>
                                        <p:attrNameLst>
                                          <p:attrName>style.visibility</p:attrName>
                                        </p:attrNameLst>
                                      </p:cBhvr>
                                      <p:to>
                                        <p:strVal val="visible"/>
                                      </p:to>
                                    </p:set>
                                    <p:anim calcmode="lin" valueType="num">
                                      <p:cBhvr additive="base">
                                        <p:cTn id="5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843088" y="2249488"/>
            <a:ext cx="8062912" cy="950912"/>
          </a:xfrm>
        </p:spPr>
        <p:txBody>
          <a:bodyPr>
            <a:normAutofit fontScale="92500" lnSpcReduction="20000"/>
          </a:bodyPr>
          <a:lstStyle/>
          <a:p>
            <a:pPr algn="ctr">
              <a:buNone/>
            </a:pPr>
            <a:r>
              <a:rPr lang="en-US" sz="6000" b="1" dirty="0" smtClean="0">
                <a:solidFill>
                  <a:schemeClr val="bg1"/>
                </a:solidFill>
              </a:rPr>
              <a:t>GSTR- 3B</a:t>
            </a:r>
          </a:p>
          <a:p>
            <a:pPr algn="ctr"/>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6114" name="Picture 2"/>
          <p:cNvPicPr>
            <a:picLocks noChangeAspect="1" noChangeArrowheads="1"/>
          </p:cNvPicPr>
          <p:nvPr/>
        </p:nvPicPr>
        <p:blipFill>
          <a:blip r:embed="rId2"/>
          <a:srcRect/>
          <a:stretch>
            <a:fillRect/>
          </a:stretch>
        </p:blipFill>
        <p:spPr bwMode="auto">
          <a:xfrm>
            <a:off x="1214438" y="614364"/>
            <a:ext cx="9872662" cy="5557836"/>
          </a:xfrm>
          <a:prstGeom prst="rect">
            <a:avLst/>
          </a:prstGeom>
          <a:noFill/>
          <a:ln w="9525">
            <a:noFill/>
            <a:miter lim="800000"/>
            <a:headEnd/>
            <a:tailEnd/>
          </a:ln>
          <a:effec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138" name="Picture 2"/>
          <p:cNvPicPr>
            <a:picLocks noChangeAspect="1" noChangeArrowheads="1"/>
          </p:cNvPicPr>
          <p:nvPr/>
        </p:nvPicPr>
        <p:blipFill>
          <a:blip r:embed="rId2"/>
          <a:srcRect/>
          <a:stretch>
            <a:fillRect/>
          </a:stretch>
        </p:blipFill>
        <p:spPr bwMode="auto">
          <a:xfrm>
            <a:off x="1243013" y="528639"/>
            <a:ext cx="9858375" cy="5857874"/>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783772"/>
            <a:ext cx="9905999" cy="5303520"/>
          </a:xfrm>
        </p:spPr>
        <p:txBody>
          <a:bodyPr>
            <a:noAutofit/>
          </a:bodyPr>
          <a:lstStyle/>
          <a:p>
            <a:r>
              <a:rPr lang="en-US" sz="2800" b="1" dirty="0" smtClean="0">
                <a:solidFill>
                  <a:schemeClr val="bg1"/>
                </a:solidFill>
              </a:rPr>
              <a:t>(1) Every registered person</a:t>
            </a:r>
            <a:r>
              <a:rPr lang="en-US" sz="2800" dirty="0" smtClean="0">
                <a:solidFill>
                  <a:schemeClr val="bg1"/>
                </a:solidFill>
              </a:rPr>
              <a:t>, other than an Input Service Distributor, a non-resident taxable person and a person paying tax under the provisions of section 10 or section 51 or section 52,</a:t>
            </a:r>
          </a:p>
          <a:p>
            <a:r>
              <a:rPr lang="en-US" sz="2800" dirty="0" smtClean="0">
                <a:solidFill>
                  <a:schemeClr val="bg1"/>
                </a:solidFill>
              </a:rPr>
              <a:t>shall furnish, electronically, in such form (GST-1)and manner as may be prescribed, the </a:t>
            </a:r>
            <a:r>
              <a:rPr lang="en-US" sz="2800" b="1" dirty="0" smtClean="0">
                <a:solidFill>
                  <a:schemeClr val="bg1"/>
                </a:solidFill>
              </a:rPr>
              <a:t>details of outward supplies of goods or services or both </a:t>
            </a:r>
            <a:r>
              <a:rPr lang="en-US" sz="2800" dirty="0" smtClean="0">
                <a:solidFill>
                  <a:schemeClr val="bg1"/>
                </a:solidFill>
              </a:rPr>
              <a:t>effected during a </a:t>
            </a:r>
            <a:r>
              <a:rPr lang="en-US" sz="2800" b="1" dirty="0" smtClean="0">
                <a:solidFill>
                  <a:schemeClr val="bg1"/>
                </a:solidFill>
              </a:rPr>
              <a:t>tax period </a:t>
            </a:r>
            <a:r>
              <a:rPr lang="en-US" sz="2800" dirty="0" smtClean="0">
                <a:solidFill>
                  <a:schemeClr val="bg1"/>
                </a:solidFill>
              </a:rPr>
              <a:t>on or before the </a:t>
            </a:r>
            <a:r>
              <a:rPr lang="en-US" sz="2800" b="1" dirty="0" smtClean="0">
                <a:solidFill>
                  <a:schemeClr val="bg1"/>
                </a:solidFill>
              </a:rPr>
              <a:t>tenth day of the month</a:t>
            </a:r>
            <a:r>
              <a:rPr lang="en-US" sz="2800" dirty="0" smtClean="0">
                <a:solidFill>
                  <a:schemeClr val="bg1"/>
                </a:solidFill>
              </a:rPr>
              <a:t> </a:t>
            </a:r>
            <a:r>
              <a:rPr lang="en-US" sz="2800" b="1" dirty="0" smtClean="0">
                <a:solidFill>
                  <a:schemeClr val="bg1"/>
                </a:solidFill>
              </a:rPr>
              <a:t>succeeding</a:t>
            </a:r>
            <a:r>
              <a:rPr lang="en-US" sz="2800" dirty="0" smtClean="0">
                <a:solidFill>
                  <a:schemeClr val="bg1"/>
                </a:solidFill>
              </a:rPr>
              <a:t> the said tax period and </a:t>
            </a:r>
            <a:r>
              <a:rPr lang="en-US" sz="2800" b="1" dirty="0" smtClean="0">
                <a:solidFill>
                  <a:schemeClr val="bg1"/>
                </a:solidFill>
              </a:rPr>
              <a:t>such details shall be communicated to the recipient of the said supplies within such time and in such manner as may be prescribed: </a:t>
            </a:r>
            <a:endParaRPr lang="en-US" sz="2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62" name="Picture 2"/>
          <p:cNvPicPr>
            <a:picLocks noChangeAspect="1" noChangeArrowheads="1"/>
          </p:cNvPicPr>
          <p:nvPr/>
        </p:nvPicPr>
        <p:blipFill>
          <a:blip r:embed="rId2"/>
          <a:srcRect/>
          <a:stretch>
            <a:fillRect/>
          </a:stretch>
        </p:blipFill>
        <p:spPr bwMode="auto">
          <a:xfrm>
            <a:off x="1243013" y="342900"/>
            <a:ext cx="9858375" cy="6086475"/>
          </a:xfrm>
          <a:prstGeom prst="rect">
            <a:avLst/>
          </a:prstGeom>
          <a:noFill/>
          <a:ln w="9525">
            <a:noFill/>
            <a:miter lim="800000"/>
            <a:headEnd/>
            <a:tailEnd/>
          </a:ln>
          <a:effec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9186" name="Picture 2"/>
          <p:cNvPicPr>
            <a:picLocks noChangeAspect="1" noChangeArrowheads="1"/>
          </p:cNvPicPr>
          <p:nvPr/>
        </p:nvPicPr>
        <p:blipFill>
          <a:blip r:embed="rId2"/>
          <a:srcRect/>
          <a:stretch>
            <a:fillRect/>
          </a:stretch>
        </p:blipFill>
        <p:spPr bwMode="auto">
          <a:xfrm>
            <a:off x="1285875" y="347661"/>
            <a:ext cx="10044113" cy="1638301"/>
          </a:xfrm>
          <a:prstGeom prst="rect">
            <a:avLst/>
          </a:prstGeom>
          <a:noFill/>
          <a:ln w="9525">
            <a:noFill/>
            <a:miter lim="800000"/>
            <a:headEnd/>
            <a:tailEnd/>
          </a:ln>
          <a:effectLst/>
        </p:spPr>
      </p:pic>
      <p:pic>
        <p:nvPicPr>
          <p:cNvPr id="349187" name="Picture 3"/>
          <p:cNvPicPr>
            <a:picLocks noChangeAspect="1" noChangeArrowheads="1"/>
          </p:cNvPicPr>
          <p:nvPr/>
        </p:nvPicPr>
        <p:blipFill>
          <a:blip r:embed="rId3"/>
          <a:srcRect/>
          <a:stretch>
            <a:fillRect/>
          </a:stretch>
        </p:blipFill>
        <p:spPr bwMode="auto">
          <a:xfrm>
            <a:off x="1314450" y="2085975"/>
            <a:ext cx="9972675" cy="2200275"/>
          </a:xfrm>
          <a:prstGeom prst="rect">
            <a:avLst/>
          </a:prstGeom>
          <a:noFill/>
          <a:ln w="9525">
            <a:noFill/>
            <a:miter lim="800000"/>
            <a:headEnd/>
            <a:tailEnd/>
          </a:ln>
          <a:effectLst/>
        </p:spPr>
      </p:pic>
      <p:pic>
        <p:nvPicPr>
          <p:cNvPr id="349188" name="Picture 4"/>
          <p:cNvPicPr>
            <a:picLocks noChangeAspect="1" noChangeArrowheads="1"/>
          </p:cNvPicPr>
          <p:nvPr/>
        </p:nvPicPr>
        <p:blipFill>
          <a:blip r:embed="rId4"/>
          <a:srcRect/>
          <a:stretch>
            <a:fillRect/>
          </a:stretch>
        </p:blipFill>
        <p:spPr bwMode="auto">
          <a:xfrm>
            <a:off x="1257300" y="4414838"/>
            <a:ext cx="10015537" cy="2262187"/>
          </a:xfrm>
          <a:prstGeom prst="rect">
            <a:avLst/>
          </a:prstGeom>
          <a:noFill/>
          <a:ln w="9525">
            <a:noFill/>
            <a:miter lim="800000"/>
            <a:headEnd/>
            <a:tailEnd/>
          </a:ln>
          <a:effec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GSTR- 4</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Grp="1" noChangeAspect="1" noChangeArrowheads="1"/>
          </p:cNvPicPr>
          <p:nvPr>
            <p:ph idx="1"/>
          </p:nvPr>
        </p:nvPicPr>
        <p:blipFill>
          <a:blip r:embed="rId2"/>
          <a:srcRect/>
          <a:stretch>
            <a:fillRect/>
          </a:stretch>
        </p:blipFill>
        <p:spPr bwMode="auto">
          <a:xfrm>
            <a:off x="314325" y="214312"/>
            <a:ext cx="11687176" cy="6400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Grp="1" noChangeAspect="1" noChangeArrowheads="1"/>
          </p:cNvPicPr>
          <p:nvPr>
            <p:ph idx="1"/>
          </p:nvPr>
        </p:nvPicPr>
        <p:blipFill>
          <a:blip r:embed="rId2"/>
          <a:srcRect/>
          <a:stretch>
            <a:fillRect/>
          </a:stretch>
        </p:blipFill>
        <p:spPr bwMode="auto">
          <a:xfrm>
            <a:off x="228601" y="200024"/>
            <a:ext cx="11772900" cy="66579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2"/>
          <a:srcRect/>
          <a:stretch>
            <a:fillRect/>
          </a:stretch>
        </p:blipFill>
        <p:spPr bwMode="auto">
          <a:xfrm>
            <a:off x="271463" y="214313"/>
            <a:ext cx="11587162" cy="63579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Grp="1" noChangeAspect="1" noChangeArrowheads="1"/>
          </p:cNvPicPr>
          <p:nvPr>
            <p:ph idx="1"/>
          </p:nvPr>
        </p:nvPicPr>
        <p:blipFill>
          <a:blip r:embed="rId2"/>
          <a:srcRect/>
          <a:stretch>
            <a:fillRect/>
          </a:stretch>
        </p:blipFill>
        <p:spPr bwMode="auto">
          <a:xfrm>
            <a:off x="257174" y="228600"/>
            <a:ext cx="11715751" cy="63579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Grp="1" noChangeAspect="1" noChangeArrowheads="1"/>
          </p:cNvPicPr>
          <p:nvPr>
            <p:ph idx="1"/>
          </p:nvPr>
        </p:nvPicPr>
        <p:blipFill>
          <a:blip r:embed="rId2"/>
          <a:srcRect/>
          <a:stretch>
            <a:fillRect/>
          </a:stretch>
        </p:blipFill>
        <p:spPr bwMode="auto">
          <a:xfrm>
            <a:off x="285750" y="185738"/>
            <a:ext cx="11687175" cy="65008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2"/>
          <a:srcRect/>
          <a:stretch>
            <a:fillRect/>
          </a:stretch>
        </p:blipFill>
        <p:spPr bwMode="auto">
          <a:xfrm>
            <a:off x="271463" y="242888"/>
            <a:ext cx="11687176" cy="6429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Grp="1" noChangeAspect="1" noChangeArrowheads="1"/>
          </p:cNvPicPr>
          <p:nvPr>
            <p:ph idx="1"/>
          </p:nvPr>
        </p:nvPicPr>
        <p:blipFill>
          <a:blip r:embed="rId2"/>
          <a:srcRect/>
          <a:stretch>
            <a:fillRect/>
          </a:stretch>
        </p:blipFill>
        <p:spPr bwMode="auto">
          <a:xfrm>
            <a:off x="328612" y="228600"/>
            <a:ext cx="11644313" cy="6372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74766"/>
            <a:ext cx="10092645" cy="6008914"/>
          </a:xfrm>
        </p:spPr>
        <p:txBody>
          <a:bodyPr>
            <a:normAutofit/>
          </a:bodyPr>
          <a:lstStyle/>
          <a:p>
            <a:r>
              <a:rPr lang="en-US" sz="3200" dirty="0" smtClean="0">
                <a:solidFill>
                  <a:schemeClr val="bg1"/>
                </a:solidFill>
              </a:rPr>
              <a:t>Provided that the registered person shall not be allowed to furnish the details of outward supplies during the period from the </a:t>
            </a:r>
            <a:r>
              <a:rPr lang="en-US" sz="3200" b="1" dirty="0" smtClean="0">
                <a:solidFill>
                  <a:schemeClr val="bg1"/>
                </a:solidFill>
              </a:rPr>
              <a:t>eleventh day to the fifteenth day </a:t>
            </a:r>
            <a:r>
              <a:rPr lang="en-US" sz="3200" dirty="0" smtClean="0">
                <a:solidFill>
                  <a:schemeClr val="bg1"/>
                </a:solidFill>
              </a:rPr>
              <a:t>of the month succeeding the tax period</a:t>
            </a:r>
          </a:p>
          <a:p>
            <a:r>
              <a:rPr lang="en-US" sz="3200" dirty="0" smtClean="0">
                <a:solidFill>
                  <a:schemeClr val="bg1"/>
                </a:solidFill>
              </a:rPr>
              <a:t>Provided further that the Commissioner may, for reasons to be recorded in writing, by notification, extend the time limit for furnishing such details for such class of taxable persons as may be specified therein: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Grp="1" noChangeAspect="1" noChangeArrowheads="1"/>
          </p:cNvPicPr>
          <p:nvPr>
            <p:ph idx="1"/>
          </p:nvPr>
        </p:nvPicPr>
        <p:blipFill>
          <a:blip r:embed="rId2"/>
          <a:srcRect/>
          <a:stretch>
            <a:fillRect/>
          </a:stretch>
        </p:blipFill>
        <p:spPr bwMode="auto">
          <a:xfrm>
            <a:off x="185738" y="228600"/>
            <a:ext cx="11815762" cy="64150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257175"/>
            <a:ext cx="9905999" cy="6115049"/>
          </a:xfrm>
        </p:spPr>
        <p:txBody>
          <a:bodyPr>
            <a:noAutofit/>
          </a:bodyPr>
          <a:lstStyle/>
          <a:p>
            <a:r>
              <a:rPr lang="en-US" sz="1600" b="1" dirty="0" smtClean="0">
                <a:solidFill>
                  <a:schemeClr val="bg1"/>
                </a:solidFill>
              </a:rPr>
              <a:t>The details in GSTR-4 should be furnished between 11th and 18th of the month succeeding the relevant  tax period.</a:t>
            </a:r>
          </a:p>
          <a:p>
            <a:r>
              <a:rPr lang="en-US" sz="1600" b="1" dirty="0" smtClean="0">
                <a:solidFill>
                  <a:schemeClr val="bg1"/>
                </a:solidFill>
              </a:rPr>
              <a:t>Aggregate turnover of the taxpayer for the immediate preceding financial year and first  quarter of the current financial year shall be reported in the preliminary information in Table</a:t>
            </a:r>
          </a:p>
          <a:p>
            <a:r>
              <a:rPr lang="en-US" sz="1600" b="1" dirty="0" smtClean="0">
                <a:solidFill>
                  <a:schemeClr val="bg1"/>
                </a:solidFill>
              </a:rPr>
              <a:t>This information would be required to be submitted by the taxpayers only in the first year  and should be auto-populated in subsequent years.</a:t>
            </a:r>
          </a:p>
          <a:p>
            <a:r>
              <a:rPr lang="en-US" sz="1600" b="1" dirty="0" smtClean="0">
                <a:solidFill>
                  <a:schemeClr val="bg1"/>
                </a:solidFill>
              </a:rPr>
              <a:t>Table 4 to capture information related to inward supplies, rate-wise: </a:t>
            </a:r>
          </a:p>
          <a:p>
            <a:pPr>
              <a:buNone/>
            </a:pPr>
            <a:r>
              <a:rPr lang="en-US" sz="1600" b="1" dirty="0" smtClean="0">
                <a:solidFill>
                  <a:schemeClr val="bg1"/>
                </a:solidFill>
              </a:rPr>
              <a:t>	(</a:t>
            </a:r>
            <a:r>
              <a:rPr lang="en-US" sz="1600" b="1" dirty="0" err="1" smtClean="0">
                <a:solidFill>
                  <a:schemeClr val="bg1"/>
                </a:solidFill>
              </a:rPr>
              <a:t>i</a:t>
            </a:r>
            <a:r>
              <a:rPr lang="en-US" sz="1600" b="1" dirty="0" smtClean="0">
                <a:solidFill>
                  <a:schemeClr val="bg1"/>
                </a:solidFill>
              </a:rPr>
              <a:t>) Table 4A to capture inward supplies from registered supplier other than reverse  charge. This information will be auto-populated from the information reported by supplier in GSTR-1and GSTR-5;</a:t>
            </a:r>
          </a:p>
          <a:p>
            <a:pPr>
              <a:buNone/>
            </a:pPr>
            <a:r>
              <a:rPr lang="en-US" sz="1600" b="1" dirty="0" smtClean="0">
                <a:solidFill>
                  <a:schemeClr val="bg1"/>
                </a:solidFill>
              </a:rPr>
              <a:t>	(ii) Table 4B to capture inward supplies from registered supplier attracting reverse  charge. This information will be auto-populated from the information reported by  supplier in GSTR-1;</a:t>
            </a:r>
          </a:p>
          <a:p>
            <a:pPr>
              <a:buNone/>
            </a:pPr>
            <a:r>
              <a:rPr lang="en-US" sz="1600" b="1" dirty="0" smtClean="0">
                <a:solidFill>
                  <a:schemeClr val="bg1"/>
                </a:solidFill>
              </a:rPr>
              <a:t>	(iii) Table 4C to capture supplies from unregistered supplier;</a:t>
            </a:r>
          </a:p>
          <a:p>
            <a:pPr>
              <a:buNone/>
            </a:pPr>
            <a:r>
              <a:rPr lang="en-US" sz="1600" b="1" dirty="0" smtClean="0">
                <a:solidFill>
                  <a:schemeClr val="bg1"/>
                </a:solidFill>
              </a:rPr>
              <a:t>	(iv) Table 4D to capture import of service;</a:t>
            </a:r>
          </a:p>
          <a:p>
            <a:pPr>
              <a:buNone/>
            </a:pPr>
            <a:r>
              <a:rPr lang="en-US" sz="1600" b="1" dirty="0" smtClean="0">
                <a:solidFill>
                  <a:schemeClr val="bg1"/>
                </a:solidFill>
              </a:rPr>
              <a:t>	(v) Tax recipient to have the option to accept invoices auto populated/ add invoices,  pertaining to reverse charge only when the time of supply arises in terms of section  12 or 13 of the Act; and</a:t>
            </a:r>
          </a:p>
          <a:p>
            <a:pPr>
              <a:buNone/>
            </a:pPr>
            <a:r>
              <a:rPr lang="en-US" sz="1600" b="1" dirty="0" smtClean="0">
                <a:solidFill>
                  <a:schemeClr val="bg1"/>
                </a:solidFill>
              </a:rPr>
              <a:t>	(vi) Place of Supply (</a:t>
            </a:r>
            <a:r>
              <a:rPr lang="en-US" sz="1600" b="1" dirty="0" err="1" smtClean="0">
                <a:solidFill>
                  <a:schemeClr val="bg1"/>
                </a:solidFill>
              </a:rPr>
              <a:t>PoS</a:t>
            </a:r>
            <a:r>
              <a:rPr lang="en-US" sz="1600" b="1" dirty="0" smtClean="0">
                <a:solidFill>
                  <a:schemeClr val="bg1"/>
                </a:solidFill>
              </a:rPr>
              <a:t>) only if the same is different from the location of the recipient.</a:t>
            </a:r>
            <a:endParaRPr lang="en-US" sz="1600" b="1" dirty="0">
              <a:solidFill>
                <a:schemeClr val="bg1"/>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85762"/>
            <a:ext cx="9905999" cy="6015037"/>
          </a:xfrm>
        </p:spPr>
        <p:txBody>
          <a:bodyPr>
            <a:normAutofit fontScale="92500" lnSpcReduction="20000"/>
          </a:bodyPr>
          <a:lstStyle/>
          <a:p>
            <a:r>
              <a:rPr lang="en-US" b="1" dirty="0" smtClean="0">
                <a:solidFill>
                  <a:schemeClr val="bg1"/>
                </a:solidFill>
              </a:rPr>
              <a:t>Table 5 to capture amendment of information provided in earlier tax periods as well as  original/ amended information of debit or credit note received, rate-wise. Place of Supply  (</a:t>
            </a:r>
            <a:r>
              <a:rPr lang="en-US" b="1" dirty="0" err="1" smtClean="0">
                <a:solidFill>
                  <a:schemeClr val="bg1"/>
                </a:solidFill>
              </a:rPr>
              <a:t>PoS</a:t>
            </a:r>
            <a:r>
              <a:rPr lang="en-US" b="1" dirty="0" smtClean="0">
                <a:solidFill>
                  <a:schemeClr val="bg1"/>
                </a:solidFill>
              </a:rPr>
              <a:t>) to be reported only if the same is different from the location of the recipient. While furnishing information the original debit /credit note, the details of invoice shall be mentioned in the first three columns, While furnishing revision of a debit note/credit note, the details of original debit /credit note shall be mentioned in the first three columns of this Table,</a:t>
            </a:r>
          </a:p>
          <a:p>
            <a:r>
              <a:rPr lang="en-US" b="1" dirty="0" smtClean="0">
                <a:solidFill>
                  <a:schemeClr val="bg1"/>
                </a:solidFill>
              </a:rPr>
              <a:t>Table 6 to capture details of outward supplies including advance and net of goods returned during the current </a:t>
            </a:r>
            <a:r>
              <a:rPr lang="en-US" b="1" dirty="0" err="1" smtClean="0">
                <a:solidFill>
                  <a:schemeClr val="bg1"/>
                </a:solidFill>
              </a:rPr>
              <a:t>taxperiod</a:t>
            </a:r>
            <a:r>
              <a:rPr lang="en-US" b="1" dirty="0" smtClean="0">
                <a:solidFill>
                  <a:schemeClr val="bg1"/>
                </a:solidFill>
              </a:rPr>
              <a:t>.</a:t>
            </a:r>
          </a:p>
          <a:p>
            <a:r>
              <a:rPr lang="en-US" b="1" dirty="0" smtClean="0">
                <a:solidFill>
                  <a:schemeClr val="bg1"/>
                </a:solidFill>
              </a:rPr>
              <a:t>Table 7 to capture details of amendment of incorrect details reported in Table 6 of previous returns.</a:t>
            </a:r>
          </a:p>
          <a:p>
            <a:r>
              <a:rPr lang="en-US" b="1" dirty="0" smtClean="0">
                <a:solidFill>
                  <a:schemeClr val="bg1"/>
                </a:solidFill>
              </a:rPr>
              <a:t>Information of advance paid pertaining to reverse charge supplies and the tax paid on it including adjustments against invoices issued to be reported in Table 8.</a:t>
            </a:r>
          </a:p>
          <a:p>
            <a:r>
              <a:rPr lang="en-US" b="1" dirty="0" smtClean="0">
                <a:solidFill>
                  <a:schemeClr val="bg1"/>
                </a:solidFill>
              </a:rPr>
              <a:t>TDS credit would be auto-populated in a Table 9.</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GSTR- 5</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32411" y="367937"/>
            <a:ext cx="9588138" cy="1466088"/>
          </a:xfrm>
        </p:spPr>
        <p:txBody>
          <a:bodyPr>
            <a:normAutofit/>
          </a:bodyPr>
          <a:lstStyle/>
          <a:p>
            <a:r>
              <a:rPr lang="en-US" sz="3500" b="1" dirty="0" smtClean="0">
                <a:solidFill>
                  <a:srgbClr val="FF0000"/>
                </a:solidFill>
              </a:rPr>
              <a:t>GSTR-5 – Return of a Non-Resident Foreign Taxpayer</a:t>
            </a:r>
            <a:endParaRPr lang="en-IN" sz="3500" b="1" dirty="0">
              <a:solidFill>
                <a:srgbClr val="FF0000"/>
              </a:solidFill>
            </a:endParaRPr>
          </a:p>
        </p:txBody>
      </p:sp>
      <p:sp>
        <p:nvSpPr>
          <p:cNvPr id="2" name="Content Placeholder 1"/>
          <p:cNvSpPr>
            <a:spLocks noGrp="1"/>
          </p:cNvSpPr>
          <p:nvPr>
            <p:ph idx="1"/>
          </p:nvPr>
        </p:nvSpPr>
        <p:spPr>
          <a:xfrm>
            <a:off x="1123406" y="2057401"/>
            <a:ext cx="9953897" cy="4068763"/>
          </a:xfrm>
        </p:spPr>
        <p:txBody>
          <a:bodyPr>
            <a:normAutofit fontScale="85000" lnSpcReduction="20000"/>
          </a:bodyPr>
          <a:lstStyle/>
          <a:p>
            <a:r>
              <a:rPr lang="en-US" b="1" dirty="0" smtClean="0"/>
              <a:t>To be filed after the expiry of registration</a:t>
            </a:r>
          </a:p>
          <a:p>
            <a:endParaRPr lang="en-US" b="1" dirty="0" smtClean="0"/>
          </a:p>
          <a:p>
            <a:r>
              <a:rPr lang="en-US" b="1" dirty="0" smtClean="0"/>
              <a:t>Goods Imported, Outward Supplies</a:t>
            </a:r>
          </a:p>
          <a:p>
            <a:endParaRPr lang="en-US" b="1" dirty="0" smtClean="0"/>
          </a:p>
          <a:p>
            <a:r>
              <a:rPr lang="en-US" b="1" dirty="0" smtClean="0"/>
              <a:t>ITC availed on inputs and inward services</a:t>
            </a:r>
          </a:p>
          <a:p>
            <a:endParaRPr lang="en-US" b="1" dirty="0" smtClean="0"/>
          </a:p>
          <a:p>
            <a:r>
              <a:rPr lang="en-US" b="1" dirty="0" smtClean="0"/>
              <a:t>Closing Stock details of goods needs to be furnished</a:t>
            </a:r>
          </a:p>
          <a:p>
            <a:endParaRPr lang="en-US" b="1" dirty="0" smtClean="0"/>
          </a:p>
          <a:p>
            <a:r>
              <a:rPr lang="en-US" b="1" dirty="0" smtClean="0"/>
              <a:t>For the earlier tax periods GSTR-1,</a:t>
            </a:r>
            <a:r>
              <a:rPr lang="en-US" b="1" dirty="0"/>
              <a:t> </a:t>
            </a:r>
            <a:r>
              <a:rPr lang="en-US" b="1" dirty="0" smtClean="0"/>
              <a:t>GSTR-2, GSTR-3 to be filed</a:t>
            </a:r>
          </a:p>
          <a:p>
            <a:endParaRPr lang="en-IN" dirty="0"/>
          </a:p>
        </p:txBody>
      </p:sp>
    </p:spTree>
    <p:extLst>
      <p:ext uri="{BB962C8B-B14F-4D97-AF65-F5344CB8AC3E}">
        <p14:creationId xmlns="" xmlns:p14="http://schemas.microsoft.com/office/powerpoint/2010/main" val="10766905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 calcmode="lin" valueType="num">
                                      <p:cBhvr additive="base">
                                        <p:cTn id="3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GSTR- 6</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94560" y="618518"/>
            <a:ext cx="7968344" cy="949025"/>
          </a:xfrm>
        </p:spPr>
        <p:txBody>
          <a:bodyPr/>
          <a:lstStyle/>
          <a:p>
            <a:pPr algn="ctr"/>
            <a:r>
              <a:rPr lang="en-US" b="1" dirty="0" smtClean="0">
                <a:solidFill>
                  <a:srgbClr val="FF0000"/>
                </a:solidFill>
              </a:rPr>
              <a:t>GSTR-6 -  Return of ISD</a:t>
            </a:r>
            <a:endParaRPr lang="en-IN" b="1" dirty="0">
              <a:solidFill>
                <a:srgbClr val="FF0000"/>
              </a:solidFill>
            </a:endParaRPr>
          </a:p>
        </p:txBody>
      </p:sp>
      <p:sp>
        <p:nvSpPr>
          <p:cNvPr id="2" name="Content Placeholder 1"/>
          <p:cNvSpPr>
            <a:spLocks noGrp="1"/>
          </p:cNvSpPr>
          <p:nvPr>
            <p:ph idx="1"/>
          </p:nvPr>
        </p:nvSpPr>
        <p:spPr>
          <a:xfrm>
            <a:off x="1141412" y="1737360"/>
            <a:ext cx="9905999" cy="4053841"/>
          </a:xfrm>
        </p:spPr>
        <p:txBody>
          <a:bodyPr>
            <a:normAutofit fontScale="92500" lnSpcReduction="10000"/>
          </a:bodyPr>
          <a:lstStyle/>
          <a:p>
            <a:r>
              <a:rPr lang="en-US" dirty="0" smtClean="0">
                <a:solidFill>
                  <a:schemeClr val="bg1"/>
                </a:solidFill>
              </a:rPr>
              <a:t>Invoice wise details to be provided for the Input tax claim – auto-populated from GSTR-1 of counterparties</a:t>
            </a:r>
          </a:p>
          <a:p>
            <a:endParaRPr lang="en-US" dirty="0" smtClean="0">
              <a:solidFill>
                <a:schemeClr val="bg1"/>
              </a:solidFill>
            </a:endParaRPr>
          </a:p>
          <a:p>
            <a:r>
              <a:rPr lang="en-US" dirty="0" smtClean="0">
                <a:solidFill>
                  <a:schemeClr val="bg1"/>
                </a:solidFill>
              </a:rPr>
              <a:t>To be filed by 13</a:t>
            </a:r>
            <a:r>
              <a:rPr lang="en-US" baseline="30000" dirty="0" smtClean="0">
                <a:solidFill>
                  <a:schemeClr val="bg1"/>
                </a:solidFill>
              </a:rPr>
              <a:t>th</a:t>
            </a:r>
            <a:r>
              <a:rPr lang="en-US" dirty="0" smtClean="0">
                <a:solidFill>
                  <a:schemeClr val="bg1"/>
                </a:solidFill>
              </a:rPr>
              <a:t> of the succeeding month</a:t>
            </a:r>
          </a:p>
          <a:p>
            <a:endParaRPr lang="en-US" dirty="0" smtClean="0">
              <a:solidFill>
                <a:schemeClr val="bg1"/>
              </a:solidFill>
            </a:endParaRPr>
          </a:p>
          <a:p>
            <a:r>
              <a:rPr lang="en-US" dirty="0" smtClean="0">
                <a:solidFill>
                  <a:schemeClr val="bg1"/>
                </a:solidFill>
              </a:rPr>
              <a:t>Details of distribution of Input Service Distribution</a:t>
            </a:r>
          </a:p>
          <a:p>
            <a:endParaRPr lang="en-US" dirty="0" smtClean="0">
              <a:solidFill>
                <a:schemeClr val="bg1"/>
              </a:solidFill>
            </a:endParaRPr>
          </a:p>
          <a:p>
            <a:r>
              <a:rPr lang="en-US" dirty="0" smtClean="0">
                <a:solidFill>
                  <a:schemeClr val="bg1"/>
                </a:solidFill>
              </a:rPr>
              <a:t>ISD Ledger part of the return</a:t>
            </a:r>
            <a:endParaRPr lang="en-IN" dirty="0">
              <a:solidFill>
                <a:schemeClr val="bg1"/>
              </a:solidFill>
            </a:endParaRPr>
          </a:p>
        </p:txBody>
      </p:sp>
    </p:spTree>
    <p:extLst>
      <p:ext uri="{BB962C8B-B14F-4D97-AF65-F5344CB8AC3E}">
        <p14:creationId xmlns="" xmlns:p14="http://schemas.microsoft.com/office/powerpoint/2010/main" val="10993621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diamond(in)">
                                      <p:cBhvr>
                                        <p:cTn id="12" dur="20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diamond(in)">
                                      <p:cBhvr>
                                        <p:cTn id="17" dur="20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diamond(in)">
                                      <p:cBhvr>
                                        <p:cTn id="22"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GSTR- 7</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3" y="618518"/>
            <a:ext cx="9905998" cy="988213"/>
          </a:xfrm>
        </p:spPr>
        <p:txBody>
          <a:bodyPr/>
          <a:lstStyle/>
          <a:p>
            <a:pPr algn="ctr"/>
            <a:r>
              <a:rPr lang="en-US" b="1" dirty="0" smtClean="0">
                <a:solidFill>
                  <a:srgbClr val="FF0000"/>
                </a:solidFill>
              </a:rPr>
              <a:t>GSTR-7  -  TDS Return</a:t>
            </a:r>
            <a:endParaRPr lang="en-IN" b="1" dirty="0">
              <a:solidFill>
                <a:srgbClr val="FF0000"/>
              </a:solidFill>
            </a:endParaRPr>
          </a:p>
        </p:txBody>
      </p:sp>
      <p:sp>
        <p:nvSpPr>
          <p:cNvPr id="2" name="Content Placeholder 1"/>
          <p:cNvSpPr>
            <a:spLocks noGrp="1"/>
          </p:cNvSpPr>
          <p:nvPr>
            <p:ph idx="1"/>
          </p:nvPr>
        </p:nvSpPr>
        <p:spPr>
          <a:xfrm>
            <a:off x="1141412" y="1802674"/>
            <a:ext cx="9905999" cy="3988527"/>
          </a:xfrm>
        </p:spPr>
        <p:txBody>
          <a:bodyPr>
            <a:normAutofit/>
          </a:bodyPr>
          <a:lstStyle/>
          <a:p>
            <a:r>
              <a:rPr lang="en-US" dirty="0" smtClean="0">
                <a:solidFill>
                  <a:schemeClr val="bg1"/>
                </a:solidFill>
              </a:rPr>
              <a:t>TDS Authority must file within 10</a:t>
            </a:r>
            <a:r>
              <a:rPr lang="en-US" baseline="30000" dirty="0" smtClean="0">
                <a:solidFill>
                  <a:schemeClr val="bg1"/>
                </a:solidFill>
              </a:rPr>
              <a:t>th</a:t>
            </a:r>
            <a:r>
              <a:rPr lang="en-US" dirty="0" smtClean="0">
                <a:solidFill>
                  <a:schemeClr val="bg1"/>
                </a:solidFill>
              </a:rPr>
              <a:t> of the succeeding month of the month in which TDS is done</a:t>
            </a:r>
          </a:p>
          <a:p>
            <a:r>
              <a:rPr lang="en-US" dirty="0" smtClean="0">
                <a:solidFill>
                  <a:schemeClr val="bg1"/>
                </a:solidFill>
              </a:rPr>
              <a:t>Debit the Cash Ledger of the TDS Authority and make payment for the return</a:t>
            </a:r>
          </a:p>
          <a:p>
            <a:r>
              <a:rPr lang="en-US" dirty="0" smtClean="0">
                <a:solidFill>
                  <a:schemeClr val="bg1"/>
                </a:solidFill>
              </a:rPr>
              <a:t>TDS Authority to generate TDS certificates and issue the TDS Certificates to the persons from whom TDS is made</a:t>
            </a:r>
          </a:p>
          <a:p>
            <a:r>
              <a:rPr lang="en-US" dirty="0" smtClean="0">
                <a:solidFill>
                  <a:schemeClr val="bg1"/>
                </a:solidFill>
              </a:rPr>
              <a:t>Auto-populated as TDS payment in the ledger of supplier </a:t>
            </a:r>
            <a:endParaRPr lang="en-IN" dirty="0">
              <a:solidFill>
                <a:schemeClr val="bg1"/>
              </a:solidFill>
            </a:endParaRPr>
          </a:p>
        </p:txBody>
      </p:sp>
    </p:spTree>
    <p:extLst>
      <p:ext uri="{BB962C8B-B14F-4D97-AF65-F5344CB8AC3E}">
        <p14:creationId xmlns="" xmlns:p14="http://schemas.microsoft.com/office/powerpoint/2010/main" val="9583043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ox(i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ox(i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ox(in)">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Grp="1" noChangeAspect="1" noChangeArrowheads="1"/>
          </p:cNvPicPr>
          <p:nvPr>
            <p:ph idx="1"/>
          </p:nvPr>
        </p:nvPicPr>
        <p:blipFill>
          <a:blip r:embed="rId2"/>
          <a:srcRect/>
          <a:stretch>
            <a:fillRect/>
          </a:stretch>
        </p:blipFill>
        <p:spPr bwMode="auto">
          <a:xfrm>
            <a:off x="414337" y="385763"/>
            <a:ext cx="11344275" cy="62722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671513"/>
            <a:ext cx="9905999" cy="5586412"/>
          </a:xfrm>
        </p:spPr>
        <p:txBody>
          <a:bodyPr>
            <a:normAutofit/>
          </a:bodyPr>
          <a:lstStyle/>
          <a:p>
            <a:r>
              <a:rPr lang="en-US" sz="3200" dirty="0" smtClean="0">
                <a:solidFill>
                  <a:schemeClr val="bg1"/>
                </a:solidFill>
              </a:rPr>
              <a:t>(2) Every registered person who has been communicated the details under sub-section (3) of section 38 or the details pertaining to inward supplies of Input Service Distributor under sub-section (4) of section 38 </a:t>
            </a:r>
            <a:r>
              <a:rPr lang="en-US" sz="3200" b="1" dirty="0" smtClean="0">
                <a:solidFill>
                  <a:srgbClr val="FF0000"/>
                </a:solidFill>
              </a:rPr>
              <a:t>shall either accept or reject the details so communicated, on or before the seventeenth day, but not before the fifteenth day</a:t>
            </a:r>
            <a:r>
              <a:rPr lang="en-US" sz="3200" b="1" dirty="0" smtClean="0">
                <a:solidFill>
                  <a:schemeClr val="bg1"/>
                </a:solidFill>
              </a:rPr>
              <a:t>, </a:t>
            </a:r>
            <a:r>
              <a:rPr lang="en-US" sz="3200" dirty="0" smtClean="0">
                <a:solidFill>
                  <a:schemeClr val="bg1"/>
                </a:solidFill>
              </a:rPr>
              <a:t>of the month succeeding the tax period</a:t>
            </a:r>
            <a:r>
              <a:rPr lang="en-US" sz="3200" dirty="0" smtClean="0"/>
              <a:t> </a:t>
            </a:r>
            <a:r>
              <a:rPr lang="en-US" sz="3200" b="1" dirty="0" smtClean="0">
                <a:solidFill>
                  <a:srgbClr val="FF0000"/>
                </a:solidFill>
              </a:rPr>
              <a:t>and the details furnished by him under sub-section (1) shall stand amended accordingly.</a:t>
            </a:r>
          </a:p>
          <a:p>
            <a:endParaRPr 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14325"/>
            <a:ext cx="9905998" cy="6100763"/>
          </a:xfrm>
        </p:spPr>
        <p:txBody>
          <a:bodyPr>
            <a:normAutofit fontScale="90000"/>
          </a:bodyPr>
          <a:lstStyle/>
          <a:p>
            <a:r>
              <a:rPr lang="en-US" sz="2200" b="1" dirty="0" smtClean="0"/>
              <a:t/>
            </a:r>
            <a:br>
              <a:rPr lang="en-US" sz="2200" b="1" dirty="0" smtClean="0"/>
            </a:br>
            <a:r>
              <a:rPr lang="en-US" sz="2200" b="1" dirty="0" smtClean="0"/>
              <a:t/>
            </a:r>
            <a:br>
              <a:rPr lang="en-US" sz="2200" b="1" dirty="0" smtClean="0"/>
            </a:br>
            <a:r>
              <a:rPr lang="en-US" sz="2200" b="1" dirty="0" smtClean="0"/>
              <a:t/>
            </a:r>
            <a:br>
              <a:rPr lang="en-US" sz="2200" b="1" dirty="0" smtClean="0"/>
            </a:br>
            <a:r>
              <a:rPr lang="en-US" sz="2200" b="1" dirty="0" smtClean="0"/>
              <a:t>Main features of Offline Tool:</a:t>
            </a:r>
            <a:r>
              <a:rPr lang="en-US" sz="2200" dirty="0" smtClean="0"/>
              <a:t> </a:t>
            </a:r>
            <a:br>
              <a:rPr lang="en-US" sz="2200" dirty="0" smtClean="0"/>
            </a:br>
            <a:r>
              <a:rPr lang="en-US" sz="2200" dirty="0" smtClean="0"/>
              <a:t/>
            </a:r>
            <a:br>
              <a:rPr lang="en-US" sz="2200" dirty="0" smtClean="0"/>
            </a:br>
            <a:r>
              <a:rPr lang="en-US" sz="2000" b="1" dirty="0" smtClean="0"/>
              <a:t>Data entry of invoice data and other data in the tool as required under GST Law under various categories like Business to Business (b2b), Business to Consumer Large Inter-state (b2cl), Business to Consumer Small (b2cs), Exports, Imports, Credit/Debit Note etc. into the tool. </a:t>
            </a:r>
            <a:br>
              <a:rPr lang="en-US" sz="2000" b="1" dirty="0" smtClean="0"/>
            </a:br>
            <a:r>
              <a:rPr lang="en-US" sz="2000" b="1" dirty="0" smtClean="0"/>
              <a:t/>
            </a:r>
            <a:br>
              <a:rPr lang="en-US" sz="2000" b="1" dirty="0" smtClean="0"/>
            </a:br>
            <a:r>
              <a:rPr lang="en-US" sz="2000" b="1" dirty="0" smtClean="0"/>
              <a:t>The tool has functionality to check duplicate records in file created for the lot. </a:t>
            </a:r>
            <a:br>
              <a:rPr lang="en-US" sz="2000" b="1" dirty="0" smtClean="0"/>
            </a:br>
            <a:r>
              <a:rPr lang="en-US" sz="2000" b="1" dirty="0" smtClean="0"/>
              <a:t/>
            </a:r>
            <a:br>
              <a:rPr lang="en-US" sz="2000" b="1" dirty="0" smtClean="0"/>
            </a:br>
            <a:r>
              <a:rPr lang="en-US" sz="2000" b="1" dirty="0" smtClean="0"/>
              <a:t>Taxpayer can input data of invoices by entering the details manually or use Excel Workbook (*.xlsx/</a:t>
            </a:r>
            <a:r>
              <a:rPr lang="en-US" sz="2000" b="1" dirty="0" err="1" smtClean="0"/>
              <a:t>xls</a:t>
            </a:r>
            <a:r>
              <a:rPr lang="en-US" sz="2000" b="1" dirty="0" smtClean="0"/>
              <a:t>) with separated worksheets for each section of return for inputting invoice data and import the same into the tool. </a:t>
            </a:r>
            <a:br>
              <a:rPr lang="en-US" sz="2000" b="1" dirty="0" smtClean="0"/>
            </a:br>
            <a:r>
              <a:rPr lang="en-US" sz="2000" b="1" dirty="0" smtClean="0"/>
              <a:t/>
            </a:r>
            <a:br>
              <a:rPr lang="en-US" sz="2000" b="1" dirty="0" smtClean="0"/>
            </a:br>
            <a:r>
              <a:rPr lang="en-US" sz="2000" b="1" dirty="0" smtClean="0"/>
              <a:t>Taxpayer can also use the CSV file (Comma delimited (*.csv)) to import section wise invoice details into the tool. </a:t>
            </a:r>
            <a:br>
              <a:rPr lang="en-US" sz="2000" b="1" dirty="0" smtClean="0"/>
            </a:br>
            <a:r>
              <a:rPr lang="en-US" sz="2000" b="1" dirty="0" smtClean="0"/>
              <a:t/>
            </a:r>
            <a:br>
              <a:rPr lang="en-US" sz="2000" b="1" dirty="0" smtClean="0"/>
            </a:br>
            <a:r>
              <a:rPr lang="en-US" sz="2000" b="1" dirty="0" smtClean="0"/>
              <a:t>Tool generates a file in JSON format, which needs to be saved for later upload on the GST Portal. </a:t>
            </a:r>
            <a:br>
              <a:rPr lang="en-US" sz="2000" b="1" dirty="0" smtClean="0"/>
            </a:br>
            <a:r>
              <a:rPr lang="en-US" sz="2000" b="1" dirty="0" smtClean="0"/>
              <a:t/>
            </a:r>
            <a:br>
              <a:rPr lang="en-US" sz="2000" b="1" dirty="0" smtClean="0"/>
            </a:br>
            <a:r>
              <a:rPr lang="en-US" sz="2000" b="1" dirty="0" smtClean="0"/>
              <a:t>Tool provides editing and deleting facility for the invoices. </a:t>
            </a:r>
            <a:br>
              <a:rPr lang="en-US" sz="2000" b="1" dirty="0" smtClean="0"/>
            </a:br>
            <a:r>
              <a:rPr lang="en-US" sz="2000" b="1" dirty="0" smtClean="0"/>
              <a:t/>
            </a:r>
            <a:br>
              <a:rPr lang="en-US" sz="2000" b="1" dirty="0" smtClean="0"/>
            </a:br>
            <a:r>
              <a:rPr lang="en-US" sz="2000" b="1" dirty="0" smtClean="0"/>
              <a:t>The file generated by tool will have to be uploaded on the GST portal. At this time internet connectivity will be required. </a:t>
            </a:r>
            <a:r>
              <a:rPr lang="en-US" sz="1700" dirty="0" smtClean="0"/>
              <a:t/>
            </a:r>
            <a:br>
              <a:rPr lang="en-US" sz="1700" dirty="0" smtClean="0"/>
            </a:br>
            <a:r>
              <a:rPr lang="en-US" dirty="0" smtClean="0"/>
              <a:t/>
            </a:r>
            <a:br>
              <a:rPr lang="en-US"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1" y="428625"/>
            <a:ext cx="9905998" cy="6243637"/>
          </a:xfrm>
        </p:spPr>
        <p:txBody>
          <a:bodyPr>
            <a:normAutofit fontScale="90000"/>
          </a:bodyPr>
          <a:lstStyle/>
          <a:p>
            <a:r>
              <a:rPr lang="en-US" sz="2400" b="1" dirty="0" smtClean="0"/>
              <a:t/>
            </a:r>
            <a:br>
              <a:rPr lang="en-US" sz="2400" b="1" dirty="0" smtClean="0"/>
            </a:br>
            <a:r>
              <a:rPr lang="en-US" sz="2400" b="1" dirty="0" smtClean="0"/>
              <a:t/>
            </a:r>
            <a:br>
              <a:rPr lang="en-US" sz="2400" b="1" dirty="0" smtClean="0"/>
            </a:br>
            <a:r>
              <a:rPr lang="en-US" sz="2400" b="1" dirty="0" smtClean="0"/>
              <a:t>E-filing of GSTR-1 consist of following sub processes: </a:t>
            </a:r>
            <a:br>
              <a:rPr lang="en-US" sz="2400" b="1" dirty="0" smtClean="0"/>
            </a:br>
            <a:r>
              <a:rPr lang="en-US" sz="2400" b="1" dirty="0" smtClean="0"/>
              <a:t/>
            </a:r>
            <a:br>
              <a:rPr lang="en-US" sz="2400" b="1" dirty="0" smtClean="0"/>
            </a:br>
            <a:r>
              <a:rPr lang="en-US" sz="2400" dirty="0" smtClean="0"/>
              <a:t/>
            </a:r>
            <a:br>
              <a:rPr lang="en-US" sz="2400" dirty="0" smtClean="0"/>
            </a:br>
            <a:r>
              <a:rPr lang="en-US" sz="2400" dirty="0" smtClean="0"/>
              <a:t>Generation of JSON file of the invoice data and other data as per GSTR-1 return entered in the offline tool. </a:t>
            </a:r>
            <a:br>
              <a:rPr lang="en-US" sz="2400" dirty="0" smtClean="0"/>
            </a:br>
            <a:r>
              <a:rPr lang="en-US" sz="2400" dirty="0" smtClean="0"/>
              <a:t/>
            </a:r>
            <a:br>
              <a:rPr lang="en-US" sz="2400" dirty="0" smtClean="0"/>
            </a:br>
            <a:r>
              <a:rPr lang="en-US" sz="2400" dirty="0" smtClean="0"/>
              <a:t>Upload of generated JSON file to GST Portal </a:t>
            </a:r>
            <a:r>
              <a:rPr lang="en-US" sz="2400" dirty="0" smtClean="0">
                <a:hlinkClick r:id="rId2"/>
              </a:rPr>
              <a:t>(www.GST.GOV.IN)</a:t>
            </a:r>
            <a:r>
              <a:rPr lang="en-US" sz="2400" dirty="0" smtClean="0"/>
              <a:t> </a:t>
            </a:r>
            <a:br>
              <a:rPr lang="en-US" sz="2400" dirty="0" smtClean="0"/>
            </a:br>
            <a:r>
              <a:rPr lang="en-US" sz="2400" dirty="0" smtClean="0"/>
              <a:t/>
            </a:r>
            <a:br>
              <a:rPr lang="en-US" sz="2400" dirty="0" smtClean="0"/>
            </a:br>
            <a:r>
              <a:rPr lang="en-US" sz="2400" dirty="0" smtClean="0"/>
              <a:t>Creation of GSTR-1 summary for all data, uploaded in multiple tranches, on GST Portal and this will be an online activity. </a:t>
            </a:r>
            <a:br>
              <a:rPr lang="en-US" sz="2400" dirty="0" smtClean="0"/>
            </a:br>
            <a:r>
              <a:rPr lang="en-US" sz="2400" dirty="0" smtClean="0"/>
              <a:t/>
            </a:r>
            <a:br>
              <a:rPr lang="en-US" sz="2400" dirty="0" smtClean="0"/>
            </a:br>
            <a:r>
              <a:rPr lang="en-US" sz="2400" b="1" dirty="0" smtClean="0"/>
              <a:t>Important Note:</a:t>
            </a:r>
            <a:r>
              <a:rPr lang="en-US" sz="2400" dirty="0" smtClean="0"/>
              <a:t> </a:t>
            </a:r>
            <a:br>
              <a:rPr lang="en-US" sz="2400" dirty="0" smtClean="0"/>
            </a:br>
            <a:r>
              <a:rPr lang="en-US" sz="2400" dirty="0" smtClean="0"/>
              <a:t>Size of generated JSON file should not be greater than 5 MB. Maximum number of invoice line items which can be uploaded one time is 19000. </a:t>
            </a:r>
            <a:br>
              <a:rPr lang="en-US" sz="2400" dirty="0" smtClean="0"/>
            </a:br>
            <a:r>
              <a:rPr lang="en-US" sz="2400" dirty="0" smtClean="0"/>
              <a:t/>
            </a:r>
            <a:br>
              <a:rPr lang="en-US" sz="2400" dirty="0" smtClean="0"/>
            </a:br>
            <a:r>
              <a:rPr lang="en-US" sz="2400" b="1" dirty="0" smtClean="0"/>
              <a:t>New Version</a:t>
            </a:r>
            <a:r>
              <a:rPr lang="en-US" sz="2400" dirty="0" smtClean="0"/>
              <a:t> of the Tool will be released after a month, which will have functionality to open downloaded Return from GST portal and the error file generated by GST Portal. </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4" name="Picture 2"/>
          <p:cNvPicPr>
            <a:picLocks noGrp="1" noChangeAspect="1" noChangeArrowheads="1"/>
          </p:cNvPicPr>
          <p:nvPr>
            <p:ph idx="1"/>
          </p:nvPr>
        </p:nvPicPr>
        <p:blipFill>
          <a:blip r:embed="rId2"/>
          <a:srcRect/>
          <a:stretch>
            <a:fillRect/>
          </a:stretch>
        </p:blipFill>
        <p:spPr bwMode="auto">
          <a:xfrm>
            <a:off x="428626" y="214313"/>
            <a:ext cx="11401425" cy="63293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8" name="Picture 2"/>
          <p:cNvPicPr>
            <a:picLocks noGrp="1" noChangeAspect="1" noChangeArrowheads="1"/>
          </p:cNvPicPr>
          <p:nvPr>
            <p:ph idx="1"/>
          </p:nvPr>
        </p:nvPicPr>
        <p:blipFill>
          <a:blip r:embed="rId2"/>
          <a:srcRect/>
          <a:stretch>
            <a:fillRect/>
          </a:stretch>
        </p:blipFill>
        <p:spPr bwMode="auto">
          <a:xfrm>
            <a:off x="228600" y="271463"/>
            <a:ext cx="11644313" cy="63293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2" name="Picture 2"/>
          <p:cNvPicPr>
            <a:picLocks noGrp="1" noChangeAspect="1" noChangeArrowheads="1"/>
          </p:cNvPicPr>
          <p:nvPr>
            <p:ph idx="1"/>
          </p:nvPr>
        </p:nvPicPr>
        <p:blipFill>
          <a:blip r:embed="rId2"/>
          <a:srcRect/>
          <a:stretch>
            <a:fillRect/>
          </a:stretch>
        </p:blipFill>
        <p:spPr bwMode="auto">
          <a:xfrm>
            <a:off x="214313" y="200025"/>
            <a:ext cx="11744325" cy="6429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6" name="Picture 2"/>
          <p:cNvPicPr>
            <a:picLocks noGrp="1" noChangeAspect="1" noChangeArrowheads="1"/>
          </p:cNvPicPr>
          <p:nvPr>
            <p:ph idx="1"/>
          </p:nvPr>
        </p:nvPicPr>
        <p:blipFill>
          <a:blip r:embed="rId2"/>
          <a:srcRect/>
          <a:stretch>
            <a:fillRect/>
          </a:stretch>
        </p:blipFill>
        <p:spPr bwMode="auto">
          <a:xfrm>
            <a:off x="314325" y="271464"/>
            <a:ext cx="11444288" cy="6286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Picture 2"/>
          <p:cNvPicPr>
            <a:picLocks noGrp="1" noChangeAspect="1" noChangeArrowheads="1"/>
          </p:cNvPicPr>
          <p:nvPr>
            <p:ph idx="1"/>
          </p:nvPr>
        </p:nvPicPr>
        <p:blipFill>
          <a:blip r:embed="rId2"/>
          <a:srcRect/>
          <a:stretch>
            <a:fillRect/>
          </a:stretch>
        </p:blipFill>
        <p:spPr bwMode="auto">
          <a:xfrm>
            <a:off x="400050" y="328613"/>
            <a:ext cx="11472863" cy="6286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4" name="Picture 2"/>
          <p:cNvPicPr>
            <a:picLocks noGrp="1" noChangeAspect="1" noChangeArrowheads="1"/>
          </p:cNvPicPr>
          <p:nvPr>
            <p:ph idx="1"/>
          </p:nvPr>
        </p:nvPicPr>
        <p:blipFill>
          <a:blip r:embed="rId2"/>
          <a:srcRect/>
          <a:stretch>
            <a:fillRect/>
          </a:stretch>
        </p:blipFill>
        <p:spPr bwMode="auto">
          <a:xfrm>
            <a:off x="414337" y="214313"/>
            <a:ext cx="11387137" cy="6286500"/>
          </a:xfrm>
          <a:prstGeom prst="rect">
            <a:avLst/>
          </a:prstGeom>
          <a:noFill/>
          <a:ln w="9525">
            <a:noFill/>
            <a:miter lim="800000"/>
            <a:headEnd/>
            <a:tailEnd/>
          </a:ln>
          <a:effec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fontScale="77500" lnSpcReduction="20000"/>
          </a:bodyPr>
          <a:lstStyle/>
          <a:p>
            <a:pPr algn="ctr">
              <a:buNone/>
            </a:pPr>
            <a:r>
              <a:rPr lang="en-US" sz="8000" dirty="0" smtClean="0">
                <a:solidFill>
                  <a:schemeClr val="bg1"/>
                </a:solidFill>
              </a:rPr>
              <a:t>Matching, reversal and reclaim of reduction</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13508"/>
            <a:ext cx="9905999" cy="5969725"/>
          </a:xfrm>
        </p:spPr>
        <p:txBody>
          <a:bodyPr/>
          <a:lstStyle/>
          <a:p>
            <a:r>
              <a:rPr lang="en-US" dirty="0" smtClean="0">
                <a:solidFill>
                  <a:schemeClr val="bg1"/>
                </a:solidFill>
              </a:rPr>
              <a:t>40. Every registered person who has made outward supplies in the period between the date on which he became liable to registration till the date on which registration has been granted shall declare the same in the first return furnished by him after grant of registration. ( FIRST RETURN)</a:t>
            </a:r>
          </a:p>
          <a:p>
            <a:r>
              <a:rPr lang="en-US" dirty="0" smtClean="0">
                <a:solidFill>
                  <a:schemeClr val="bg1"/>
                </a:solidFill>
              </a:rPr>
              <a:t>41. </a:t>
            </a:r>
            <a:r>
              <a:rPr lang="en-US" sz="2600" b="1" dirty="0" smtClean="0">
                <a:solidFill>
                  <a:schemeClr val="bg1"/>
                </a:solidFill>
              </a:rPr>
              <a:t>Claim of input tax credit and provisional acceptance thereof</a:t>
            </a:r>
          </a:p>
          <a:p>
            <a:pPr>
              <a:buNone/>
            </a:pPr>
            <a:r>
              <a:rPr lang="en-US" dirty="0" smtClean="0">
                <a:solidFill>
                  <a:schemeClr val="bg1"/>
                </a:solidFill>
              </a:rPr>
              <a:t>	(1) Every registered person shall, subject to such conditions and restrictions as may be prescribed, be entitled to take the credit of eligible input tax, as self-assessed, in his return and such amount shall be credited on a provisional basis to his electronic credit ledger. </a:t>
            </a:r>
          </a:p>
          <a:p>
            <a:pPr>
              <a:buNone/>
            </a:pPr>
            <a:r>
              <a:rPr lang="en-US" dirty="0" smtClean="0">
                <a:solidFill>
                  <a:schemeClr val="bg1"/>
                </a:solidFill>
              </a:rPr>
              <a:t>	(2) </a:t>
            </a:r>
            <a:r>
              <a:rPr lang="en-US" b="1" dirty="0" smtClean="0">
                <a:solidFill>
                  <a:schemeClr val="bg1"/>
                </a:solidFill>
              </a:rPr>
              <a:t>The credit referred to in sub-section (1) shall be </a:t>
            </a:r>
            <a:r>
              <a:rPr lang="en-US" b="1" dirty="0" err="1" smtClean="0">
                <a:solidFill>
                  <a:schemeClr val="bg1"/>
                </a:solidFill>
              </a:rPr>
              <a:t>utilised</a:t>
            </a:r>
            <a:r>
              <a:rPr lang="en-US" b="1" dirty="0" smtClean="0">
                <a:solidFill>
                  <a:schemeClr val="bg1"/>
                </a:solidFill>
              </a:rPr>
              <a:t> only for payment of self-assessed output tax as per the return referred to in the said sub-section.</a:t>
            </a:r>
            <a:endParaRPr 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705394"/>
            <a:ext cx="9905999" cy="5799909"/>
          </a:xfrm>
        </p:spPr>
        <p:txBody>
          <a:bodyPr>
            <a:normAutofit/>
          </a:bodyPr>
          <a:lstStyle/>
          <a:p>
            <a:r>
              <a:rPr lang="en-US" sz="3000" dirty="0" smtClean="0">
                <a:solidFill>
                  <a:schemeClr val="bg1"/>
                </a:solidFill>
              </a:rPr>
              <a:t>(3) Any registered person, who has furnished the details under sub-section (1) for any tax period and which have remained </a:t>
            </a:r>
            <a:r>
              <a:rPr lang="en-US" sz="3000" b="1" dirty="0" smtClean="0">
                <a:solidFill>
                  <a:schemeClr val="bg1"/>
                </a:solidFill>
              </a:rPr>
              <a:t>unmatched under section 42 or section 43, </a:t>
            </a:r>
            <a:r>
              <a:rPr lang="en-US" sz="3000" dirty="0" smtClean="0">
                <a:solidFill>
                  <a:schemeClr val="bg1"/>
                </a:solidFill>
              </a:rPr>
              <a:t>shall, </a:t>
            </a:r>
            <a:r>
              <a:rPr lang="en-US" sz="3000" b="1" dirty="0" smtClean="0">
                <a:solidFill>
                  <a:schemeClr val="bg1"/>
                </a:solidFill>
              </a:rPr>
              <a:t>upon discovery of any error or omission therein</a:t>
            </a:r>
            <a:r>
              <a:rPr lang="en-US" sz="3000" dirty="0" smtClean="0">
                <a:solidFill>
                  <a:schemeClr val="bg1"/>
                </a:solidFill>
              </a:rPr>
              <a:t>, </a:t>
            </a:r>
            <a:r>
              <a:rPr lang="en-US" sz="3000" b="1" dirty="0" smtClean="0">
                <a:solidFill>
                  <a:srgbClr val="FF0000"/>
                </a:solidFill>
              </a:rPr>
              <a:t>rectify</a:t>
            </a:r>
            <a:r>
              <a:rPr lang="en-US" sz="3000" dirty="0" smtClean="0"/>
              <a:t> </a:t>
            </a:r>
            <a:r>
              <a:rPr lang="en-US" sz="3000" dirty="0" smtClean="0">
                <a:solidFill>
                  <a:schemeClr val="bg1"/>
                </a:solidFill>
              </a:rPr>
              <a:t>such error or omission in such manner as may be prescribed, and</a:t>
            </a:r>
            <a:r>
              <a:rPr lang="en-US" sz="3000" dirty="0" smtClean="0"/>
              <a:t> </a:t>
            </a:r>
            <a:r>
              <a:rPr lang="en-US" sz="3000" b="1" dirty="0" smtClean="0">
                <a:solidFill>
                  <a:srgbClr val="FF0000"/>
                </a:solidFill>
              </a:rPr>
              <a:t>shall pay the tax and interest</a:t>
            </a:r>
            <a:r>
              <a:rPr lang="en-US" sz="3000" b="1" dirty="0" smtClean="0">
                <a:solidFill>
                  <a:schemeClr val="bg1"/>
                </a:solidFill>
              </a:rPr>
              <a:t>,</a:t>
            </a:r>
            <a:r>
              <a:rPr lang="en-US" sz="3000" dirty="0" smtClean="0">
                <a:solidFill>
                  <a:schemeClr val="bg1"/>
                </a:solidFill>
              </a:rPr>
              <a:t> if any, in case there is a short payment of tax on account of such error or omission, in the return to be furnished for such tax period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78822"/>
            <a:ext cx="9905999" cy="5865223"/>
          </a:xfrm>
        </p:spPr>
        <p:txBody>
          <a:bodyPr/>
          <a:lstStyle/>
          <a:p>
            <a:pPr>
              <a:buNone/>
            </a:pPr>
            <a:r>
              <a:rPr lang="en-US" dirty="0" smtClean="0"/>
              <a:t>	</a:t>
            </a:r>
            <a:r>
              <a:rPr lang="en-US" b="1" u="sng" dirty="0" smtClean="0">
                <a:solidFill>
                  <a:schemeClr val="bg1"/>
                </a:solidFill>
              </a:rPr>
              <a:t>Matching, reversal and reclaim of input tax credit</a:t>
            </a:r>
          </a:p>
          <a:p>
            <a:r>
              <a:rPr lang="en-US" dirty="0" smtClean="0">
                <a:solidFill>
                  <a:schemeClr val="bg1"/>
                </a:solidFill>
              </a:rPr>
              <a:t>(1) The details of every inward supply furnished by a registered person (hereafter in this section referred to as the “recipient”) for a tax period shall, in such manner and within such time as may be prescribed, be matched–– </a:t>
            </a:r>
          </a:p>
          <a:p>
            <a:pPr>
              <a:buNone/>
            </a:pPr>
            <a:r>
              <a:rPr lang="en-US" dirty="0" smtClean="0">
                <a:solidFill>
                  <a:schemeClr val="bg1"/>
                </a:solidFill>
              </a:rPr>
              <a:t>	(a) with the corresponding details of outward supply furnished by the corresponding registered person (hereafter in this section referred to as the “supplier”) in his valid return for the same tax period or any preceding tax period; </a:t>
            </a:r>
          </a:p>
          <a:p>
            <a:pPr>
              <a:buNone/>
            </a:pPr>
            <a:r>
              <a:rPr lang="en-US" dirty="0" smtClean="0">
                <a:solidFill>
                  <a:schemeClr val="bg1"/>
                </a:solidFill>
              </a:rPr>
              <a:t>	(b) with the integrated goods and services tax paid under section 3 of the Customs Tariff Act, 1975 in respect of goods imported by him; and </a:t>
            </a:r>
          </a:p>
          <a:p>
            <a:pPr>
              <a:buNone/>
            </a:pPr>
            <a:r>
              <a:rPr lang="en-US" dirty="0" smtClean="0">
                <a:solidFill>
                  <a:schemeClr val="bg1"/>
                </a:solidFill>
              </a:rPr>
              <a:t>	(c) for duplication of claims of input tax credit.</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52697"/>
            <a:ext cx="9905999" cy="6035040"/>
          </a:xfrm>
        </p:spPr>
        <p:txBody>
          <a:bodyPr>
            <a:normAutofit fontScale="92500" lnSpcReduction="20000"/>
          </a:bodyPr>
          <a:lstStyle/>
          <a:p>
            <a:r>
              <a:rPr lang="en-US" dirty="0" smtClean="0">
                <a:solidFill>
                  <a:schemeClr val="bg1"/>
                </a:solidFill>
              </a:rPr>
              <a:t>(2) The claim of input tax credit in respect of invoices or debit notes relating to inward supply that match with the details of corresponding outward supply or with the integrated goods and services tax paid under section 3 of the Customs Tariff Act, 1975 in respect of goods imported by him shall be finally accepted and such acceptance shall be communicated, in such manner as may be prescribed, to the recipient.</a:t>
            </a:r>
          </a:p>
          <a:p>
            <a:r>
              <a:rPr lang="en-US" dirty="0" smtClean="0">
                <a:solidFill>
                  <a:schemeClr val="bg1"/>
                </a:solidFill>
              </a:rPr>
              <a:t>(3) </a:t>
            </a:r>
            <a:r>
              <a:rPr lang="en-US" b="1" dirty="0" smtClean="0">
                <a:solidFill>
                  <a:schemeClr val="bg1"/>
                </a:solidFill>
              </a:rPr>
              <a:t>…… the discrepancy shall be communicated to both such persons in such manner as may be prescribed</a:t>
            </a:r>
          </a:p>
          <a:p>
            <a:r>
              <a:rPr lang="en-US" dirty="0" smtClean="0">
                <a:solidFill>
                  <a:schemeClr val="bg1"/>
                </a:solidFill>
              </a:rPr>
              <a:t>(4) The duplication of claims of input tax credit shall be communicated to the recipient in such manner as may be prescribed.</a:t>
            </a:r>
          </a:p>
          <a:p>
            <a:r>
              <a:rPr lang="en-US" dirty="0" smtClean="0">
                <a:solidFill>
                  <a:schemeClr val="bg1"/>
                </a:solidFill>
              </a:rPr>
              <a:t>(5) …. If not rectified by the supplier in his valid return for the month in which discrepancy is communicated shall be added to the output tax liability of the recipient, in such manner as may be prescribed, in his return for the month succeeding the month in which the discrepancy is communicated.</a:t>
            </a:r>
          </a:p>
          <a:p>
            <a:r>
              <a:rPr lang="en-US" dirty="0" smtClean="0">
                <a:solidFill>
                  <a:schemeClr val="bg1"/>
                </a:solidFill>
              </a:rPr>
              <a:t>…6 to 10 ……</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52698"/>
            <a:ext cx="9905998" cy="1005840"/>
          </a:xfrm>
        </p:spPr>
        <p:txBody>
          <a:bodyPr>
            <a:normAutofit fontScale="90000"/>
          </a:bodyPr>
          <a:lstStyle/>
          <a:p>
            <a:pPr algn="ctr"/>
            <a:r>
              <a:rPr lang="en-US" dirty="0" smtClean="0">
                <a:solidFill>
                  <a:schemeClr val="bg1"/>
                </a:solidFill>
              </a:rPr>
              <a:t>SEC 43 - Matching, reversal and reclaim of reduction in output tax liability.</a:t>
            </a:r>
            <a:endParaRPr lang="en-US" dirty="0">
              <a:solidFill>
                <a:schemeClr val="bg1"/>
              </a:solidFill>
            </a:endParaRPr>
          </a:p>
        </p:txBody>
      </p:sp>
      <p:sp>
        <p:nvSpPr>
          <p:cNvPr id="3" name="Content Placeholder 2"/>
          <p:cNvSpPr>
            <a:spLocks noGrp="1"/>
          </p:cNvSpPr>
          <p:nvPr>
            <p:ph idx="1"/>
          </p:nvPr>
        </p:nvSpPr>
        <p:spPr>
          <a:xfrm>
            <a:off x="1141412" y="1410789"/>
            <a:ext cx="9905999" cy="4754880"/>
          </a:xfrm>
        </p:spPr>
        <p:txBody>
          <a:bodyPr>
            <a:normAutofit fontScale="92500" lnSpcReduction="20000"/>
          </a:bodyPr>
          <a:lstStyle/>
          <a:p>
            <a:r>
              <a:rPr lang="en-US" dirty="0" smtClean="0">
                <a:solidFill>
                  <a:schemeClr val="bg1"/>
                </a:solidFill>
              </a:rPr>
              <a:t>(1) The details of every credit note relating to outward supply furnished by a registered person (hereafter in this section referred to as the “supplier”) for a tax period shall, in such manner and within such time as may be prescribed, be matched–– (a) with the corresponding reduction in the claim for input tax credit by the corresponding registered person (hereafter in this section referred to as the “recipient”) in his valid return for the same tax period or any subsequent tax period; and (b) for duplication of claims for reduction in output tax liability</a:t>
            </a:r>
          </a:p>
          <a:p>
            <a:r>
              <a:rPr lang="en-US" dirty="0" smtClean="0">
                <a:solidFill>
                  <a:schemeClr val="bg1"/>
                </a:solidFill>
              </a:rPr>
              <a:t>(2) The claim for reduction in output tax liability by the supplier that matches with the corresponding reduction in the claim for input tax credit by the recipient shall be finally accepted and communicated, in such manner as may be prescribed, to the supplier.</a:t>
            </a:r>
          </a:p>
          <a:p>
            <a:r>
              <a:rPr lang="en-US" dirty="0" smtClean="0">
                <a:solidFill>
                  <a:schemeClr val="bg1"/>
                </a:solidFill>
              </a:rPr>
              <a:t>….3 …… 10…..</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457200"/>
            <a:ext cx="10972800" cy="762000"/>
          </a:xfrm>
        </p:spPr>
        <p:txBody>
          <a:bodyPr>
            <a:normAutofit/>
          </a:bodyPr>
          <a:lstStyle/>
          <a:p>
            <a:pPr algn="ctr"/>
            <a:r>
              <a:rPr lang="en-IN" sz="3500" b="1" dirty="0" smtClean="0">
                <a:solidFill>
                  <a:schemeClr val="bg1"/>
                </a:solidFill>
              </a:rPr>
              <a:t>Matching, Reversal and Reclaim of ITC</a:t>
            </a:r>
            <a:endParaRPr lang="en-IN" sz="3500" b="1" dirty="0">
              <a:solidFill>
                <a:schemeClr val="bg1"/>
              </a:solidFill>
            </a:endParaRPr>
          </a:p>
        </p:txBody>
      </p:sp>
      <p:sp>
        <p:nvSpPr>
          <p:cNvPr id="2" name="Content Placeholder 1"/>
          <p:cNvSpPr>
            <a:spLocks noGrp="1"/>
          </p:cNvSpPr>
          <p:nvPr>
            <p:ph idx="1"/>
          </p:nvPr>
        </p:nvSpPr>
        <p:spPr>
          <a:xfrm>
            <a:off x="609600" y="1219200"/>
            <a:ext cx="10972800" cy="5334000"/>
          </a:xfrm>
        </p:spPr>
        <p:txBody>
          <a:bodyPr>
            <a:normAutofit/>
          </a:bodyPr>
          <a:lstStyle/>
          <a:p>
            <a:r>
              <a:rPr lang="en-IN" dirty="0" smtClean="0">
                <a:solidFill>
                  <a:schemeClr val="bg1"/>
                </a:solidFill>
              </a:rPr>
              <a:t>Details of Inward supplies matched with corresponding details of outward supplies furnished, </a:t>
            </a:r>
          </a:p>
          <a:p>
            <a:r>
              <a:rPr lang="en-IN" dirty="0" smtClean="0">
                <a:solidFill>
                  <a:schemeClr val="bg1"/>
                </a:solidFill>
              </a:rPr>
              <a:t>Details of unmatched including (Excess/Duplication) will be communicated to both supplier &amp; Recipient ,</a:t>
            </a:r>
          </a:p>
          <a:p>
            <a:r>
              <a:rPr lang="en-IN" dirty="0" smtClean="0">
                <a:solidFill>
                  <a:schemeClr val="bg1"/>
                </a:solidFill>
              </a:rPr>
              <a:t>Unmatched not rectified by the supplier, shall be added to the output tax liability of the recipient.</a:t>
            </a:r>
          </a:p>
          <a:p>
            <a:r>
              <a:rPr lang="en-IN" dirty="0" smtClean="0">
                <a:solidFill>
                  <a:schemeClr val="bg1"/>
                </a:solidFill>
              </a:rPr>
              <a:t>The recipient shall be eligible to reduce, from his output tax liability, amount added, if the supplier declares such details of the invoice and/or debit note in his valid return</a:t>
            </a:r>
          </a:p>
          <a:p>
            <a:r>
              <a:rPr lang="en-IN" dirty="0" smtClean="0">
                <a:solidFill>
                  <a:schemeClr val="bg1"/>
                </a:solidFill>
              </a:rPr>
              <a:t>Interest is payable on added amount/ once it is reduced, it will be refunded to the recipient by crediting it to electronic cash ledger</a:t>
            </a:r>
            <a:endParaRPr lang="en-IN" dirty="0">
              <a:solidFill>
                <a:schemeClr val="bg1"/>
              </a:solidFill>
            </a:endParaRPr>
          </a:p>
        </p:txBody>
      </p:sp>
    </p:spTree>
    <p:extLst>
      <p:ext uri="{BB962C8B-B14F-4D97-AF65-F5344CB8AC3E}">
        <p14:creationId xmlns="" xmlns:p14="http://schemas.microsoft.com/office/powerpoint/2010/main" val="11437597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54035" y="304800"/>
            <a:ext cx="10084526" cy="1219200"/>
          </a:xfrm>
        </p:spPr>
        <p:txBody>
          <a:bodyPr>
            <a:noAutofit/>
          </a:bodyPr>
          <a:lstStyle/>
          <a:p>
            <a:pPr algn="ctr"/>
            <a:r>
              <a:rPr lang="en-IN" sz="4000" b="1" dirty="0" smtClean="0">
                <a:solidFill>
                  <a:schemeClr val="bg1"/>
                </a:solidFill>
              </a:rPr>
              <a:t>Matching, Reversal and Reclaim of reduction in output tax liability</a:t>
            </a:r>
            <a:endParaRPr lang="en-IN" sz="4000" b="1" dirty="0">
              <a:solidFill>
                <a:schemeClr val="bg1"/>
              </a:solidFill>
            </a:endParaRPr>
          </a:p>
        </p:txBody>
      </p:sp>
      <p:sp>
        <p:nvSpPr>
          <p:cNvPr id="2" name="Content Placeholder 1"/>
          <p:cNvSpPr>
            <a:spLocks noGrp="1"/>
          </p:cNvSpPr>
          <p:nvPr>
            <p:ph idx="1"/>
          </p:nvPr>
        </p:nvSpPr>
        <p:spPr>
          <a:xfrm>
            <a:off x="966651" y="1828800"/>
            <a:ext cx="10489476" cy="4643651"/>
          </a:xfrm>
        </p:spPr>
        <p:txBody>
          <a:bodyPr>
            <a:normAutofit fontScale="85000" lnSpcReduction="10000"/>
          </a:bodyPr>
          <a:lstStyle/>
          <a:p>
            <a:r>
              <a:rPr lang="en-IN" dirty="0" smtClean="0">
                <a:solidFill>
                  <a:schemeClr val="bg1"/>
                </a:solidFill>
              </a:rPr>
              <a:t>Details of every credit note relating to outward supply, matched with corresponding reduction in the claim for ITC by the recipient for the same tax period or any subsequent tax period, and for duplication of claims for reduction in output tax liability.</a:t>
            </a:r>
          </a:p>
          <a:p>
            <a:r>
              <a:rPr lang="en-IN" dirty="0" smtClean="0">
                <a:solidFill>
                  <a:schemeClr val="bg1"/>
                </a:solidFill>
              </a:rPr>
              <a:t>Claims of reduction in out put tax liability will be communicated, which matches with corresponding reduction in the claim of ITC by recipient,</a:t>
            </a:r>
          </a:p>
          <a:p>
            <a:r>
              <a:rPr lang="en-IN" dirty="0" smtClean="0">
                <a:solidFill>
                  <a:schemeClr val="bg1"/>
                </a:solidFill>
              </a:rPr>
              <a:t>Discrepancy will be communicated to both</a:t>
            </a:r>
          </a:p>
          <a:p>
            <a:r>
              <a:rPr lang="en-IN" dirty="0">
                <a:solidFill>
                  <a:schemeClr val="bg1"/>
                </a:solidFill>
              </a:rPr>
              <a:t>Unmatched not rectified by the </a:t>
            </a:r>
            <a:r>
              <a:rPr lang="en-IN" dirty="0" smtClean="0">
                <a:solidFill>
                  <a:schemeClr val="bg1"/>
                </a:solidFill>
              </a:rPr>
              <a:t>recipient, </a:t>
            </a:r>
            <a:r>
              <a:rPr lang="en-IN" dirty="0">
                <a:solidFill>
                  <a:schemeClr val="bg1"/>
                </a:solidFill>
              </a:rPr>
              <a:t>shall be added to the output tax liability of the </a:t>
            </a:r>
            <a:r>
              <a:rPr lang="en-IN" dirty="0" smtClean="0">
                <a:solidFill>
                  <a:schemeClr val="bg1"/>
                </a:solidFill>
              </a:rPr>
              <a:t>supplier</a:t>
            </a:r>
          </a:p>
          <a:p>
            <a:r>
              <a:rPr lang="en-IN" dirty="0">
                <a:solidFill>
                  <a:schemeClr val="bg1"/>
                </a:solidFill>
              </a:rPr>
              <a:t>The </a:t>
            </a:r>
            <a:r>
              <a:rPr lang="en-IN" dirty="0" smtClean="0">
                <a:solidFill>
                  <a:schemeClr val="bg1"/>
                </a:solidFill>
              </a:rPr>
              <a:t>supplier </a:t>
            </a:r>
            <a:r>
              <a:rPr lang="en-IN" dirty="0">
                <a:solidFill>
                  <a:schemeClr val="bg1"/>
                </a:solidFill>
              </a:rPr>
              <a:t>shall be eligible to reduce, from his output tax liability, amount added, if the </a:t>
            </a:r>
            <a:r>
              <a:rPr lang="en-IN" dirty="0" smtClean="0">
                <a:solidFill>
                  <a:schemeClr val="bg1"/>
                </a:solidFill>
              </a:rPr>
              <a:t>recipient </a:t>
            </a:r>
            <a:r>
              <a:rPr lang="en-IN" dirty="0">
                <a:solidFill>
                  <a:schemeClr val="bg1"/>
                </a:solidFill>
              </a:rPr>
              <a:t>declares such details of the </a:t>
            </a:r>
            <a:r>
              <a:rPr lang="en-IN" dirty="0" smtClean="0">
                <a:solidFill>
                  <a:schemeClr val="bg1"/>
                </a:solidFill>
              </a:rPr>
              <a:t>credit </a:t>
            </a:r>
            <a:r>
              <a:rPr lang="en-IN" dirty="0">
                <a:solidFill>
                  <a:schemeClr val="bg1"/>
                </a:solidFill>
              </a:rPr>
              <a:t>note in his valid return</a:t>
            </a:r>
          </a:p>
          <a:p>
            <a:r>
              <a:rPr lang="en-IN" dirty="0">
                <a:solidFill>
                  <a:schemeClr val="bg1"/>
                </a:solidFill>
              </a:rPr>
              <a:t>Interest is payable on added amount/ once it is reduced, it will be refunded </a:t>
            </a:r>
            <a:r>
              <a:rPr lang="en-IN" dirty="0" smtClean="0">
                <a:solidFill>
                  <a:schemeClr val="bg1"/>
                </a:solidFill>
              </a:rPr>
              <a:t> to supplier by </a:t>
            </a:r>
            <a:r>
              <a:rPr lang="en-IN" dirty="0">
                <a:solidFill>
                  <a:schemeClr val="bg1"/>
                </a:solidFill>
              </a:rPr>
              <a:t>crediting it to electronic cash ledger</a:t>
            </a:r>
          </a:p>
          <a:p>
            <a:endParaRPr lang="en-IN" b="1" dirty="0" smtClean="0">
              <a:solidFill>
                <a:schemeClr val="bg1"/>
              </a:solidFill>
            </a:endParaRPr>
          </a:p>
        </p:txBody>
      </p:sp>
    </p:spTree>
    <p:extLst>
      <p:ext uri="{BB962C8B-B14F-4D97-AF65-F5344CB8AC3E}">
        <p14:creationId xmlns="" xmlns:p14="http://schemas.microsoft.com/office/powerpoint/2010/main" val="35137193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753082"/>
          </a:xfrm>
        </p:spPr>
        <p:txBody>
          <a:bodyPr/>
          <a:lstStyle/>
          <a:p>
            <a:pPr algn="ctr"/>
            <a:r>
              <a:rPr lang="en-US" b="1" dirty="0" smtClean="0">
                <a:solidFill>
                  <a:schemeClr val="bg1"/>
                </a:solidFill>
              </a:rPr>
              <a:t>Matching of claim of input tax credit</a:t>
            </a:r>
            <a:endParaRPr lang="en-US" b="1" dirty="0">
              <a:solidFill>
                <a:schemeClr val="bg1"/>
              </a:solidFill>
            </a:endParaRPr>
          </a:p>
        </p:txBody>
      </p:sp>
      <p:sp>
        <p:nvSpPr>
          <p:cNvPr id="3" name="Content Placeholder 2"/>
          <p:cNvSpPr>
            <a:spLocks noGrp="1"/>
          </p:cNvSpPr>
          <p:nvPr>
            <p:ph idx="1"/>
          </p:nvPr>
        </p:nvSpPr>
        <p:spPr>
          <a:xfrm>
            <a:off x="1141412" y="1413164"/>
            <a:ext cx="9905999" cy="4765963"/>
          </a:xfrm>
        </p:spPr>
        <p:txBody>
          <a:bodyPr>
            <a:normAutofit fontScale="92500" lnSpcReduction="10000"/>
          </a:bodyPr>
          <a:lstStyle/>
          <a:p>
            <a:r>
              <a:rPr lang="en-US" dirty="0" smtClean="0">
                <a:solidFill>
                  <a:schemeClr val="bg1"/>
                </a:solidFill>
              </a:rPr>
              <a:t>The following details relating to the claim of input tax credit on inward supplies including imports, provisionally allowed under section 41, shall be matched under section 42 after the due date for furnishing the return in </a:t>
            </a:r>
            <a:r>
              <a:rPr lang="en-US" b="1" dirty="0" smtClean="0">
                <a:solidFill>
                  <a:schemeClr val="bg1"/>
                </a:solidFill>
              </a:rPr>
              <a:t>FORM GSTR-3 </a:t>
            </a:r>
          </a:p>
          <a:p>
            <a:r>
              <a:rPr lang="en-US" dirty="0" smtClean="0">
                <a:solidFill>
                  <a:schemeClr val="bg1"/>
                </a:solidFill>
              </a:rPr>
              <a:t>(a) GSTIN of the supplier; </a:t>
            </a:r>
          </a:p>
          <a:p>
            <a:r>
              <a:rPr lang="en-US" dirty="0" smtClean="0">
                <a:solidFill>
                  <a:schemeClr val="bg1"/>
                </a:solidFill>
              </a:rPr>
              <a:t>(b) GSTIN of the recipient; </a:t>
            </a:r>
          </a:p>
          <a:p>
            <a:r>
              <a:rPr lang="en-US" dirty="0" smtClean="0">
                <a:solidFill>
                  <a:schemeClr val="bg1"/>
                </a:solidFill>
              </a:rPr>
              <a:t>(c) Invoice/ or debit note number</a:t>
            </a:r>
            <a:r>
              <a:rPr lang="en-US" b="1" i="1" dirty="0" smtClean="0">
                <a:solidFill>
                  <a:schemeClr val="bg1"/>
                </a:solidFill>
              </a:rPr>
              <a:t>; </a:t>
            </a:r>
          </a:p>
          <a:p>
            <a:r>
              <a:rPr lang="en-US" dirty="0" smtClean="0">
                <a:solidFill>
                  <a:schemeClr val="bg1"/>
                </a:solidFill>
              </a:rPr>
              <a:t>(d) Invoice/ or debit note date</a:t>
            </a:r>
            <a:r>
              <a:rPr lang="en-US" b="1" i="1" dirty="0" smtClean="0">
                <a:solidFill>
                  <a:schemeClr val="bg1"/>
                </a:solidFill>
              </a:rPr>
              <a:t>; </a:t>
            </a:r>
          </a:p>
          <a:p>
            <a:r>
              <a:rPr lang="en-US" dirty="0" smtClean="0">
                <a:solidFill>
                  <a:schemeClr val="bg1"/>
                </a:solidFill>
              </a:rPr>
              <a:t>(e) taxable value; and </a:t>
            </a:r>
          </a:p>
          <a:p>
            <a:r>
              <a:rPr lang="en-US" dirty="0" smtClean="0">
                <a:solidFill>
                  <a:schemeClr val="bg1"/>
                </a:solidFill>
              </a:rPr>
              <a:t>(f) tax amount: </a:t>
            </a:r>
          </a:p>
          <a:p>
            <a:pPr>
              <a:buNone/>
            </a:pPr>
            <a:r>
              <a:rPr lang="en-US" dirty="0" smtClean="0"/>
              <a:t>MIS 1/2/3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025" y="265906"/>
            <a:ext cx="8761413" cy="827087"/>
          </a:xfrm>
        </p:spPr>
        <p:txBody>
          <a:bodyPr rtlCol="0">
            <a:noAutofit/>
          </a:bodyPr>
          <a:lstStyle/>
          <a:p>
            <a:pPr eaLnBrk="1" fontAlgn="auto" hangingPunct="1">
              <a:spcAft>
                <a:spcPts val="0"/>
              </a:spcAft>
              <a:defRPr/>
            </a:pPr>
            <a:r>
              <a:rPr lang="en-US" sz="3200" b="1" dirty="0"/>
              <a:t>Matching, Reversal and Re-credit</a:t>
            </a:r>
            <a:endParaRPr lang="en-IN" b="1" dirty="0"/>
          </a:p>
        </p:txBody>
      </p:sp>
      <p:sp>
        <p:nvSpPr>
          <p:cNvPr id="63493"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imes New Roman" panose="02020603050405020304" pitchFamily="18"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imes New Roman" panose="02020603050405020304" pitchFamily="18"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a:solidFill>
                  <a:schemeClr val="bg1"/>
                </a:solidFill>
              </a:rPr>
              <a:pPr>
                <a:spcBef>
                  <a:spcPct val="0"/>
                </a:spcBef>
                <a:buClrTx/>
                <a:buSzTx/>
                <a:buFontTx/>
                <a:buNone/>
              </a:pPr>
              <a:t>146</a:t>
            </a:fld>
            <a:endParaRPr lang="en-IN" altLang="en-US">
              <a:solidFill>
                <a:schemeClr val="bg1"/>
              </a:solidFill>
            </a:endParaRPr>
          </a:p>
        </p:txBody>
      </p:sp>
      <p:graphicFrame>
        <p:nvGraphicFramePr>
          <p:cNvPr id="6" name="Content Placeholder 5"/>
          <p:cNvGraphicFramePr>
            <a:graphicFrameLocks noGrp="1"/>
          </p:cNvGraphicFramePr>
          <p:nvPr>
            <p:ph idx="1"/>
            <p:extLst/>
          </p:nvPr>
        </p:nvGraphicFramePr>
        <p:xfrm>
          <a:off x="614149" y="1405719"/>
          <a:ext cx="11191164" cy="49268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897780468"/>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a:xfrm>
            <a:off x="1343828" y="0"/>
            <a:ext cx="8596313" cy="1230313"/>
          </a:xfrm>
        </p:spPr>
        <p:txBody>
          <a:bodyPr/>
          <a:lstStyle/>
          <a:p>
            <a:pPr eaLnBrk="1" fontAlgn="auto" hangingPunct="1">
              <a:spcAft>
                <a:spcPts val="0"/>
              </a:spcAft>
              <a:defRPr/>
            </a:pPr>
            <a:r>
              <a:rPr lang="en-US" sz="3200" b="1" dirty="0"/>
              <a:t>Claim of input tax credit and provisional acceptance – Sec 41</a:t>
            </a:r>
          </a:p>
        </p:txBody>
      </p:sp>
      <p:cxnSp>
        <p:nvCxnSpPr>
          <p:cNvPr id="7" name="Straight Arrow Connector 6"/>
          <p:cNvCxnSpPr>
            <a:cxnSpLocks/>
          </p:cNvCxnSpPr>
          <p:nvPr/>
        </p:nvCxnSpPr>
        <p:spPr>
          <a:xfrm flipV="1">
            <a:off x="2390775" y="3814176"/>
            <a:ext cx="1351756" cy="2758"/>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743324" y="2608975"/>
            <a:ext cx="3370707" cy="2432807"/>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latin typeface="+mj-lt"/>
              </a:rPr>
              <a:t>Entitled to take credit of</a:t>
            </a:r>
            <a:r>
              <a:rPr lang="en-US" sz="2400" dirty="0">
                <a:solidFill>
                  <a:schemeClr val="tx1"/>
                </a:solidFill>
                <a:latin typeface="+mj-lt"/>
              </a:rPr>
              <a:t> eligible</a:t>
            </a:r>
            <a:r>
              <a:rPr lang="en-IN" sz="2400" dirty="0">
                <a:solidFill>
                  <a:schemeClr val="tx1"/>
                </a:solidFill>
                <a:latin typeface="+mj-lt"/>
              </a:rPr>
              <a:t> input tax, as </a:t>
            </a:r>
            <a:r>
              <a:rPr lang="en-IN" sz="2400" b="1" dirty="0">
                <a:solidFill>
                  <a:schemeClr val="tx1"/>
                </a:solidFill>
                <a:latin typeface="+mj-lt"/>
              </a:rPr>
              <a:t>Self-assessed</a:t>
            </a:r>
            <a:r>
              <a:rPr lang="en-IN" sz="2400" dirty="0">
                <a:solidFill>
                  <a:schemeClr val="tx1"/>
                </a:solidFill>
                <a:latin typeface="+mj-lt"/>
              </a:rPr>
              <a:t>, in his return </a:t>
            </a:r>
            <a:r>
              <a:rPr lang="en-IN" sz="2400" u="sng" dirty="0">
                <a:solidFill>
                  <a:schemeClr val="tx1"/>
                </a:solidFill>
                <a:latin typeface="+mj-lt"/>
              </a:rPr>
              <a:t>on a provisional basis in his electronic credit ledger</a:t>
            </a:r>
            <a:endParaRPr lang="en-US" sz="2400" u="sng" dirty="0">
              <a:solidFill>
                <a:schemeClr val="tx1"/>
              </a:solidFill>
              <a:latin typeface="+mj-lt"/>
            </a:endParaRPr>
          </a:p>
        </p:txBody>
      </p:sp>
      <p:cxnSp>
        <p:nvCxnSpPr>
          <p:cNvPr id="13" name="Straight Arrow Connector 12"/>
          <p:cNvCxnSpPr>
            <a:cxnSpLocks/>
            <a:stCxn id="11" idx="3"/>
          </p:cNvCxnSpPr>
          <p:nvPr/>
        </p:nvCxnSpPr>
        <p:spPr>
          <a:xfrm flipV="1">
            <a:off x="7114031" y="3816935"/>
            <a:ext cx="847282" cy="8444"/>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962901" y="2804903"/>
            <a:ext cx="3205162" cy="2024063"/>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latin typeface="+mj-lt"/>
              </a:rPr>
              <a:t>This credit can only be utilized for</a:t>
            </a:r>
            <a:r>
              <a:rPr lang="en-IN" sz="2400" dirty="0">
                <a:latin typeface="+mj-lt"/>
              </a:rPr>
              <a:t> </a:t>
            </a:r>
            <a:r>
              <a:rPr lang="en-IN" sz="2400" dirty="0">
                <a:solidFill>
                  <a:schemeClr val="tx1"/>
                </a:solidFill>
                <a:latin typeface="+mj-lt"/>
              </a:rPr>
              <a:t>payment of </a:t>
            </a:r>
            <a:r>
              <a:rPr lang="en-IN" sz="2400" u="sng" dirty="0">
                <a:solidFill>
                  <a:schemeClr val="tx1"/>
                </a:solidFill>
                <a:latin typeface="+mj-lt"/>
              </a:rPr>
              <a:t>self-assessed output tax</a:t>
            </a:r>
            <a:r>
              <a:rPr lang="en-US" sz="2400" u="sng" dirty="0">
                <a:solidFill>
                  <a:schemeClr val="tx1"/>
                </a:solidFill>
                <a:latin typeface="+mj-lt"/>
              </a:rPr>
              <a:t> </a:t>
            </a:r>
          </a:p>
        </p:txBody>
      </p:sp>
      <p:sp>
        <p:nvSpPr>
          <p:cNvPr id="9" name="Rectangle 8">
            <a:extLst>
              <a:ext uri="{FF2B5EF4-FFF2-40B4-BE49-F238E27FC236}">
                <a16:creationId xmlns="" xmlns:a16="http://schemas.microsoft.com/office/drawing/2014/main" id="{32B4B2F9-852E-4F5E-9CF8-F44EC2D317D4}"/>
              </a:ext>
            </a:extLst>
          </p:cNvPr>
          <p:cNvSpPr/>
          <p:nvPr/>
        </p:nvSpPr>
        <p:spPr>
          <a:xfrm>
            <a:off x="229649" y="3254524"/>
            <a:ext cx="2159538" cy="114863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latin typeface="+mj-lt"/>
              </a:rPr>
              <a:t>Registered Person</a:t>
            </a:r>
          </a:p>
        </p:txBody>
      </p:sp>
    </p:spTree>
    <p:extLst>
      <p:ext uri="{BB962C8B-B14F-4D97-AF65-F5344CB8AC3E}">
        <p14:creationId xmlns="" xmlns:p14="http://schemas.microsoft.com/office/powerpoint/2010/main" val="1064805076"/>
      </p:ext>
    </p:extLst>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1042900" y="216443"/>
            <a:ext cx="8596312" cy="890588"/>
          </a:xfrm>
        </p:spPr>
        <p:txBody>
          <a:bodyPr/>
          <a:lstStyle/>
          <a:p>
            <a:pPr eaLnBrk="1" fontAlgn="auto" hangingPunct="1">
              <a:spcAft>
                <a:spcPts val="0"/>
              </a:spcAft>
              <a:defRPr/>
            </a:pPr>
            <a:r>
              <a:rPr lang="en-US" sz="3200" b="1" dirty="0"/>
              <a:t>Matching of claim of ITC – Sec 42</a:t>
            </a:r>
          </a:p>
        </p:txBody>
      </p:sp>
      <p:sp>
        <p:nvSpPr>
          <p:cNvPr id="4" name="Rectangle 3"/>
          <p:cNvSpPr/>
          <p:nvPr/>
        </p:nvSpPr>
        <p:spPr>
          <a:xfrm>
            <a:off x="1042901" y="1427163"/>
            <a:ext cx="2986572" cy="1450975"/>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IN" sz="2000" dirty="0">
                <a:solidFill>
                  <a:schemeClr val="tx1"/>
                </a:solidFill>
                <a:latin typeface="+mj-lt"/>
              </a:rPr>
              <a:t> Details of every inward supply furnished by a recipient for a tax period shall</a:t>
            </a:r>
            <a:endParaRPr lang="en-US" sz="2000" dirty="0">
              <a:solidFill>
                <a:schemeClr val="tx1"/>
              </a:solidFill>
              <a:latin typeface="+mj-lt"/>
            </a:endParaRPr>
          </a:p>
        </p:txBody>
      </p:sp>
      <p:cxnSp>
        <p:nvCxnSpPr>
          <p:cNvPr id="6" name="Straight Arrow Connector 5"/>
          <p:cNvCxnSpPr>
            <a:cxnSpLocks/>
          </p:cNvCxnSpPr>
          <p:nvPr/>
        </p:nvCxnSpPr>
        <p:spPr>
          <a:xfrm>
            <a:off x="4080502" y="2225425"/>
            <a:ext cx="3114968" cy="0"/>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195469" y="1427163"/>
            <a:ext cx="4174813" cy="1525762"/>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IN" sz="2000" dirty="0">
                <a:solidFill>
                  <a:schemeClr val="tx1"/>
                </a:solidFill>
                <a:latin typeface="+mj-lt"/>
              </a:rPr>
              <a:t>The corresponding details of outward supply furnished by the ‘supplier’ in his valid return</a:t>
            </a:r>
            <a:endParaRPr lang="en-US" sz="2000" dirty="0">
              <a:solidFill>
                <a:schemeClr val="tx1"/>
              </a:solidFill>
              <a:latin typeface="+mj-lt"/>
            </a:endParaRPr>
          </a:p>
        </p:txBody>
      </p:sp>
      <p:sp>
        <p:nvSpPr>
          <p:cNvPr id="126982" name="TextBox 7"/>
          <p:cNvSpPr txBox="1">
            <a:spLocks noChangeArrowheads="1"/>
          </p:cNvSpPr>
          <p:nvPr/>
        </p:nvSpPr>
        <p:spPr bwMode="auto">
          <a:xfrm>
            <a:off x="4765216" y="1704725"/>
            <a:ext cx="2182812" cy="430887"/>
          </a:xfrm>
          <a:prstGeom prst="rect">
            <a:avLst/>
          </a:prstGeom>
          <a:noFill/>
          <a:ln w="9525">
            <a:noFill/>
            <a:miter lim="800000"/>
            <a:headEnd/>
            <a:tailEnd/>
          </a:ln>
        </p:spPr>
        <p:txBody>
          <a:bodyPr>
            <a:spAutoFit/>
          </a:bodyPr>
          <a:lstStyle/>
          <a:p>
            <a:pPr algn="ctr"/>
            <a:r>
              <a:rPr lang="en-US" sz="2200" u="sng" dirty="0">
                <a:latin typeface="+mn-lt"/>
              </a:rPr>
              <a:t>Be Matched with</a:t>
            </a:r>
          </a:p>
        </p:txBody>
      </p:sp>
      <p:cxnSp>
        <p:nvCxnSpPr>
          <p:cNvPr id="10" name="Straight Arrow Connector 9"/>
          <p:cNvCxnSpPr>
            <a:cxnSpLocks/>
          </p:cNvCxnSpPr>
          <p:nvPr/>
        </p:nvCxnSpPr>
        <p:spPr>
          <a:xfrm>
            <a:off x="4080502" y="2225425"/>
            <a:ext cx="3108306" cy="1272784"/>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88807" y="3084513"/>
            <a:ext cx="4181475" cy="1827633"/>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IN" sz="2000" dirty="0">
                <a:solidFill>
                  <a:schemeClr val="tx1"/>
                </a:solidFill>
                <a:latin typeface="+mj-lt"/>
              </a:rPr>
              <a:t>with the </a:t>
            </a:r>
            <a:r>
              <a:rPr lang="en-IN" sz="2000" dirty="0" err="1">
                <a:solidFill>
                  <a:schemeClr val="tx1"/>
                </a:solidFill>
                <a:latin typeface="+mj-lt"/>
              </a:rPr>
              <a:t>IGST</a:t>
            </a:r>
            <a:r>
              <a:rPr lang="en-IN" sz="2000" dirty="0">
                <a:solidFill>
                  <a:schemeClr val="tx1"/>
                </a:solidFill>
                <a:latin typeface="+mj-lt"/>
              </a:rPr>
              <a:t> paid under section 3 of the Customs Tariff Act, 1975 (51 of 1975) in respect of goods imported by him</a:t>
            </a:r>
            <a:endParaRPr lang="en-US" sz="2000" dirty="0">
              <a:solidFill>
                <a:schemeClr val="tx1"/>
              </a:solidFill>
              <a:latin typeface="+mj-lt"/>
            </a:endParaRPr>
          </a:p>
        </p:txBody>
      </p:sp>
      <p:sp>
        <p:nvSpPr>
          <p:cNvPr id="14" name="Vertical Scroll 13"/>
          <p:cNvSpPr/>
          <p:nvPr/>
        </p:nvSpPr>
        <p:spPr>
          <a:xfrm>
            <a:off x="352339" y="3084513"/>
            <a:ext cx="4580388" cy="3554412"/>
          </a:xfrm>
          <a:prstGeom prst="verticalScroll">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200" dirty="0">
              <a:solidFill>
                <a:schemeClr val="tx1"/>
              </a:solidFill>
            </a:endParaRPr>
          </a:p>
          <a:p>
            <a:pPr>
              <a:defRPr/>
            </a:pPr>
            <a:endParaRPr lang="en-US" sz="2200" dirty="0">
              <a:solidFill>
                <a:schemeClr val="tx1"/>
              </a:solidFill>
            </a:endParaRPr>
          </a:p>
          <a:p>
            <a:pPr>
              <a:defRPr/>
            </a:pPr>
            <a:endParaRPr lang="en-US" sz="2200" dirty="0">
              <a:solidFill>
                <a:schemeClr val="tx1"/>
              </a:solidFill>
            </a:endParaRPr>
          </a:p>
          <a:p>
            <a:pPr>
              <a:defRPr/>
            </a:pPr>
            <a:endParaRPr lang="en-US" sz="2200" dirty="0">
              <a:solidFill>
                <a:schemeClr val="tx1"/>
              </a:solidFill>
            </a:endParaRPr>
          </a:p>
          <a:p>
            <a:pPr>
              <a:defRPr/>
            </a:pPr>
            <a:endParaRPr lang="en-US" sz="2200" dirty="0">
              <a:solidFill>
                <a:schemeClr val="tx1"/>
              </a:solidFill>
            </a:endParaRPr>
          </a:p>
          <a:p>
            <a:pPr>
              <a:defRPr/>
            </a:pPr>
            <a:endParaRPr lang="en-US" sz="2200" dirty="0">
              <a:solidFill>
                <a:schemeClr val="tx1"/>
              </a:solidFill>
            </a:endParaRPr>
          </a:p>
          <a:p>
            <a:pPr>
              <a:defRPr/>
            </a:pPr>
            <a:endParaRPr lang="en-US" sz="2200" dirty="0">
              <a:solidFill>
                <a:schemeClr val="tx1"/>
              </a:solidFill>
            </a:endParaRPr>
          </a:p>
          <a:p>
            <a:pPr>
              <a:defRPr/>
            </a:pPr>
            <a:r>
              <a:rPr lang="en-US" sz="2200" dirty="0">
                <a:solidFill>
                  <a:schemeClr val="tx1"/>
                </a:solidFill>
              </a:rPr>
              <a:t>Following things will also be matched</a:t>
            </a:r>
          </a:p>
          <a:p>
            <a:pPr>
              <a:defRPr/>
            </a:pPr>
            <a:r>
              <a:rPr lang="en-US" sz="2200" dirty="0">
                <a:solidFill>
                  <a:schemeClr val="tx1"/>
                </a:solidFill>
              </a:rPr>
              <a:t>1. GSTIN of supplier</a:t>
            </a:r>
          </a:p>
          <a:p>
            <a:pPr>
              <a:defRPr/>
            </a:pPr>
            <a:r>
              <a:rPr lang="en-US" sz="2200" dirty="0">
                <a:solidFill>
                  <a:schemeClr val="tx1"/>
                </a:solidFill>
              </a:rPr>
              <a:t>2. GSTIN of recipient</a:t>
            </a:r>
          </a:p>
          <a:p>
            <a:pPr>
              <a:defRPr/>
            </a:pPr>
            <a:r>
              <a:rPr lang="en-US" sz="2200" dirty="0">
                <a:solidFill>
                  <a:schemeClr val="tx1"/>
                </a:solidFill>
              </a:rPr>
              <a:t>3. Invoice or debit note no</a:t>
            </a:r>
          </a:p>
          <a:p>
            <a:pPr>
              <a:defRPr/>
            </a:pPr>
            <a:r>
              <a:rPr lang="en-US" sz="2200" dirty="0">
                <a:solidFill>
                  <a:schemeClr val="tx1"/>
                </a:solidFill>
              </a:rPr>
              <a:t>4. Invoice or debit note date</a:t>
            </a:r>
          </a:p>
          <a:p>
            <a:pPr>
              <a:defRPr/>
            </a:pPr>
            <a:r>
              <a:rPr lang="en-US" sz="2200" dirty="0">
                <a:solidFill>
                  <a:schemeClr val="tx1"/>
                </a:solidFill>
              </a:rPr>
              <a:t>5. Taxable value</a:t>
            </a:r>
          </a:p>
          <a:p>
            <a:pPr>
              <a:defRPr/>
            </a:pPr>
            <a:r>
              <a:rPr lang="en-US" sz="2200" dirty="0">
                <a:solidFill>
                  <a:schemeClr val="tx1"/>
                </a:solidFill>
              </a:rPr>
              <a:t>6. Tax amount</a:t>
            </a:r>
            <a:r>
              <a:rPr lang="en-US" sz="2200" dirty="0">
                <a:solidFill>
                  <a:schemeClr val="tx1"/>
                </a:solidFill>
                <a:latin typeface="+mj-lt"/>
              </a:rPr>
              <a:t>	</a:t>
            </a:r>
          </a:p>
          <a:p>
            <a:pPr>
              <a:defRPr/>
            </a:pPr>
            <a:endParaRPr lang="en-US" sz="2200" dirty="0">
              <a:solidFill>
                <a:schemeClr val="tx1"/>
              </a:solidFill>
              <a:latin typeface="+mj-lt"/>
            </a:endParaRPr>
          </a:p>
          <a:p>
            <a:pPr>
              <a:defRPr/>
            </a:pPr>
            <a:endParaRPr lang="en-US" sz="2200" dirty="0">
              <a:solidFill>
                <a:schemeClr val="tx1"/>
              </a:solidFill>
              <a:latin typeface="+mj-lt"/>
            </a:endParaRPr>
          </a:p>
          <a:p>
            <a:pPr>
              <a:defRPr/>
            </a:pPr>
            <a:endParaRPr lang="en-US" sz="2200" dirty="0">
              <a:solidFill>
                <a:schemeClr val="tx1"/>
              </a:solidFill>
              <a:latin typeface="+mj-lt"/>
            </a:endParaRPr>
          </a:p>
          <a:p>
            <a:pPr>
              <a:defRPr/>
            </a:pPr>
            <a:endParaRPr lang="en-US" sz="2200" dirty="0">
              <a:solidFill>
                <a:schemeClr val="tx1"/>
              </a:solidFill>
              <a:latin typeface="+mj-lt"/>
            </a:endParaRPr>
          </a:p>
          <a:p>
            <a:pPr>
              <a:defRPr/>
            </a:pPr>
            <a:endParaRPr lang="en-US" sz="2200" dirty="0">
              <a:solidFill>
                <a:schemeClr val="tx1"/>
              </a:solidFill>
              <a:latin typeface="+mj-lt"/>
            </a:endParaRPr>
          </a:p>
          <a:p>
            <a:pPr>
              <a:defRPr/>
            </a:pPr>
            <a:endParaRPr lang="en-US" sz="2200" dirty="0">
              <a:solidFill>
                <a:schemeClr val="tx1"/>
              </a:solidFill>
              <a:latin typeface="+mj-lt"/>
            </a:endParaRPr>
          </a:p>
          <a:p>
            <a:pPr>
              <a:defRPr/>
            </a:pPr>
            <a:endParaRPr lang="en-US" sz="2200" dirty="0">
              <a:solidFill>
                <a:schemeClr val="tx1"/>
              </a:solidFill>
              <a:latin typeface="+mj-lt"/>
            </a:endParaRPr>
          </a:p>
        </p:txBody>
      </p:sp>
    </p:spTree>
    <p:extLst>
      <p:ext uri="{BB962C8B-B14F-4D97-AF65-F5344CB8AC3E}">
        <p14:creationId xmlns="" xmlns:p14="http://schemas.microsoft.com/office/powerpoint/2010/main" val="509593368"/>
      </p:ext>
    </p:extLst>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1009909" y="0"/>
            <a:ext cx="8596313" cy="1320800"/>
          </a:xfrm>
        </p:spPr>
        <p:txBody>
          <a:bodyPr/>
          <a:lstStyle/>
          <a:p>
            <a:pPr eaLnBrk="1" hangingPunct="1"/>
            <a:r>
              <a:rPr lang="en-US" sz="3200" b="1" dirty="0"/>
              <a:t>Reasons of mismatching</a:t>
            </a:r>
          </a:p>
        </p:txBody>
      </p:sp>
      <p:graphicFrame>
        <p:nvGraphicFramePr>
          <p:cNvPr id="4" name="Content Placeholder 3"/>
          <p:cNvGraphicFramePr>
            <a:graphicFrameLocks noGrp="1"/>
          </p:cNvGraphicFramePr>
          <p:nvPr>
            <p:ph idx="1"/>
            <p:extLst/>
          </p:nvPr>
        </p:nvGraphicFramePr>
        <p:xfrm>
          <a:off x="1875644" y="1517583"/>
          <a:ext cx="7936991" cy="46155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7783317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742950"/>
            <a:ext cx="9905999" cy="5048251"/>
          </a:xfrm>
        </p:spPr>
        <p:txBody>
          <a:bodyPr>
            <a:normAutofit fontScale="92500" lnSpcReduction="10000"/>
          </a:bodyPr>
          <a:lstStyle/>
          <a:p>
            <a:r>
              <a:rPr lang="en-US" sz="3000" dirty="0" smtClean="0">
                <a:solidFill>
                  <a:schemeClr val="bg1"/>
                </a:solidFill>
              </a:rPr>
              <a:t>Provided that no rectification of error or omission in respect of the details furnished under sub-section (1) shall be </a:t>
            </a:r>
            <a:r>
              <a:rPr lang="en-US" sz="3000" b="1" dirty="0" smtClean="0">
                <a:solidFill>
                  <a:schemeClr val="bg1"/>
                </a:solidFill>
              </a:rPr>
              <a:t>allowed after furnishing of the return under section 39 for the month of September </a:t>
            </a:r>
            <a:r>
              <a:rPr lang="en-US" sz="3000" b="1" i="1" dirty="0" smtClean="0">
                <a:solidFill>
                  <a:schemeClr val="bg1"/>
                </a:solidFill>
              </a:rPr>
              <a:t>(MONTHLY RETURN)</a:t>
            </a:r>
            <a:r>
              <a:rPr lang="en-US" sz="3000" b="1" dirty="0" smtClean="0">
                <a:solidFill>
                  <a:schemeClr val="bg1"/>
                </a:solidFill>
              </a:rPr>
              <a:t> following the end of the financial year to which such details pertain, or furnishing of the relevant annual return, whichever is earlier. </a:t>
            </a:r>
          </a:p>
          <a:p>
            <a:pPr>
              <a:buNone/>
            </a:pPr>
            <a:r>
              <a:rPr lang="en-US" sz="3000" b="1" dirty="0" smtClean="0">
                <a:solidFill>
                  <a:schemeClr val="bg1"/>
                </a:solidFill>
              </a:rPr>
              <a:t>	</a:t>
            </a:r>
            <a:r>
              <a:rPr lang="en-US" sz="3000" dirty="0" smtClean="0">
                <a:solidFill>
                  <a:schemeClr val="bg1"/>
                </a:solidFill>
              </a:rPr>
              <a:t>Explanation.––For the purposes of this Chapter, the expression “details of outward supplies” shall include details of invoices, debit notes, credit notes and revised invoices issued in relation to outward supplies made during any tax period</a:t>
            </a:r>
          </a:p>
          <a:p>
            <a:endParaRPr 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download.jpg"/>
          <p:cNvPicPr>
            <a:picLocks noGrp="1" noChangeAspect="1"/>
          </p:cNvPicPr>
          <p:nvPr>
            <p:ph idx="1"/>
          </p:nvPr>
        </p:nvPicPr>
        <p:blipFill>
          <a:blip r:embed="rId2"/>
          <a:stretch>
            <a:fillRect/>
          </a:stretch>
        </p:blipFill>
        <p:spPr>
          <a:xfrm>
            <a:off x="8161589" y="4236019"/>
            <a:ext cx="1943100" cy="1943100"/>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129027" name="AutoShape 2" descr="Image result for image of icon boy"/>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129028" name="AutoShape 4" descr="Image result for image of icon boy"/>
          <p:cNvSpPr>
            <a:spLocks noGrp="1" noChangeAspect="1" noChangeArrowheads="1"/>
          </p:cNvSpPr>
          <p:nvPr>
            <p:ph type="title"/>
          </p:nvPr>
        </p:nvSpPr>
        <p:spPr>
          <a:xfrm>
            <a:off x="989129" y="7937"/>
            <a:ext cx="8596312" cy="1320800"/>
          </a:xfrm>
        </p:spPr>
        <p:txBody>
          <a:bodyPr/>
          <a:lstStyle/>
          <a:p>
            <a:pPr eaLnBrk="1" hangingPunct="1"/>
            <a:r>
              <a:rPr lang="en-US" sz="3200" b="1" dirty="0"/>
              <a:t>Process of Communication</a:t>
            </a:r>
          </a:p>
        </p:txBody>
      </p:sp>
      <p:sp>
        <p:nvSpPr>
          <p:cNvPr id="129029" name="AutoShape 6" descr="Image result for image of icon boy"/>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129030" name="AutoShape 8" descr="Image result for image of icon boy"/>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pic>
        <p:nvPicPr>
          <p:cNvPr id="13" name="Picture 12" descr="male .jpg"/>
          <p:cNvPicPr>
            <a:picLocks noChangeAspect="1"/>
          </p:cNvPicPr>
          <p:nvPr/>
        </p:nvPicPr>
        <p:blipFill>
          <a:blip r:embed="rId3"/>
          <a:stretch>
            <a:fillRect/>
          </a:stretch>
        </p:blipFill>
        <p:spPr>
          <a:xfrm>
            <a:off x="8140199" y="1510316"/>
            <a:ext cx="1943100" cy="1943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9032" name="TextBox 13"/>
          <p:cNvSpPr txBox="1">
            <a:spLocks noChangeArrowheads="1"/>
          </p:cNvSpPr>
          <p:nvPr/>
        </p:nvSpPr>
        <p:spPr bwMode="auto">
          <a:xfrm>
            <a:off x="8558464" y="6179119"/>
            <a:ext cx="1546225" cy="461665"/>
          </a:xfrm>
          <a:prstGeom prst="rect">
            <a:avLst/>
          </a:prstGeom>
          <a:noFill/>
          <a:ln w="9525">
            <a:noFill/>
            <a:miter lim="800000"/>
            <a:headEnd/>
            <a:tailEnd/>
          </a:ln>
        </p:spPr>
        <p:txBody>
          <a:bodyPr>
            <a:spAutoFit/>
          </a:bodyPr>
          <a:lstStyle/>
          <a:p>
            <a:r>
              <a:rPr lang="en-US" sz="2400" b="1" dirty="0">
                <a:latin typeface="+mj-lt"/>
                <a:cs typeface="Times New Roman" pitchFamily="18" charset="0"/>
              </a:rPr>
              <a:t>Supplier</a:t>
            </a:r>
          </a:p>
        </p:txBody>
      </p:sp>
      <p:sp>
        <p:nvSpPr>
          <p:cNvPr id="129033" name="TextBox 15"/>
          <p:cNvSpPr txBox="1">
            <a:spLocks noChangeArrowheads="1"/>
          </p:cNvSpPr>
          <p:nvPr/>
        </p:nvSpPr>
        <p:spPr bwMode="auto">
          <a:xfrm>
            <a:off x="8537074" y="3416254"/>
            <a:ext cx="1546225" cy="461665"/>
          </a:xfrm>
          <a:prstGeom prst="rect">
            <a:avLst/>
          </a:prstGeom>
          <a:noFill/>
          <a:ln w="9525">
            <a:noFill/>
            <a:miter lim="800000"/>
            <a:headEnd/>
            <a:tailEnd/>
          </a:ln>
        </p:spPr>
        <p:txBody>
          <a:bodyPr>
            <a:spAutoFit/>
          </a:bodyPr>
          <a:lstStyle/>
          <a:p>
            <a:r>
              <a:rPr lang="en-US" sz="2400" b="1" dirty="0">
                <a:latin typeface="+mj-lt"/>
                <a:cs typeface="Times New Roman" pitchFamily="18" charset="0"/>
              </a:rPr>
              <a:t>Recipient</a:t>
            </a:r>
          </a:p>
        </p:txBody>
      </p:sp>
      <p:sp>
        <p:nvSpPr>
          <p:cNvPr id="129034" name="TextBox 16"/>
          <p:cNvSpPr txBox="1">
            <a:spLocks noChangeArrowheads="1"/>
          </p:cNvSpPr>
          <p:nvPr/>
        </p:nvSpPr>
        <p:spPr bwMode="auto">
          <a:xfrm>
            <a:off x="773446" y="2972004"/>
            <a:ext cx="3209925" cy="1570038"/>
          </a:xfrm>
          <a:prstGeom prst="rect">
            <a:avLst/>
          </a:prstGeom>
          <a:noFill/>
          <a:ln w="9525">
            <a:noFill/>
            <a:miter lim="800000"/>
            <a:headEnd/>
            <a:tailEnd/>
          </a:ln>
        </p:spPr>
        <p:txBody>
          <a:bodyPr>
            <a:spAutoFit/>
          </a:bodyPr>
          <a:lstStyle/>
          <a:p>
            <a:pPr algn="just"/>
            <a:r>
              <a:rPr lang="en-US" sz="2400" dirty="0">
                <a:latin typeface="+mj-lt"/>
              </a:rPr>
              <a:t>Any discrepancy in the claim of input tax credit in respect of any tax period</a:t>
            </a:r>
          </a:p>
        </p:txBody>
      </p:sp>
      <p:cxnSp>
        <p:nvCxnSpPr>
          <p:cNvPr id="19" name="Straight Arrow Connector 18"/>
          <p:cNvCxnSpPr>
            <a:cxnSpLocks/>
          </p:cNvCxnSpPr>
          <p:nvPr/>
        </p:nvCxnSpPr>
        <p:spPr>
          <a:xfrm flipV="1">
            <a:off x="4231272" y="1968454"/>
            <a:ext cx="3989388" cy="1647825"/>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cxnSpLocks/>
          </p:cNvCxnSpPr>
          <p:nvPr/>
        </p:nvCxnSpPr>
        <p:spPr>
          <a:xfrm>
            <a:off x="4231272" y="3669030"/>
            <a:ext cx="4237289" cy="1746025"/>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29037" name="TextBox 21"/>
          <p:cNvSpPr txBox="1">
            <a:spLocks noChangeArrowheads="1"/>
          </p:cNvSpPr>
          <p:nvPr/>
        </p:nvSpPr>
        <p:spPr bwMode="auto">
          <a:xfrm>
            <a:off x="4362275" y="1878013"/>
            <a:ext cx="2986263" cy="461665"/>
          </a:xfrm>
          <a:prstGeom prst="rect">
            <a:avLst/>
          </a:prstGeom>
          <a:noFill/>
          <a:ln w="9525">
            <a:noFill/>
            <a:miter lim="800000"/>
            <a:headEnd/>
            <a:tailEnd/>
          </a:ln>
        </p:spPr>
        <p:txBody>
          <a:bodyPr wrap="square">
            <a:spAutoFit/>
          </a:bodyPr>
          <a:lstStyle/>
          <a:p>
            <a:r>
              <a:rPr lang="en-US" sz="2400" b="1" dirty="0">
                <a:latin typeface="+mj-lt"/>
                <a:cs typeface="Times New Roman" pitchFamily="18" charset="0"/>
              </a:rPr>
              <a:t>FORM GST MIS -1</a:t>
            </a:r>
          </a:p>
        </p:txBody>
      </p:sp>
      <p:sp>
        <p:nvSpPr>
          <p:cNvPr id="129038" name="TextBox 22"/>
          <p:cNvSpPr txBox="1">
            <a:spLocks noChangeArrowheads="1"/>
          </p:cNvSpPr>
          <p:nvPr/>
        </p:nvSpPr>
        <p:spPr bwMode="auto">
          <a:xfrm>
            <a:off x="4362275" y="4769173"/>
            <a:ext cx="2885813" cy="461665"/>
          </a:xfrm>
          <a:prstGeom prst="rect">
            <a:avLst/>
          </a:prstGeom>
          <a:noFill/>
          <a:ln w="9525">
            <a:noFill/>
            <a:miter lim="800000"/>
            <a:headEnd/>
            <a:tailEnd/>
          </a:ln>
        </p:spPr>
        <p:txBody>
          <a:bodyPr wrap="square">
            <a:spAutoFit/>
          </a:bodyPr>
          <a:lstStyle/>
          <a:p>
            <a:r>
              <a:rPr lang="en-US" sz="2400" b="1" dirty="0">
                <a:latin typeface="+mj-lt"/>
                <a:cs typeface="Times New Roman" pitchFamily="18" charset="0"/>
              </a:rPr>
              <a:t>FORM GST MIS -2</a:t>
            </a:r>
          </a:p>
        </p:txBody>
      </p:sp>
    </p:spTree>
    <p:extLst>
      <p:ext uri="{BB962C8B-B14F-4D97-AF65-F5344CB8AC3E}">
        <p14:creationId xmlns="" xmlns:p14="http://schemas.microsoft.com/office/powerpoint/2010/main" val="3073505373"/>
      </p:ext>
    </p:extLst>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AutoShape 2" descr="Image result for image of icon boy"/>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129028" name="AutoShape 4" descr="Image result for image of icon boy"/>
          <p:cNvSpPr>
            <a:spLocks noGrp="1" noChangeAspect="1" noChangeArrowheads="1"/>
          </p:cNvSpPr>
          <p:nvPr>
            <p:ph type="title"/>
          </p:nvPr>
        </p:nvSpPr>
        <p:spPr>
          <a:xfrm>
            <a:off x="1218281" y="7937"/>
            <a:ext cx="8596312" cy="1320800"/>
          </a:xfrm>
        </p:spPr>
        <p:txBody>
          <a:bodyPr/>
          <a:lstStyle/>
          <a:p>
            <a:pPr eaLnBrk="1" hangingPunct="1"/>
            <a:r>
              <a:rPr lang="en-US" sz="3200" b="1" dirty="0"/>
              <a:t>Rectification of Discrepancy</a:t>
            </a:r>
          </a:p>
        </p:txBody>
      </p:sp>
      <p:sp>
        <p:nvSpPr>
          <p:cNvPr id="129029" name="AutoShape 6" descr="Image result for image of icon boy"/>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129030" name="AutoShape 8" descr="Image result for image of icon boy"/>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graphicFrame>
        <p:nvGraphicFramePr>
          <p:cNvPr id="17" name="Content Placeholder 3"/>
          <p:cNvGraphicFramePr>
            <a:graphicFrameLocks noGrp="1"/>
          </p:cNvGraphicFramePr>
          <p:nvPr>
            <p:ph idx="1"/>
            <p:extLst/>
          </p:nvPr>
        </p:nvGraphicFramePr>
        <p:xfrm>
          <a:off x="460375" y="1426129"/>
          <a:ext cx="11200321" cy="49265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725600241"/>
      </p:ext>
    </p:extLst>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a:xfrm>
            <a:off x="1409238" y="0"/>
            <a:ext cx="8596312" cy="1320800"/>
          </a:xfrm>
        </p:spPr>
        <p:txBody>
          <a:bodyPr/>
          <a:lstStyle/>
          <a:p>
            <a:pPr eaLnBrk="1" hangingPunct="1"/>
            <a:r>
              <a:rPr lang="en-US" sz="3200" b="1" dirty="0"/>
              <a:t>What would happen if discrepancy communicated not corrected</a:t>
            </a:r>
          </a:p>
        </p:txBody>
      </p:sp>
      <p:graphicFrame>
        <p:nvGraphicFramePr>
          <p:cNvPr id="4" name="Content Placeholder 3"/>
          <p:cNvGraphicFramePr>
            <a:graphicFrameLocks noGrp="1"/>
          </p:cNvGraphicFramePr>
          <p:nvPr>
            <p:ph idx="1"/>
            <p:extLst/>
          </p:nvPr>
        </p:nvGraphicFramePr>
        <p:xfrm>
          <a:off x="494950" y="1512916"/>
          <a:ext cx="11132191" cy="45291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943703447"/>
      </p:ext>
    </p:extLst>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a:xfrm>
            <a:off x="493432" y="0"/>
            <a:ext cx="10606690" cy="1320800"/>
          </a:xfrm>
        </p:spPr>
        <p:txBody>
          <a:bodyPr/>
          <a:lstStyle/>
          <a:p>
            <a:pPr eaLnBrk="1" hangingPunct="1"/>
            <a:r>
              <a:rPr lang="en-US" sz="3200" b="1" dirty="0"/>
              <a:t>Final acceptance of input tax credit and communication thereof</a:t>
            </a:r>
          </a:p>
        </p:txBody>
      </p:sp>
      <p:graphicFrame>
        <p:nvGraphicFramePr>
          <p:cNvPr id="4" name="Content Placeholder 3"/>
          <p:cNvGraphicFramePr>
            <a:graphicFrameLocks noGrp="1"/>
          </p:cNvGraphicFramePr>
          <p:nvPr>
            <p:ph idx="1"/>
            <p:extLst/>
          </p:nvPr>
        </p:nvGraphicFramePr>
        <p:xfrm>
          <a:off x="493432" y="1636295"/>
          <a:ext cx="11175654" cy="4213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938580160"/>
      </p:ext>
    </p:extLst>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661642"/>
          </a:xfrm>
        </p:spPr>
        <p:txBody>
          <a:bodyPr/>
          <a:lstStyle/>
          <a:p>
            <a:pPr algn="ctr"/>
            <a:r>
              <a:rPr lang="en-US" b="1" dirty="0" smtClean="0">
                <a:solidFill>
                  <a:schemeClr val="bg1"/>
                </a:solidFill>
              </a:rPr>
              <a:t>SEC. 44 - Annual return.</a:t>
            </a:r>
            <a:endParaRPr lang="en-US" b="1" dirty="0">
              <a:solidFill>
                <a:schemeClr val="bg1"/>
              </a:solidFill>
            </a:endParaRPr>
          </a:p>
        </p:txBody>
      </p:sp>
      <p:sp>
        <p:nvSpPr>
          <p:cNvPr id="3" name="Content Placeholder 2"/>
          <p:cNvSpPr>
            <a:spLocks noGrp="1"/>
          </p:cNvSpPr>
          <p:nvPr>
            <p:ph idx="1"/>
          </p:nvPr>
        </p:nvSpPr>
        <p:spPr>
          <a:xfrm>
            <a:off x="1141412" y="1227909"/>
            <a:ext cx="9905999" cy="4563292"/>
          </a:xfrm>
        </p:spPr>
        <p:txBody>
          <a:bodyPr>
            <a:normAutofit fontScale="92500" lnSpcReduction="10000"/>
          </a:bodyPr>
          <a:lstStyle/>
          <a:p>
            <a:r>
              <a:rPr lang="en-US" dirty="0" smtClean="0"/>
              <a:t>(1) </a:t>
            </a:r>
            <a:r>
              <a:rPr lang="en-US" dirty="0" smtClean="0">
                <a:solidFill>
                  <a:schemeClr val="bg1"/>
                </a:solidFill>
              </a:rPr>
              <a:t>Every registered person, other than an Input Service Distributor, a person paying tax under section 51 or section 52, a casual taxable person and a non-resident taxable person, shall furnish an </a:t>
            </a:r>
            <a:r>
              <a:rPr lang="en-US" b="1" dirty="0" smtClean="0">
                <a:solidFill>
                  <a:schemeClr val="bg1"/>
                </a:solidFill>
              </a:rPr>
              <a:t>annual return </a:t>
            </a:r>
            <a:r>
              <a:rPr lang="en-US" dirty="0" smtClean="0">
                <a:solidFill>
                  <a:schemeClr val="bg1"/>
                </a:solidFill>
              </a:rPr>
              <a:t>for every financial year electronically in such form and manner as may be </a:t>
            </a:r>
            <a:r>
              <a:rPr lang="en-US" b="1" dirty="0" smtClean="0">
                <a:solidFill>
                  <a:schemeClr val="bg1"/>
                </a:solidFill>
              </a:rPr>
              <a:t>prescribed on or before the thirty-first day of December</a:t>
            </a:r>
            <a:r>
              <a:rPr lang="en-US" dirty="0" smtClean="0">
                <a:solidFill>
                  <a:schemeClr val="bg1"/>
                </a:solidFill>
              </a:rPr>
              <a:t> following the end of such financial year. </a:t>
            </a:r>
          </a:p>
          <a:p>
            <a:r>
              <a:rPr lang="en-US" b="1" dirty="0" smtClean="0">
                <a:solidFill>
                  <a:schemeClr val="bg1"/>
                </a:solidFill>
              </a:rPr>
              <a:t>(2) Every registered person who is required to get his accounts audited in accordance with the provisions of sub-section (5) of section 35 shall furnish, electronically, the annual return under sub-section (1) along with a copy of the audited annual accounts and a reconciliation statement, reconciling the value of supplies declared in the return furnished for the financial year with the audited annual financial statement, and such other particulars as may be prescribed</a:t>
            </a:r>
            <a:r>
              <a:rPr lang="en-US" dirty="0" smtClean="0">
                <a:solidFill>
                  <a:schemeClr val="bg1"/>
                </a:solidFill>
              </a:rPr>
              <a:t>.</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757646"/>
            <a:ext cx="9905999" cy="5033555"/>
          </a:xfrm>
        </p:spPr>
        <p:txBody>
          <a:bodyPr>
            <a:normAutofit/>
          </a:bodyPr>
          <a:lstStyle/>
          <a:p>
            <a:r>
              <a:rPr lang="en-US" sz="3000" dirty="0" smtClean="0">
                <a:solidFill>
                  <a:schemeClr val="bg1"/>
                </a:solidFill>
              </a:rPr>
              <a:t>45. Final return …</a:t>
            </a:r>
          </a:p>
          <a:p>
            <a:r>
              <a:rPr lang="en-US" sz="3000" dirty="0" smtClean="0">
                <a:solidFill>
                  <a:schemeClr val="bg1"/>
                </a:solidFill>
              </a:rPr>
              <a:t>46. Notice to return defaulters …….</a:t>
            </a:r>
          </a:p>
          <a:p>
            <a:r>
              <a:rPr lang="en-US" sz="3000" dirty="0" smtClean="0">
                <a:solidFill>
                  <a:schemeClr val="bg1"/>
                </a:solidFill>
              </a:rPr>
              <a:t>47. Levy of late fee …………………….</a:t>
            </a:r>
          </a:p>
          <a:p>
            <a:r>
              <a:rPr lang="en-US" sz="3000" dirty="0" smtClean="0">
                <a:solidFill>
                  <a:schemeClr val="bg1"/>
                </a:solidFill>
              </a:rPr>
              <a:t>48. Goods and services tax practitioners  ……………….</a:t>
            </a:r>
            <a:endParaRPr lang="en-US" sz="3000" dirty="0">
              <a:solidFill>
                <a:schemeClr val="bg1"/>
              </a:solidFill>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3137" y="317029"/>
            <a:ext cx="8761413" cy="827087"/>
          </a:xfrm>
        </p:spPr>
        <p:txBody>
          <a:bodyPr rtlCol="0">
            <a:noAutofit/>
          </a:bodyPr>
          <a:lstStyle/>
          <a:p>
            <a:pPr eaLnBrk="1" fontAlgn="auto" hangingPunct="1">
              <a:spcAft>
                <a:spcPts val="0"/>
              </a:spcAft>
              <a:defRPr/>
            </a:pPr>
            <a:r>
              <a:rPr lang="en-US" sz="3200" b="1" dirty="0"/>
              <a:t>First, Annual and Final Return</a:t>
            </a:r>
            <a:endParaRPr lang="en-IN" b="1" dirty="0"/>
          </a:p>
        </p:txBody>
      </p:sp>
      <p:sp>
        <p:nvSpPr>
          <p:cNvPr id="3" name="Footer Placeholder 2"/>
          <p:cNvSpPr>
            <a:spLocks noGrp="1"/>
          </p:cNvSpPr>
          <p:nvPr>
            <p:ph type="ftr" sz="quarter" idx="11"/>
          </p:nvPr>
        </p:nvSpPr>
        <p:spPr>
          <a:xfrm>
            <a:off x="0" y="6553200"/>
            <a:ext cx="3859212" cy="304800"/>
          </a:xfrm>
        </p:spPr>
        <p:txBody>
          <a:bodyPr/>
          <a:lstStyle/>
          <a:p>
            <a:pPr>
              <a:defRPr/>
            </a:pPr>
            <a:r>
              <a:rPr lang="en-IN" dirty="0"/>
              <a:t>© Indirect Taxes Committee, ICAI</a:t>
            </a:r>
          </a:p>
        </p:txBody>
      </p:sp>
      <p:sp>
        <p:nvSpPr>
          <p:cNvPr id="63493"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imes New Roman" panose="02020603050405020304" pitchFamily="18"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imes New Roman" panose="02020603050405020304" pitchFamily="18"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a:solidFill>
                  <a:schemeClr val="bg1"/>
                </a:solidFill>
              </a:rPr>
              <a:pPr>
                <a:spcBef>
                  <a:spcPct val="0"/>
                </a:spcBef>
                <a:buClrTx/>
                <a:buSzTx/>
                <a:buFontTx/>
                <a:buNone/>
              </a:pPr>
              <a:t>156</a:t>
            </a:fld>
            <a:endParaRPr lang="en-IN" altLang="en-US">
              <a:solidFill>
                <a:schemeClr val="bg1"/>
              </a:solidFill>
            </a:endParaRPr>
          </a:p>
        </p:txBody>
      </p:sp>
      <p:graphicFrame>
        <p:nvGraphicFramePr>
          <p:cNvPr id="6" name="Content Placeholder 5"/>
          <p:cNvGraphicFramePr>
            <a:graphicFrameLocks noGrp="1"/>
          </p:cNvGraphicFramePr>
          <p:nvPr>
            <p:ph idx="1"/>
            <p:extLst/>
          </p:nvPr>
        </p:nvGraphicFramePr>
        <p:xfrm>
          <a:off x="500418" y="1279028"/>
          <a:ext cx="11191164" cy="53159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9039069" y="3567658"/>
            <a:ext cx="1798820" cy="369332"/>
          </a:xfrm>
          <a:prstGeom prst="rect">
            <a:avLst/>
          </a:prstGeom>
          <a:noFill/>
        </p:spPr>
        <p:txBody>
          <a:bodyPr wrap="square" rtlCol="0">
            <a:spAutoFit/>
          </a:bodyPr>
          <a:lstStyle/>
          <a:p>
            <a:endParaRPr lang="en-US" dirty="0"/>
          </a:p>
        </p:txBody>
      </p:sp>
      <p:sp>
        <p:nvSpPr>
          <p:cNvPr id="8" name="Rounded Rectangle 7"/>
          <p:cNvSpPr/>
          <p:nvPr/>
        </p:nvSpPr>
        <p:spPr>
          <a:xfrm>
            <a:off x="3922839" y="2379036"/>
            <a:ext cx="4182256" cy="2158584"/>
          </a:xfrm>
          <a:prstGeom prst="roundRect">
            <a:avLst/>
          </a:prstGeom>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lvl="0" algn="just"/>
            <a:r>
              <a:rPr lang="en-IN" altLang="ja-JP" dirty="0">
                <a:solidFill>
                  <a:schemeClr val="tx1"/>
                </a:solidFill>
                <a:latin typeface="+mj-lt"/>
              </a:rPr>
              <a:t>Every registered person to furnish annual return by 31st December in Form GSTR-9 except:</a:t>
            </a:r>
          </a:p>
          <a:p>
            <a:pPr lvl="0" algn="just">
              <a:buFont typeface="Arial" pitchFamily="34" charset="0"/>
              <a:buChar char="•"/>
            </a:pPr>
            <a:r>
              <a:rPr lang="en-IN" altLang="ja-JP" dirty="0">
                <a:solidFill>
                  <a:schemeClr val="tx1"/>
                </a:solidFill>
                <a:latin typeface="+mj-lt"/>
              </a:rPr>
              <a:t> </a:t>
            </a:r>
            <a:r>
              <a:rPr lang="en-US" altLang="ja-JP" dirty="0">
                <a:solidFill>
                  <a:schemeClr val="tx1"/>
                </a:solidFill>
                <a:latin typeface="+mj-lt"/>
              </a:rPr>
              <a:t>ISD</a:t>
            </a:r>
          </a:p>
          <a:p>
            <a:pPr lvl="0" algn="just">
              <a:buFont typeface="Arial" pitchFamily="34" charset="0"/>
              <a:buChar char="•"/>
            </a:pPr>
            <a:r>
              <a:rPr lang="en-US" altLang="ja-JP" dirty="0">
                <a:solidFill>
                  <a:schemeClr val="tx1"/>
                </a:solidFill>
                <a:latin typeface="+mj-lt"/>
              </a:rPr>
              <a:t> casual taxable person </a:t>
            </a:r>
          </a:p>
          <a:p>
            <a:pPr lvl="0" algn="just">
              <a:buFont typeface="Arial" pitchFamily="34" charset="0"/>
              <a:buChar char="•"/>
            </a:pPr>
            <a:r>
              <a:rPr lang="en-US" altLang="ja-JP" dirty="0">
                <a:solidFill>
                  <a:schemeClr val="tx1"/>
                </a:solidFill>
                <a:latin typeface="+mj-lt"/>
              </a:rPr>
              <a:t> Person deducting tax</a:t>
            </a:r>
          </a:p>
          <a:p>
            <a:pPr algn="just">
              <a:buFont typeface="Arial" pitchFamily="34" charset="0"/>
              <a:buChar char="•"/>
            </a:pPr>
            <a:r>
              <a:rPr lang="en-US" altLang="ja-JP" dirty="0">
                <a:solidFill>
                  <a:schemeClr val="tx1"/>
                </a:solidFill>
                <a:latin typeface="+mj-lt"/>
              </a:rPr>
              <a:t> Non-resident taxable person</a:t>
            </a:r>
          </a:p>
        </p:txBody>
      </p:sp>
      <p:grpSp>
        <p:nvGrpSpPr>
          <p:cNvPr id="4" name="Group 9"/>
          <p:cNvGrpSpPr/>
          <p:nvPr/>
        </p:nvGrpSpPr>
        <p:grpSpPr>
          <a:xfrm>
            <a:off x="3987385" y="4537621"/>
            <a:ext cx="4137284" cy="2043064"/>
            <a:chOff x="3478874" y="4363450"/>
            <a:chExt cx="2631603" cy="1422238"/>
          </a:xfrm>
        </p:grpSpPr>
        <p:sp>
          <p:nvSpPr>
            <p:cNvPr id="11" name="Rounded Rectangle 10"/>
            <p:cNvSpPr/>
            <p:nvPr/>
          </p:nvSpPr>
          <p:spPr>
            <a:xfrm>
              <a:off x="3478874" y="4363450"/>
              <a:ext cx="2631603" cy="1422238"/>
            </a:xfrm>
            <a:prstGeom prst="roundRect">
              <a:avLst>
                <a:gd name="adj" fmla="val 10000"/>
              </a:avLst>
            </a:pr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a:lstStyle/>
            <a:p>
              <a:pPr lvl="0" algn="just"/>
              <a:r>
                <a:rPr lang="en-US" altLang="ja-JP" dirty="0">
                  <a:solidFill>
                    <a:schemeClr val="tx1"/>
                  </a:solidFill>
                  <a:latin typeface="+mj-lt"/>
                </a:rPr>
                <a:t>Every registered person whose is required to get his accounts audited shall furnish annual return along with the copy of  audited annual accounts and a reconciliation statement, duly certified in Form GSTR – 9B</a:t>
              </a:r>
              <a:endParaRPr lang="en-IN" altLang="ja-JP" dirty="0">
                <a:solidFill>
                  <a:schemeClr val="tx1"/>
                </a:solidFill>
                <a:latin typeface="+mj-lt"/>
              </a:endParaRPr>
            </a:p>
          </p:txBody>
        </p:sp>
        <p:sp>
          <p:nvSpPr>
            <p:cNvPr id="12" name="Rounded Rectangle 4"/>
            <p:cNvSpPr/>
            <p:nvPr/>
          </p:nvSpPr>
          <p:spPr>
            <a:xfrm>
              <a:off x="3520796" y="4420788"/>
              <a:ext cx="2566829" cy="1040991"/>
            </a:xfrm>
            <a:prstGeom prst="rect">
              <a:avLst/>
            </a:prstGeom>
          </p:spPr>
          <p:style>
            <a:lnRef idx="0">
              <a:scrgbClr r="0" g="0" b="0"/>
            </a:lnRef>
            <a:fillRef idx="0">
              <a:scrgbClr r="0" g="0" b="0"/>
            </a:fillRef>
            <a:effectRef idx="0">
              <a:scrgbClr r="0" g="0" b="0"/>
            </a:effectRef>
            <a:fontRef idx="minor">
              <a:schemeClr val="dk2">
                <a:hueOff val="0"/>
                <a:satOff val="0"/>
                <a:lumOff val="0"/>
                <a:alphaOff val="0"/>
              </a:schemeClr>
            </a:fontRef>
          </p:style>
          <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altLang="ja-JP" sz="1800" kern="1200" dirty="0"/>
                <a:t> </a:t>
              </a:r>
              <a:endParaRPr lang="en-IN" sz="1800" kern="1200" dirty="0"/>
            </a:p>
          </p:txBody>
        </p:sp>
      </p:grpSp>
      <p:graphicFrame>
        <p:nvGraphicFramePr>
          <p:cNvPr id="13" name="Object 12">
            <a:extLst>
              <a:ext uri="{FF2B5EF4-FFF2-40B4-BE49-F238E27FC236}">
                <a16:creationId xmlns="" xmlns:a16="http://schemas.microsoft.com/office/drawing/2014/main" id="{92E602C9-FED0-4BF3-9FD3-83F832E5E835}"/>
              </a:ext>
            </a:extLst>
          </p:cNvPr>
          <p:cNvGraphicFramePr>
            <a:graphicFrameLocks noChangeAspect="1"/>
          </p:cNvGraphicFramePr>
          <p:nvPr>
            <p:extLst/>
          </p:nvPr>
        </p:nvGraphicFramePr>
        <p:xfrm>
          <a:off x="6974650" y="3965367"/>
          <a:ext cx="914400" cy="771525"/>
        </p:xfrm>
        <a:graphic>
          <a:graphicData uri="http://schemas.openxmlformats.org/presentationml/2006/ole">
            <p:oleObj spid="_x0000_s167938" name="Worksheet" showAsIcon="1" r:id="rId7" imgW="914400" imgH="771480" progId="Excel.Sheet.12">
              <p:embed/>
            </p:oleObj>
          </a:graphicData>
        </a:graphic>
      </p:graphicFrame>
      <p:graphicFrame>
        <p:nvGraphicFramePr>
          <p:cNvPr id="14" name="Object 13">
            <a:extLst>
              <a:ext uri="{FF2B5EF4-FFF2-40B4-BE49-F238E27FC236}">
                <a16:creationId xmlns="" xmlns:a16="http://schemas.microsoft.com/office/drawing/2014/main" id="{E106C5A6-4C07-4899-A03C-5934145BAEA4}"/>
              </a:ext>
            </a:extLst>
          </p:cNvPr>
          <p:cNvGraphicFramePr>
            <a:graphicFrameLocks noChangeAspect="1"/>
          </p:cNvGraphicFramePr>
          <p:nvPr>
            <p:extLst/>
          </p:nvPr>
        </p:nvGraphicFramePr>
        <p:xfrm>
          <a:off x="6754020" y="3271838"/>
          <a:ext cx="914400" cy="771525"/>
        </p:xfrm>
        <a:graphic>
          <a:graphicData uri="http://schemas.openxmlformats.org/presentationml/2006/ole">
            <p:oleObj spid="_x0000_s167939" name="Acrobat Document" showAsIcon="1" r:id="rId8" imgW="914400" imgH="771480" progId="AcroExch.Document.7">
              <p:embed/>
            </p:oleObj>
          </a:graphicData>
        </a:graphic>
      </p:graphicFrame>
    </p:spTree>
    <p:extLst>
      <p:ext uri="{BB962C8B-B14F-4D97-AF65-F5344CB8AC3E}">
        <p14:creationId xmlns="" xmlns:p14="http://schemas.microsoft.com/office/powerpoint/2010/main" val="96421827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54568" y="349347"/>
            <a:ext cx="8761413" cy="708025"/>
          </a:xfrm>
        </p:spPr>
        <p:txBody>
          <a:bodyPr/>
          <a:lstStyle/>
          <a:p>
            <a:r>
              <a:rPr lang="en-US" sz="3200" b="1" dirty="0"/>
              <a:t>GSTR – 9A : Annual Return</a:t>
            </a:r>
          </a:p>
        </p:txBody>
      </p:sp>
      <p:graphicFrame>
        <p:nvGraphicFramePr>
          <p:cNvPr id="4" name="Content Placeholder 3"/>
          <p:cNvGraphicFramePr>
            <a:graphicFrameLocks noGrp="1"/>
          </p:cNvGraphicFramePr>
          <p:nvPr>
            <p:ph idx="4294967295"/>
            <p:extLst/>
          </p:nvPr>
        </p:nvGraphicFramePr>
        <p:xfrm>
          <a:off x="553673" y="1686427"/>
          <a:ext cx="11081857" cy="325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53673" y="4942390"/>
            <a:ext cx="10989578" cy="892552"/>
          </a:xfrm>
          <a:prstGeom prst="rect">
            <a:avLst/>
          </a:prstGeom>
          <a:noFill/>
        </p:spPr>
        <p:txBody>
          <a:bodyPr wrap="square" rtlCol="0">
            <a:spAutoFit/>
          </a:bodyPr>
          <a:lstStyle/>
          <a:p>
            <a:pPr algn="just"/>
            <a:r>
              <a:rPr lang="en-US" sz="2600" b="1" dirty="0">
                <a:latin typeface="+mj-lt"/>
              </a:rPr>
              <a:t>For Format of all Returns Please visit www.aces.gov.in ,GST Section-Draft Return Format</a:t>
            </a:r>
          </a:p>
        </p:txBody>
      </p:sp>
    </p:spTree>
    <p:extLst>
      <p:ext uri="{BB962C8B-B14F-4D97-AF65-F5344CB8AC3E}">
        <p14:creationId xmlns="" xmlns:p14="http://schemas.microsoft.com/office/powerpoint/2010/main" val="3438087258"/>
      </p:ext>
    </p:extLst>
  </p:cSld>
  <p:clrMapOvr>
    <a:masterClrMapping/>
  </p:clrMapOvr>
  <p:transition spd="med">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2803" y="295275"/>
            <a:ext cx="8761413" cy="827087"/>
          </a:xfrm>
        </p:spPr>
        <p:txBody>
          <a:bodyPr rtlCol="0">
            <a:noAutofit/>
          </a:bodyPr>
          <a:lstStyle/>
          <a:p>
            <a:pPr eaLnBrk="1" fontAlgn="auto" hangingPunct="1">
              <a:spcAft>
                <a:spcPts val="0"/>
              </a:spcAft>
              <a:defRPr/>
            </a:pPr>
            <a:r>
              <a:rPr lang="en-US" sz="3200" b="1" dirty="0"/>
              <a:t>GST Return – Important Points</a:t>
            </a:r>
            <a:endParaRPr lang="en-IN" sz="3200" b="1" dirty="0"/>
          </a:p>
        </p:txBody>
      </p:sp>
      <p:sp>
        <p:nvSpPr>
          <p:cNvPr id="3" name="Footer Placeholder 2"/>
          <p:cNvSpPr>
            <a:spLocks noGrp="1"/>
          </p:cNvSpPr>
          <p:nvPr>
            <p:ph type="ftr" sz="quarter" idx="11"/>
          </p:nvPr>
        </p:nvSpPr>
        <p:spPr>
          <a:xfrm>
            <a:off x="0" y="6553200"/>
            <a:ext cx="3859212" cy="304800"/>
          </a:xfrm>
        </p:spPr>
        <p:txBody>
          <a:bodyPr/>
          <a:lstStyle/>
          <a:p>
            <a:pPr>
              <a:defRPr/>
            </a:pPr>
            <a:r>
              <a:rPr lang="en-IN" dirty="0"/>
              <a:t>© Indirect Taxes Committee, ICAI</a:t>
            </a:r>
          </a:p>
        </p:txBody>
      </p:sp>
      <p:sp>
        <p:nvSpPr>
          <p:cNvPr id="63493"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imes New Roman" panose="02020603050405020304" pitchFamily="18"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imes New Roman" panose="02020603050405020304" pitchFamily="18"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a:solidFill>
                  <a:schemeClr val="bg1"/>
                </a:solidFill>
              </a:rPr>
              <a:pPr>
                <a:spcBef>
                  <a:spcPct val="0"/>
                </a:spcBef>
                <a:buClrTx/>
                <a:buSzTx/>
                <a:buFontTx/>
                <a:buNone/>
              </a:pPr>
              <a:t>158</a:t>
            </a:fld>
            <a:endParaRPr lang="en-IN" altLang="en-US">
              <a:solidFill>
                <a:schemeClr val="bg1"/>
              </a:solidFill>
            </a:endParaRPr>
          </a:p>
        </p:txBody>
      </p:sp>
      <p:graphicFrame>
        <p:nvGraphicFramePr>
          <p:cNvPr id="5" name="Content Placeholder 4"/>
          <p:cNvGraphicFramePr>
            <a:graphicFrameLocks noGrp="1"/>
          </p:cNvGraphicFramePr>
          <p:nvPr>
            <p:ph idx="1"/>
            <p:extLst/>
          </p:nvPr>
        </p:nvGraphicFramePr>
        <p:xfrm>
          <a:off x="494951" y="1070225"/>
          <a:ext cx="11216080" cy="4612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1493240" y="5278055"/>
            <a:ext cx="9236279" cy="810228"/>
          </a:xfrm>
          <a:prstGeom prst="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tLang="en-US" b="1" dirty="0">
              <a:solidFill>
                <a:srgbClr val="002060"/>
              </a:solidFill>
              <a:latin typeface="+mj-lt"/>
            </a:endParaRPr>
          </a:p>
          <a:p>
            <a:pPr lvl="0" algn="ctr"/>
            <a:endParaRPr lang="en-US" altLang="en-US" b="1" dirty="0">
              <a:solidFill>
                <a:srgbClr val="002060"/>
              </a:solidFill>
              <a:latin typeface="+mj-lt"/>
            </a:endParaRPr>
          </a:p>
          <a:p>
            <a:pPr lvl="0" algn="ctr"/>
            <a:endParaRPr lang="en-US" altLang="en-US" b="1" dirty="0">
              <a:solidFill>
                <a:srgbClr val="002060"/>
              </a:solidFill>
              <a:latin typeface="+mj-lt"/>
            </a:endParaRPr>
          </a:p>
          <a:p>
            <a:pPr lvl="0" algn="ctr"/>
            <a:r>
              <a:rPr lang="en-US" altLang="en-US" b="1" dirty="0">
                <a:solidFill>
                  <a:schemeClr val="tx2">
                    <a:lumMod val="50000"/>
                  </a:schemeClr>
                </a:solidFill>
                <a:latin typeface="+mj-lt"/>
              </a:rPr>
              <a:t>PENALTY- NON FILING OF RETURN for GSTR9B (Sec 47)</a:t>
            </a:r>
          </a:p>
          <a:p>
            <a:pPr algn="ctr"/>
            <a:r>
              <a:rPr lang="en-US" altLang="en-US" dirty="0">
                <a:solidFill>
                  <a:schemeClr val="tx2">
                    <a:lumMod val="50000"/>
                  </a:schemeClr>
                </a:solidFill>
                <a:latin typeface="+mj-lt"/>
              </a:rPr>
              <a:t>Late Fee  - Annual Return INR 100 per day subject to a maximum of 0.25 % of the aggregate turnover of the state or union territory</a:t>
            </a:r>
            <a:endParaRPr lang="en-IN" altLang="en-US" dirty="0">
              <a:solidFill>
                <a:schemeClr val="tx2">
                  <a:lumMod val="50000"/>
                </a:schemeClr>
              </a:solidFill>
              <a:latin typeface="+mj-lt"/>
            </a:endParaRPr>
          </a:p>
          <a:p>
            <a:pPr lvl="0" algn="ctr"/>
            <a:r>
              <a:rPr lang="en-US" altLang="en-US" b="1" dirty="0">
                <a:solidFill>
                  <a:srgbClr val="002060"/>
                </a:solidFill>
                <a:latin typeface="+mj-lt"/>
              </a:rPr>
              <a:t/>
            </a:r>
            <a:br>
              <a:rPr lang="en-US" altLang="en-US" b="1" dirty="0">
                <a:solidFill>
                  <a:srgbClr val="002060"/>
                </a:solidFill>
                <a:latin typeface="+mj-lt"/>
              </a:rPr>
            </a:br>
            <a:endParaRPr lang="en-US" altLang="en-US" b="1" dirty="0">
              <a:solidFill>
                <a:srgbClr val="002060"/>
              </a:solidFill>
              <a:latin typeface="+mj-lt"/>
            </a:endParaRPr>
          </a:p>
          <a:p>
            <a:pPr algn="ctr"/>
            <a:endParaRPr lang="en-US" dirty="0">
              <a:latin typeface="+mj-lt"/>
            </a:endParaRPr>
          </a:p>
        </p:txBody>
      </p:sp>
    </p:spTree>
    <p:extLst>
      <p:ext uri="{BB962C8B-B14F-4D97-AF65-F5344CB8AC3E}">
        <p14:creationId xmlns="" xmlns:p14="http://schemas.microsoft.com/office/powerpoint/2010/main" val="325771417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385764"/>
            <a:ext cx="9905998" cy="671511"/>
          </a:xfrm>
        </p:spPr>
        <p:txBody>
          <a:bodyPr/>
          <a:lstStyle/>
          <a:p>
            <a:r>
              <a:rPr lang="en-US" sz="3200" b="1" dirty="0"/>
              <a:t>Goods and Service Tax Practitioners – Sec 48</a:t>
            </a:r>
          </a:p>
        </p:txBody>
      </p:sp>
      <p:sp>
        <p:nvSpPr>
          <p:cNvPr id="4" name="Footer Placeholder 3"/>
          <p:cNvSpPr>
            <a:spLocks noGrp="1"/>
          </p:cNvSpPr>
          <p:nvPr>
            <p:ph type="ftr" sz="quarter" idx="11"/>
          </p:nvPr>
        </p:nvSpPr>
        <p:spPr>
          <a:xfrm>
            <a:off x="0" y="6553697"/>
            <a:ext cx="3859212" cy="304800"/>
          </a:xfrm>
        </p:spPr>
        <p:txBody>
          <a:bodyPr/>
          <a:lstStyle/>
          <a:p>
            <a:pPr>
              <a:defRPr/>
            </a:pPr>
            <a:r>
              <a:rPr lang="en-IN" dirty="0">
                <a:solidFill>
                  <a:schemeClr val="tx2"/>
                </a:solidFill>
              </a:rPr>
              <a:t>© Indirect Taxes Committee, ICAI</a:t>
            </a:r>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159</a:t>
            </a:fld>
            <a:endParaRPr lang="en-IN" altLang="en-US"/>
          </a:p>
        </p:txBody>
      </p:sp>
      <p:sp>
        <p:nvSpPr>
          <p:cNvPr id="8" name="Rectangle 7"/>
          <p:cNvSpPr/>
          <p:nvPr/>
        </p:nvSpPr>
        <p:spPr>
          <a:xfrm>
            <a:off x="1064870" y="1200150"/>
            <a:ext cx="9329196" cy="1828800"/>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itchFamily="34" charset="0"/>
              <a:buChar char="•"/>
            </a:pPr>
            <a:r>
              <a:rPr lang="en-US" sz="2200" dirty="0">
                <a:solidFill>
                  <a:srgbClr val="FF0000"/>
                </a:solidFill>
                <a:latin typeface="+mj-lt"/>
              </a:rPr>
              <a:t>Eligibility</a:t>
            </a:r>
          </a:p>
          <a:p>
            <a:pPr algn="ctr">
              <a:buFont typeface="Arial" pitchFamily="34" charset="0"/>
              <a:buChar char="•"/>
            </a:pPr>
            <a:r>
              <a:rPr lang="en-US" sz="2200" dirty="0">
                <a:solidFill>
                  <a:srgbClr val="FF0000"/>
                </a:solidFill>
                <a:latin typeface="+mj-lt"/>
              </a:rPr>
              <a:t>Conditions</a:t>
            </a:r>
          </a:p>
          <a:p>
            <a:pPr algn="ctr">
              <a:buFont typeface="Arial" pitchFamily="34" charset="0"/>
              <a:buChar char="•"/>
            </a:pPr>
            <a:r>
              <a:rPr lang="en-US" sz="2200" dirty="0">
                <a:solidFill>
                  <a:srgbClr val="FF0000"/>
                </a:solidFill>
                <a:latin typeface="+mj-lt"/>
              </a:rPr>
              <a:t>Duties</a:t>
            </a:r>
          </a:p>
          <a:p>
            <a:pPr algn="ctr">
              <a:buFont typeface="Arial" pitchFamily="34" charset="0"/>
              <a:buChar char="•"/>
            </a:pPr>
            <a:r>
              <a:rPr lang="en-US" sz="2200" dirty="0">
                <a:solidFill>
                  <a:srgbClr val="FF0000"/>
                </a:solidFill>
                <a:latin typeface="+mj-lt"/>
              </a:rPr>
              <a:t>Obligations</a:t>
            </a:r>
          </a:p>
          <a:p>
            <a:pPr algn="ctr">
              <a:buFont typeface="Arial" pitchFamily="34" charset="0"/>
              <a:buChar char="•"/>
            </a:pPr>
            <a:r>
              <a:rPr lang="en-US" sz="2200" dirty="0">
                <a:solidFill>
                  <a:srgbClr val="FF0000"/>
                </a:solidFill>
                <a:latin typeface="+mj-lt"/>
              </a:rPr>
              <a:t>To be prescribe</a:t>
            </a:r>
            <a:r>
              <a:rPr lang="en-US" sz="2200" dirty="0">
                <a:solidFill>
                  <a:schemeClr val="tx2"/>
                </a:solidFill>
                <a:latin typeface="+mj-lt"/>
              </a:rPr>
              <a:t>d </a:t>
            </a:r>
          </a:p>
        </p:txBody>
      </p:sp>
      <p:pic>
        <p:nvPicPr>
          <p:cNvPr id="9" name="Picture 8" descr="male .jpg"/>
          <p:cNvPicPr>
            <a:picLocks noChangeAspect="1"/>
          </p:cNvPicPr>
          <p:nvPr/>
        </p:nvPicPr>
        <p:blipFill>
          <a:blip r:embed="rId2"/>
          <a:stretch>
            <a:fillRect/>
          </a:stretch>
        </p:blipFill>
        <p:spPr>
          <a:xfrm>
            <a:off x="1682351" y="3190443"/>
            <a:ext cx="1943100" cy="1943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Content Placeholder 9" descr="download.jpg"/>
          <p:cNvPicPr>
            <a:picLocks noChangeAspect="1"/>
          </p:cNvPicPr>
          <p:nvPr/>
        </p:nvPicPr>
        <p:blipFill>
          <a:blip r:embed="rId3"/>
          <a:stretch>
            <a:fillRect/>
          </a:stretch>
        </p:blipFill>
        <p:spPr>
          <a:xfrm>
            <a:off x="8150100" y="3459951"/>
            <a:ext cx="1943100" cy="1943100"/>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11" name="TextBox 15"/>
          <p:cNvSpPr txBox="1">
            <a:spLocks noChangeArrowheads="1"/>
          </p:cNvSpPr>
          <p:nvPr/>
        </p:nvSpPr>
        <p:spPr bwMode="auto">
          <a:xfrm>
            <a:off x="1788450" y="5661327"/>
            <a:ext cx="1718148" cy="830997"/>
          </a:xfrm>
          <a:prstGeom prst="rect">
            <a:avLst/>
          </a:prstGeom>
          <a:noFill/>
          <a:ln w="9525">
            <a:noFill/>
            <a:miter lim="800000"/>
            <a:headEnd/>
            <a:tailEnd/>
          </a:ln>
        </p:spPr>
        <p:txBody>
          <a:bodyPr wrap="square">
            <a:spAutoFit/>
          </a:bodyPr>
          <a:lstStyle/>
          <a:p>
            <a:pPr algn="just"/>
            <a:r>
              <a:rPr lang="en-US" sz="2400" b="1" dirty="0">
                <a:latin typeface="+mj-lt"/>
                <a:cs typeface="Times New Roman" pitchFamily="18" charset="0"/>
              </a:rPr>
              <a:t>Registered Person</a:t>
            </a:r>
          </a:p>
        </p:txBody>
      </p:sp>
      <p:sp>
        <p:nvSpPr>
          <p:cNvPr id="12" name="TextBox 13"/>
          <p:cNvSpPr txBox="1">
            <a:spLocks noChangeArrowheads="1"/>
          </p:cNvSpPr>
          <p:nvPr/>
        </p:nvSpPr>
        <p:spPr bwMode="auto">
          <a:xfrm>
            <a:off x="8263156" y="5786719"/>
            <a:ext cx="1833847" cy="830997"/>
          </a:xfrm>
          <a:prstGeom prst="rect">
            <a:avLst/>
          </a:prstGeom>
          <a:noFill/>
          <a:ln w="9525">
            <a:noFill/>
            <a:miter lim="800000"/>
            <a:headEnd/>
            <a:tailEnd/>
          </a:ln>
        </p:spPr>
        <p:txBody>
          <a:bodyPr wrap="square">
            <a:spAutoFit/>
          </a:bodyPr>
          <a:lstStyle/>
          <a:p>
            <a:r>
              <a:rPr lang="en-US" sz="2400" b="1" dirty="0">
                <a:latin typeface="+mj-lt"/>
                <a:cs typeface="Times New Roman" pitchFamily="18" charset="0"/>
              </a:rPr>
              <a:t>GST practitioner</a:t>
            </a:r>
          </a:p>
        </p:txBody>
      </p:sp>
      <p:sp>
        <p:nvSpPr>
          <p:cNvPr id="13" name="TextBox 12"/>
          <p:cNvSpPr txBox="1"/>
          <p:nvPr/>
        </p:nvSpPr>
        <p:spPr>
          <a:xfrm>
            <a:off x="3671888" y="3530374"/>
            <a:ext cx="4300537" cy="2308324"/>
          </a:xfrm>
          <a:prstGeom prst="rect">
            <a:avLst/>
          </a:prstGeom>
          <a:noFill/>
        </p:spPr>
        <p:txBody>
          <a:bodyPr wrap="square" rtlCol="0">
            <a:spAutoFit/>
          </a:bodyPr>
          <a:lstStyle/>
          <a:p>
            <a:pPr algn="just">
              <a:buFont typeface="Arial" pitchFamily="34" charset="0"/>
              <a:buChar char="•"/>
            </a:pPr>
            <a:r>
              <a:rPr lang="en-US" sz="2400" dirty="0">
                <a:latin typeface="+mj-lt"/>
              </a:rPr>
              <a:t>Can authorize  GST practitioner to furnish GST returns</a:t>
            </a:r>
          </a:p>
          <a:p>
            <a:pPr algn="just">
              <a:buFont typeface="Arial" pitchFamily="34" charset="0"/>
              <a:buChar char="•"/>
            </a:pPr>
            <a:endParaRPr lang="en-US" sz="2400" dirty="0">
              <a:latin typeface="+mj-lt"/>
            </a:endParaRPr>
          </a:p>
          <a:p>
            <a:pPr algn="just">
              <a:buFont typeface="Arial" pitchFamily="34" charset="0"/>
              <a:buChar char="•"/>
            </a:pPr>
            <a:r>
              <a:rPr lang="en-US" sz="2400" dirty="0">
                <a:latin typeface="+mj-lt"/>
              </a:rPr>
              <a:t> Responsibility for correctness of particulars lies with Registered person</a:t>
            </a:r>
          </a:p>
        </p:txBody>
      </p:sp>
    </p:spTree>
    <p:extLst>
      <p:ext uri="{BB962C8B-B14F-4D97-AF65-F5344CB8AC3E}">
        <p14:creationId xmlns="" xmlns:p14="http://schemas.microsoft.com/office/powerpoint/2010/main" val="1783842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70771" y="624489"/>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Outward Supply</a:t>
            </a:r>
            <a:endParaRPr lang="en-US" dirty="0">
              <a:solidFill>
                <a:schemeClr val="bg1"/>
              </a:solidFill>
            </a:endParaRPr>
          </a:p>
        </p:txBody>
      </p:sp>
      <p:sp>
        <p:nvSpPr>
          <p:cNvPr id="5" name="Rounded Rectangle 4"/>
          <p:cNvSpPr/>
          <p:nvPr/>
        </p:nvSpPr>
        <p:spPr>
          <a:xfrm>
            <a:off x="8441158" y="2060671"/>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 part A of GSTR – 4A</a:t>
            </a:r>
          </a:p>
          <a:p>
            <a:pPr algn="ctr"/>
            <a:r>
              <a:rPr lang="en-US" sz="1400" b="1" dirty="0" smtClean="0">
                <a:solidFill>
                  <a:schemeClr val="bg1"/>
                </a:solidFill>
              </a:rPr>
              <a:t>(FROM GSTR 1/5/7)</a:t>
            </a:r>
          </a:p>
          <a:p>
            <a:pPr algn="ctr"/>
            <a:endParaRPr lang="en-US" dirty="0">
              <a:solidFill>
                <a:schemeClr val="bg1"/>
              </a:solidFill>
            </a:endParaRPr>
          </a:p>
        </p:txBody>
      </p:sp>
      <p:sp>
        <p:nvSpPr>
          <p:cNvPr id="6" name="Rounded Rectangle 5"/>
          <p:cNvSpPr/>
          <p:nvPr/>
        </p:nvSpPr>
        <p:spPr>
          <a:xfrm>
            <a:off x="8438654" y="325145"/>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 part A of GSTR – 2A</a:t>
            </a:r>
          </a:p>
          <a:p>
            <a:pPr algn="ctr"/>
            <a:r>
              <a:rPr lang="en-US" sz="1500" b="1" dirty="0" smtClean="0">
                <a:solidFill>
                  <a:schemeClr val="bg1"/>
                </a:solidFill>
              </a:rPr>
              <a:t>(FROM GSTR 1/5/7/8)</a:t>
            </a:r>
            <a:endParaRPr lang="en-US" sz="1500" b="1" dirty="0">
              <a:solidFill>
                <a:schemeClr val="bg1"/>
              </a:solidFill>
            </a:endParaRPr>
          </a:p>
        </p:txBody>
      </p:sp>
      <p:sp>
        <p:nvSpPr>
          <p:cNvPr id="9" name="Rounded Rectangle 8"/>
          <p:cNvSpPr/>
          <p:nvPr/>
        </p:nvSpPr>
        <p:spPr>
          <a:xfrm>
            <a:off x="8358447" y="3946097"/>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 part A of GSTR – 6A</a:t>
            </a:r>
            <a:endParaRPr lang="en-US" dirty="0">
              <a:solidFill>
                <a:schemeClr val="bg1"/>
              </a:solidFill>
            </a:endParaRPr>
          </a:p>
        </p:txBody>
      </p:sp>
      <p:sp>
        <p:nvSpPr>
          <p:cNvPr id="1025" name="Rectangle 1"/>
          <p:cNvSpPr>
            <a:spLocks noChangeArrowheads="1"/>
          </p:cNvSpPr>
          <p:nvPr/>
        </p:nvSpPr>
        <p:spPr bwMode="auto">
          <a:xfrm>
            <a:off x="371475" y="2330245"/>
            <a:ext cx="1604809"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Calibri" pitchFamily="34" charset="0"/>
                <a:ea typeface="Times New Roman" pitchFamily="18" charset="0"/>
                <a:cs typeface="Arial" pitchFamily="34" charset="0"/>
              </a:rPr>
              <a:t>outward supplies of goods or services or both-  on or before - 10th  (not between 11th to 15th)</a:t>
            </a:r>
            <a:endParaRPr kumimoji="0" lang="en-US" b="1" i="0" u="none" strike="noStrike" cap="none" normalizeH="0" baseline="0" dirty="0" smtClean="0">
              <a:ln>
                <a:noFill/>
              </a:ln>
              <a:solidFill>
                <a:schemeClr val="bg1"/>
              </a:solidFill>
              <a:effectLst/>
              <a:latin typeface="Arial" pitchFamily="34" charset="0"/>
              <a:cs typeface="Arial" pitchFamily="34" charset="0"/>
            </a:endParaRPr>
          </a:p>
        </p:txBody>
      </p:sp>
      <p:cxnSp>
        <p:nvCxnSpPr>
          <p:cNvPr id="21" name="Straight Arrow Connector 20"/>
          <p:cNvCxnSpPr/>
          <p:nvPr/>
        </p:nvCxnSpPr>
        <p:spPr>
          <a:xfrm rot="16200000" flipH="1">
            <a:off x="1890296" y="1919333"/>
            <a:ext cx="719684" cy="447809"/>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3248794" y="1832488"/>
            <a:ext cx="728663" cy="557212"/>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911413" y="2908943"/>
            <a:ext cx="985052" cy="11238"/>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1853872" y="5539683"/>
            <a:ext cx="2246179" cy="369332"/>
          </a:xfrm>
          <a:prstGeom prst="rect">
            <a:avLst/>
          </a:prstGeom>
        </p:spPr>
        <p:txBody>
          <a:bodyPr wrap="square">
            <a:spAutoFit/>
          </a:bodyPr>
          <a:lstStyle/>
          <a:p>
            <a:r>
              <a:rPr lang="en-US" b="1" dirty="0" smtClean="0">
                <a:solidFill>
                  <a:schemeClr val="bg1"/>
                </a:solidFill>
              </a:rPr>
              <a:t>BETWEEN 16 &amp; 17</a:t>
            </a:r>
            <a:endParaRPr lang="en-US" b="1" dirty="0">
              <a:solidFill>
                <a:schemeClr val="bg1"/>
              </a:solidFill>
            </a:endParaRPr>
          </a:p>
        </p:txBody>
      </p:sp>
      <p:sp>
        <p:nvSpPr>
          <p:cNvPr id="31" name="Rectangle 30"/>
          <p:cNvSpPr/>
          <p:nvPr/>
        </p:nvSpPr>
        <p:spPr>
          <a:xfrm>
            <a:off x="5501256" y="5648633"/>
            <a:ext cx="3600666" cy="646331"/>
          </a:xfrm>
          <a:prstGeom prst="rect">
            <a:avLst/>
          </a:prstGeom>
        </p:spPr>
        <p:txBody>
          <a:bodyPr wrap="square">
            <a:spAutoFit/>
          </a:bodyPr>
          <a:lstStyle/>
          <a:p>
            <a:pPr algn="ctr"/>
            <a:r>
              <a:rPr lang="en-US" b="1" dirty="0" smtClean="0">
                <a:solidFill>
                  <a:schemeClr val="bg1"/>
                </a:solidFill>
              </a:rPr>
              <a:t>Details will be auto amended in GSTR-3</a:t>
            </a:r>
            <a:endParaRPr lang="en-US" dirty="0">
              <a:solidFill>
                <a:schemeClr val="bg1"/>
              </a:solidFill>
            </a:endParaRPr>
          </a:p>
        </p:txBody>
      </p:sp>
      <p:sp>
        <p:nvSpPr>
          <p:cNvPr id="32" name="Rectangle 31"/>
          <p:cNvSpPr/>
          <p:nvPr/>
        </p:nvSpPr>
        <p:spPr>
          <a:xfrm>
            <a:off x="4988961" y="2330245"/>
            <a:ext cx="2340987" cy="1477328"/>
          </a:xfrm>
          <a:prstGeom prst="rect">
            <a:avLst/>
          </a:prstGeom>
        </p:spPr>
        <p:txBody>
          <a:bodyPr wrap="square">
            <a:spAutoFit/>
          </a:bodyPr>
          <a:lstStyle/>
          <a:p>
            <a:r>
              <a:rPr lang="en-US" b="1" dirty="0" smtClean="0">
                <a:solidFill>
                  <a:schemeClr val="bg1"/>
                </a:solidFill>
              </a:rPr>
              <a:t>after the due date of filing of GSTR-1 details will be sent to recipient </a:t>
            </a:r>
          </a:p>
          <a:p>
            <a:r>
              <a:rPr lang="en-US" b="1" dirty="0" smtClean="0">
                <a:solidFill>
                  <a:schemeClr val="bg1"/>
                </a:solidFill>
              </a:rPr>
              <a:t>11</a:t>
            </a:r>
            <a:r>
              <a:rPr lang="en-US" b="1" baseline="30000" dirty="0" smtClean="0">
                <a:solidFill>
                  <a:schemeClr val="bg1"/>
                </a:solidFill>
              </a:rPr>
              <a:t>TH</a:t>
            </a:r>
            <a:r>
              <a:rPr lang="en-US" b="1" dirty="0" smtClean="0">
                <a:solidFill>
                  <a:schemeClr val="bg1"/>
                </a:solidFill>
              </a:rPr>
              <a:t> to 15</a:t>
            </a:r>
            <a:r>
              <a:rPr lang="en-US" b="1" baseline="30000" dirty="0" smtClean="0">
                <a:solidFill>
                  <a:schemeClr val="bg1"/>
                </a:solidFill>
              </a:rPr>
              <a:t>TH</a:t>
            </a:r>
            <a:r>
              <a:rPr lang="en-US" b="1" dirty="0" smtClean="0">
                <a:solidFill>
                  <a:schemeClr val="bg1"/>
                </a:solidFill>
              </a:rPr>
              <a:t> </a:t>
            </a:r>
            <a:endParaRPr lang="en-US" b="1" dirty="0">
              <a:solidFill>
                <a:schemeClr val="bg1"/>
              </a:solidFill>
            </a:endParaRPr>
          </a:p>
        </p:txBody>
      </p:sp>
      <p:sp>
        <p:nvSpPr>
          <p:cNvPr id="14" name="Rounded Rectangle 13"/>
          <p:cNvSpPr/>
          <p:nvPr/>
        </p:nvSpPr>
        <p:spPr>
          <a:xfrm>
            <a:off x="1257463" y="589307"/>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Error or Omission as per 42 / 43 </a:t>
            </a:r>
            <a:endParaRPr lang="en-US" dirty="0">
              <a:solidFill>
                <a:schemeClr val="bg1"/>
              </a:solidFill>
            </a:endParaRPr>
          </a:p>
        </p:txBody>
      </p:sp>
      <p:sp>
        <p:nvSpPr>
          <p:cNvPr id="19" name="Rectangle 1"/>
          <p:cNvSpPr>
            <a:spLocks noChangeArrowheads="1"/>
          </p:cNvSpPr>
          <p:nvPr/>
        </p:nvSpPr>
        <p:spPr bwMode="auto">
          <a:xfrm>
            <a:off x="1770509" y="0"/>
            <a:ext cx="247702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Calibri" pitchFamily="34" charset="0"/>
                <a:ea typeface="Times New Roman" pitchFamily="18" charset="0"/>
                <a:cs typeface="Arial" pitchFamily="34" charset="0"/>
              </a:rPr>
              <a:t>During any tax period</a:t>
            </a:r>
            <a:endParaRPr kumimoji="0" lang="en-US" b="1" i="0" u="none" strike="noStrike" cap="none" normalizeH="0" baseline="0" dirty="0" smtClean="0">
              <a:ln>
                <a:noFill/>
              </a:ln>
              <a:solidFill>
                <a:schemeClr val="bg1"/>
              </a:solidFill>
              <a:effectLst/>
              <a:latin typeface="Arial" pitchFamily="34" charset="0"/>
              <a:cs typeface="Arial" pitchFamily="34" charset="0"/>
            </a:endParaRPr>
          </a:p>
        </p:txBody>
      </p:sp>
      <p:sp>
        <p:nvSpPr>
          <p:cNvPr id="24" name="Rounded Rectangle 23"/>
          <p:cNvSpPr/>
          <p:nvPr/>
        </p:nvSpPr>
        <p:spPr>
          <a:xfrm>
            <a:off x="2028023" y="2512822"/>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1</a:t>
            </a:r>
            <a:endParaRPr lang="en-US" dirty="0">
              <a:solidFill>
                <a:schemeClr val="bg1"/>
              </a:solidFill>
            </a:endParaRPr>
          </a:p>
        </p:txBody>
      </p:sp>
      <p:cxnSp>
        <p:nvCxnSpPr>
          <p:cNvPr id="29" name="Straight Arrow Connector 28"/>
          <p:cNvCxnSpPr/>
          <p:nvPr/>
        </p:nvCxnSpPr>
        <p:spPr>
          <a:xfrm>
            <a:off x="6541542" y="3489047"/>
            <a:ext cx="1570071" cy="846979"/>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7357620" y="2653305"/>
            <a:ext cx="985052" cy="11238"/>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flipH="1" flipV="1">
            <a:off x="7152968" y="1047136"/>
            <a:ext cx="1120877" cy="855407"/>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2047688" y="4213802"/>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VERIFY </a:t>
            </a:r>
          </a:p>
          <a:p>
            <a:pPr algn="ctr"/>
            <a:r>
              <a:rPr lang="en-US" dirty="0" smtClean="0">
                <a:solidFill>
                  <a:schemeClr val="bg1"/>
                </a:solidFill>
              </a:rPr>
              <a:t>GSTR 1A</a:t>
            </a:r>
            <a:endParaRPr lang="en-US" dirty="0">
              <a:solidFill>
                <a:schemeClr val="bg1"/>
              </a:solidFill>
            </a:endParaRPr>
          </a:p>
        </p:txBody>
      </p:sp>
      <p:cxnSp>
        <p:nvCxnSpPr>
          <p:cNvPr id="37" name="Straight Arrow Connector 36"/>
          <p:cNvCxnSpPr/>
          <p:nvPr/>
        </p:nvCxnSpPr>
        <p:spPr>
          <a:xfrm>
            <a:off x="4173794" y="4675239"/>
            <a:ext cx="1376516" cy="609600"/>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16200000" flipH="1">
            <a:off x="2550135" y="3850297"/>
            <a:ext cx="493079" cy="7352"/>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ox(in)">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25"/>
                                        </p:tgtEl>
                                        <p:attrNameLst>
                                          <p:attrName>style.visibility</p:attrName>
                                        </p:attrNameLst>
                                      </p:cBhvr>
                                      <p:to>
                                        <p:strVal val="visible"/>
                                      </p:to>
                                    </p:set>
                                    <p:anim calcmode="lin" valueType="num">
                                      <p:cBhvr additive="base">
                                        <p:cTn id="39" dur="500" fill="hold"/>
                                        <p:tgtEl>
                                          <p:spTgt spid="1025"/>
                                        </p:tgtEl>
                                        <p:attrNameLst>
                                          <p:attrName>ppt_x</p:attrName>
                                        </p:attrNameLst>
                                      </p:cBhvr>
                                      <p:tavLst>
                                        <p:tav tm="0">
                                          <p:val>
                                            <p:strVal val="#ppt_x"/>
                                          </p:val>
                                        </p:tav>
                                        <p:tav tm="100000">
                                          <p:val>
                                            <p:strVal val="#ppt_x"/>
                                          </p:val>
                                        </p:tav>
                                      </p:tavLst>
                                    </p:anim>
                                    <p:anim calcmode="lin" valueType="num">
                                      <p:cBhvr additive="base">
                                        <p:cTn id="40" dur="500" fill="hold"/>
                                        <p:tgtEl>
                                          <p:spTgt spid="102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3" presetClass="entr" presetSubtype="16"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plus(in)">
                                      <p:cBhvr>
                                        <p:cTn id="51" dur="2000"/>
                                        <p:tgtEl>
                                          <p:spTgt spid="32"/>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fill="hold"/>
                                        <p:tgtEl>
                                          <p:spTgt spid="30"/>
                                        </p:tgtEl>
                                        <p:attrNameLst>
                                          <p:attrName>ppt_x</p:attrName>
                                        </p:attrNameLst>
                                      </p:cBhvr>
                                      <p:tavLst>
                                        <p:tav tm="0">
                                          <p:val>
                                            <p:strVal val="#ppt_x"/>
                                          </p:val>
                                        </p:tav>
                                        <p:tav tm="100000">
                                          <p:val>
                                            <p:strVal val="#ppt_x"/>
                                          </p:val>
                                        </p:tav>
                                      </p:tavLst>
                                    </p:anim>
                                    <p:anim calcmode="lin" valueType="num">
                                      <p:cBhvr additive="base">
                                        <p:cTn id="61" dur="500" fill="hold"/>
                                        <p:tgtEl>
                                          <p:spTgt spid="30"/>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fill="hold"/>
                                        <p:tgtEl>
                                          <p:spTgt spid="29"/>
                                        </p:tgtEl>
                                        <p:attrNameLst>
                                          <p:attrName>ppt_x</p:attrName>
                                        </p:attrNameLst>
                                      </p:cBhvr>
                                      <p:tavLst>
                                        <p:tav tm="0">
                                          <p:val>
                                            <p:strVal val="#ppt_x"/>
                                          </p:val>
                                        </p:tav>
                                        <p:tav tm="100000">
                                          <p:val>
                                            <p:strVal val="#ppt_x"/>
                                          </p:val>
                                        </p:tav>
                                      </p:tavLst>
                                    </p:anim>
                                    <p:anim calcmode="lin" valueType="num">
                                      <p:cBhvr additive="base">
                                        <p:cTn id="65"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1" presetClass="entr" presetSubtype="4" fill="hold" grpId="0" nodeType="click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heel(4)">
                                      <p:cBhvr>
                                        <p:cTn id="70" dur="2000"/>
                                        <p:tgtEl>
                                          <p:spTgt spid="6"/>
                                        </p:tgtEl>
                                      </p:cBhvr>
                                    </p:animEffect>
                                  </p:childTnLst>
                                </p:cTn>
                              </p:par>
                              <p:par>
                                <p:cTn id="71" presetID="21" presetClass="entr" presetSubtype="4"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heel(4)">
                                      <p:cBhvr>
                                        <p:cTn id="73" dur="2000"/>
                                        <p:tgtEl>
                                          <p:spTgt spid="5"/>
                                        </p:tgtEl>
                                      </p:cBhvr>
                                    </p:animEffect>
                                  </p:childTnLst>
                                </p:cTn>
                              </p:par>
                              <p:par>
                                <p:cTn id="74" presetID="21" presetClass="entr" presetSubtype="4" fill="hold" grpId="0" nodeType="with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heel(4)">
                                      <p:cBhvr>
                                        <p:cTn id="76" dur="2000"/>
                                        <p:tgtEl>
                                          <p:spTgt spid="9"/>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ppt_x"/>
                                          </p:val>
                                        </p:tav>
                                        <p:tav tm="100000">
                                          <p:val>
                                            <p:strVal val="#ppt_x"/>
                                          </p:val>
                                        </p:tav>
                                      </p:tavLst>
                                    </p:anim>
                                    <p:anim calcmode="lin" valueType="num">
                                      <p:cBhvr additive="base">
                                        <p:cTn id="8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diamond(in)">
                                      <p:cBhvr>
                                        <p:cTn id="87" dur="2000"/>
                                        <p:tgtEl>
                                          <p:spTgt spid="36"/>
                                        </p:tgtEl>
                                      </p:cBhvr>
                                    </p:animEffect>
                                  </p:childTnLst>
                                </p:cTn>
                              </p:par>
                              <p:par>
                                <p:cTn id="88" presetID="8" presetClass="entr" presetSubtype="16"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diamond(in)">
                                      <p:cBhvr>
                                        <p:cTn id="90" dur="20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nodeType="click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additive="base">
                                        <p:cTn id="95" dur="500" fill="hold"/>
                                        <p:tgtEl>
                                          <p:spTgt spid="37"/>
                                        </p:tgtEl>
                                        <p:attrNameLst>
                                          <p:attrName>ppt_x</p:attrName>
                                        </p:attrNameLst>
                                      </p:cBhvr>
                                      <p:tavLst>
                                        <p:tav tm="0">
                                          <p:val>
                                            <p:strVal val="#ppt_x"/>
                                          </p:val>
                                        </p:tav>
                                        <p:tav tm="100000">
                                          <p:val>
                                            <p:strVal val="#ppt_x"/>
                                          </p:val>
                                        </p:tav>
                                      </p:tavLst>
                                    </p:anim>
                                    <p:anim calcmode="lin" valueType="num">
                                      <p:cBhvr additive="base">
                                        <p:cTn id="9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ppt_x"/>
                                          </p:val>
                                        </p:tav>
                                        <p:tav tm="100000">
                                          <p:val>
                                            <p:strVal val="#ppt_x"/>
                                          </p:val>
                                        </p:tav>
                                      </p:tavLst>
                                    </p:anim>
                                    <p:anim calcmode="lin" valueType="num">
                                      <p:cBhvr additive="base">
                                        <p:cTn id="10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25" grpId="0"/>
      <p:bldP spid="27" grpId="0"/>
      <p:bldP spid="31" grpId="0"/>
      <p:bldP spid="32" grpId="0"/>
      <p:bldP spid="14" grpId="0" animBg="1"/>
      <p:bldP spid="19" grpId="0"/>
      <p:bldP spid="24" grpId="0" animBg="1"/>
      <p:bldP spid="36"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28800" y="209006"/>
            <a:ext cx="8543109" cy="876844"/>
          </a:xfrm>
        </p:spPr>
        <p:txBody>
          <a:bodyPr/>
          <a:lstStyle/>
          <a:p>
            <a:pPr algn="ctr"/>
            <a:r>
              <a:rPr lang="en-US" b="1" dirty="0" smtClean="0">
                <a:solidFill>
                  <a:srgbClr val="FF0000"/>
                </a:solidFill>
              </a:rPr>
              <a:t>POINTS TO PONDER</a:t>
            </a:r>
            <a:endParaRPr lang="en-IN" b="1" dirty="0">
              <a:solidFill>
                <a:schemeClr val="tx1"/>
              </a:solidFill>
            </a:endParaRPr>
          </a:p>
        </p:txBody>
      </p:sp>
      <p:sp>
        <p:nvSpPr>
          <p:cNvPr id="2" name="Content Placeholder 1"/>
          <p:cNvSpPr>
            <a:spLocks noGrp="1"/>
          </p:cNvSpPr>
          <p:nvPr>
            <p:ph idx="1"/>
          </p:nvPr>
        </p:nvSpPr>
        <p:spPr>
          <a:xfrm>
            <a:off x="1397726" y="1227909"/>
            <a:ext cx="9649685" cy="5315766"/>
          </a:xfrm>
        </p:spPr>
        <p:txBody>
          <a:bodyPr>
            <a:normAutofit fontScale="62500" lnSpcReduction="20000"/>
          </a:bodyPr>
          <a:lstStyle/>
          <a:p>
            <a:r>
              <a:rPr lang="en-US" sz="3700" b="1" dirty="0" smtClean="0">
                <a:solidFill>
                  <a:schemeClr val="bg1"/>
                </a:solidFill>
                <a:latin typeface="Arial" pitchFamily="34" charset="0"/>
                <a:cs typeface="Arial" pitchFamily="34" charset="0"/>
              </a:rPr>
              <a:t>All returns have to be filed online only</a:t>
            </a:r>
          </a:p>
          <a:p>
            <a:r>
              <a:rPr lang="en-US" sz="3700" b="1" dirty="0" smtClean="0">
                <a:solidFill>
                  <a:schemeClr val="bg1"/>
                </a:solidFill>
                <a:latin typeface="Arial" pitchFamily="34" charset="0"/>
                <a:cs typeface="Arial" pitchFamily="34" charset="0"/>
              </a:rPr>
              <a:t>NIL Return Mandatory to file.</a:t>
            </a:r>
          </a:p>
          <a:p>
            <a:r>
              <a:rPr lang="en-US" sz="3700" b="1" dirty="0" smtClean="0">
                <a:solidFill>
                  <a:srgbClr val="FF0000"/>
                </a:solidFill>
                <a:latin typeface="Arial" pitchFamily="34" charset="0"/>
                <a:cs typeface="Arial" pitchFamily="34" charset="0"/>
              </a:rPr>
              <a:t>No revised returns</a:t>
            </a:r>
          </a:p>
          <a:p>
            <a:r>
              <a:rPr lang="en-US" sz="3700" b="1" dirty="0" smtClean="0">
                <a:solidFill>
                  <a:schemeClr val="bg1"/>
                </a:solidFill>
                <a:latin typeface="Arial" pitchFamily="34" charset="0"/>
                <a:cs typeface="Arial" pitchFamily="34" charset="0"/>
              </a:rPr>
              <a:t>Monthly TDS Return to be filed for the month in which deduction is made</a:t>
            </a:r>
          </a:p>
          <a:p>
            <a:r>
              <a:rPr lang="en-US" sz="3700" b="1" dirty="0" smtClean="0">
                <a:solidFill>
                  <a:schemeClr val="bg1"/>
                </a:solidFill>
                <a:latin typeface="Arial" pitchFamily="34" charset="0"/>
                <a:cs typeface="Arial" pitchFamily="34" charset="0"/>
              </a:rPr>
              <a:t>Due Date for payment of Tax is the last date on which he is required to furnish such return.</a:t>
            </a:r>
          </a:p>
          <a:p>
            <a:r>
              <a:rPr lang="en-US" sz="3600" b="1" dirty="0" smtClean="0">
                <a:solidFill>
                  <a:schemeClr val="bg1"/>
                </a:solidFill>
                <a:latin typeface="Arial" pitchFamily="34" charset="0"/>
                <a:cs typeface="Arial" pitchFamily="34" charset="0"/>
              </a:rPr>
              <a:t>A return furnished without payment of full tax due as per such return shall not be treated as a valid return for allowing input tax credit in respect of supplies made by such person.</a:t>
            </a:r>
          </a:p>
          <a:p>
            <a:r>
              <a:rPr lang="en-US" sz="3700" b="1" dirty="0" smtClean="0">
                <a:solidFill>
                  <a:schemeClr val="bg1"/>
                </a:solidFill>
                <a:latin typeface="Arial" pitchFamily="34" charset="0"/>
                <a:cs typeface="Arial" pitchFamily="34" charset="0"/>
              </a:rPr>
              <a:t>Annual Returns are based on financial statements and not just the total of the tax periods</a:t>
            </a:r>
          </a:p>
          <a:p>
            <a:endParaRPr lang="en-US" dirty="0"/>
          </a:p>
          <a:p>
            <a:endParaRPr lang="en-IN" dirty="0"/>
          </a:p>
          <a:p>
            <a:pPr lvl="1"/>
            <a:endParaRPr lang="en-US" dirty="0" smtClean="0"/>
          </a:p>
          <a:p>
            <a:endParaRPr lang="en-IN" dirty="0"/>
          </a:p>
        </p:txBody>
      </p:sp>
    </p:spTree>
    <p:extLst>
      <p:ext uri="{BB962C8B-B14F-4D97-AF65-F5344CB8AC3E}">
        <p14:creationId xmlns="" xmlns:p14="http://schemas.microsoft.com/office/powerpoint/2010/main" val="24782730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9165" y="342901"/>
            <a:ext cx="9558245" cy="657224"/>
          </a:xfrm>
        </p:spPr>
        <p:txBody>
          <a:bodyPr>
            <a:normAutofit/>
          </a:bodyPr>
          <a:lstStyle/>
          <a:p>
            <a:pPr algn="ctr"/>
            <a:r>
              <a:rPr lang="en-US" b="1" dirty="0" smtClean="0">
                <a:solidFill>
                  <a:srgbClr val="FF0000"/>
                </a:solidFill>
              </a:rPr>
              <a:t>POINTS TO PONDER</a:t>
            </a:r>
            <a:endParaRPr lang="en-IN" b="1" dirty="0">
              <a:solidFill>
                <a:srgbClr val="FF0000"/>
              </a:solidFill>
            </a:endParaRPr>
          </a:p>
        </p:txBody>
      </p:sp>
      <p:sp>
        <p:nvSpPr>
          <p:cNvPr id="2" name="Content Placeholder 1"/>
          <p:cNvSpPr>
            <a:spLocks noGrp="1"/>
          </p:cNvSpPr>
          <p:nvPr>
            <p:ph idx="1"/>
          </p:nvPr>
        </p:nvSpPr>
        <p:spPr>
          <a:xfrm>
            <a:off x="1141412" y="1128713"/>
            <a:ext cx="9905999" cy="5014912"/>
          </a:xfrm>
        </p:spPr>
        <p:txBody>
          <a:bodyPr>
            <a:normAutofit fontScale="92500" lnSpcReduction="10000"/>
          </a:bodyPr>
          <a:lstStyle/>
          <a:p>
            <a:r>
              <a:rPr lang="en-US" sz="2600" dirty="0" smtClean="0">
                <a:solidFill>
                  <a:schemeClr val="bg1"/>
                </a:solidFill>
              </a:rPr>
              <a:t>Non-filing of returns leads to </a:t>
            </a:r>
            <a:r>
              <a:rPr lang="en-US" sz="2600" dirty="0">
                <a:solidFill>
                  <a:schemeClr val="bg1"/>
                </a:solidFill>
              </a:rPr>
              <a:t>assessment of </a:t>
            </a:r>
            <a:r>
              <a:rPr lang="en-US" sz="2600" dirty="0" smtClean="0">
                <a:solidFill>
                  <a:schemeClr val="bg1"/>
                </a:solidFill>
              </a:rPr>
              <a:t>tax, penalties and even cancellation of registration </a:t>
            </a:r>
          </a:p>
          <a:p>
            <a:r>
              <a:rPr lang="en-US" sz="2600" dirty="0" smtClean="0">
                <a:solidFill>
                  <a:schemeClr val="bg1"/>
                </a:solidFill>
              </a:rPr>
              <a:t>Short filing – accepted but the returns filed will not be treated as a valid return and will not be used for matching of the input tax credit</a:t>
            </a:r>
          </a:p>
          <a:p>
            <a:r>
              <a:rPr lang="en-US" sz="2600" dirty="0" smtClean="0">
                <a:solidFill>
                  <a:schemeClr val="bg1"/>
                </a:solidFill>
              </a:rPr>
              <a:t>Late filing allowed but with late fees and the matching will be considered only after the filing of returns</a:t>
            </a:r>
          </a:p>
          <a:p>
            <a:r>
              <a:rPr lang="en-US" sz="2600" dirty="0" smtClean="0">
                <a:solidFill>
                  <a:schemeClr val="bg1"/>
                </a:solidFill>
              </a:rPr>
              <a:t>ITC allowed provisionally as claimed in the return –mismatch – notice issued to both parties – correction has to be made in the statement to be filed next to next month – if mismatch persists in the second month – ITC allowed provisionally will be reversed and tax shall be demanded from the person claiming ITC.</a:t>
            </a:r>
          </a:p>
          <a:p>
            <a:endParaRPr lang="en-IN" dirty="0"/>
          </a:p>
        </p:txBody>
      </p:sp>
    </p:spTree>
    <p:extLst>
      <p:ext uri="{BB962C8B-B14F-4D97-AF65-F5344CB8AC3E}">
        <p14:creationId xmlns="" xmlns:p14="http://schemas.microsoft.com/office/powerpoint/2010/main" val="5818420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data restored 10-10-16\data drive 3\backup16.03.16\e\abhi\LECTURES\economy\digital economy\23.jpg"/>
          <p:cNvPicPr>
            <a:picLocks noChangeAspect="1" noChangeArrowheads="1"/>
          </p:cNvPicPr>
          <p:nvPr/>
        </p:nvPicPr>
        <p:blipFill>
          <a:blip r:embed="rId2"/>
          <a:srcRect/>
          <a:stretch>
            <a:fillRect/>
          </a:stretch>
        </p:blipFill>
        <p:spPr bwMode="auto">
          <a:xfrm>
            <a:off x="1280160" y="175102"/>
            <a:ext cx="9927771" cy="2999172"/>
          </a:xfrm>
          <a:prstGeom prst="rect">
            <a:avLst/>
          </a:prstGeom>
          <a:noFill/>
        </p:spPr>
      </p:pic>
      <p:sp>
        <p:nvSpPr>
          <p:cNvPr id="3" name="Rectangle 2"/>
          <p:cNvSpPr/>
          <p:nvPr/>
        </p:nvSpPr>
        <p:spPr>
          <a:xfrm>
            <a:off x="1110343" y="3278777"/>
            <a:ext cx="10293532" cy="1231906"/>
          </a:xfrm>
          <a:prstGeom prst="rect">
            <a:avLst/>
          </a:prstGeom>
        </p:spPr>
        <p:txBody>
          <a:bodyPr wrap="square" lIns="64291" tIns="32146" rIns="64291" bIns="32146">
            <a:spAutoFit/>
          </a:bodyPr>
          <a:lstStyle/>
          <a:p>
            <a:pPr algn="ctr">
              <a:lnSpc>
                <a:spcPts val="9078"/>
              </a:lnSpc>
              <a:defRPr/>
            </a:pPr>
            <a:r>
              <a:rPr lang="en-CA" sz="6700" b="1" dirty="0" smtClean="0">
                <a:solidFill>
                  <a:srgbClr val="04607A"/>
                </a:solidFill>
                <a:latin typeface="Constantia Bold"/>
                <a:cs typeface="Constantia Bold"/>
              </a:rPr>
              <a:t>THANK YOU</a:t>
            </a:r>
            <a:endParaRPr lang="en-CA" sz="6700" b="1" dirty="0">
              <a:solidFill>
                <a:srgbClr val="04607A"/>
              </a:solidFill>
              <a:latin typeface="Constantia Bold"/>
              <a:cs typeface="Constantia Bold"/>
            </a:endParaRPr>
          </a:p>
        </p:txBody>
      </p:sp>
      <p:sp>
        <p:nvSpPr>
          <p:cNvPr id="4" name="Rectangle 3"/>
          <p:cNvSpPr/>
          <p:nvPr/>
        </p:nvSpPr>
        <p:spPr>
          <a:xfrm>
            <a:off x="5225349" y="4734976"/>
            <a:ext cx="6161528" cy="1347322"/>
          </a:xfrm>
          <a:prstGeom prst="rect">
            <a:avLst/>
          </a:prstGeom>
        </p:spPr>
        <p:txBody>
          <a:bodyPr wrap="square" lIns="64291" tIns="32146" rIns="64291" bIns="32146">
            <a:spAutoFit/>
          </a:bodyPr>
          <a:lstStyle/>
          <a:p>
            <a:pPr algn="ctr">
              <a:lnSpc>
                <a:spcPts val="2480"/>
              </a:lnSpc>
            </a:pPr>
            <a:r>
              <a:rPr lang="en-CA" dirty="0" smtClean="0">
                <a:solidFill>
                  <a:srgbClr val="000000"/>
                </a:solidFill>
                <a:latin typeface="Times New Roman" pitchFamily="18" charset="0"/>
                <a:cs typeface="Times New Roman" pitchFamily="18" charset="0"/>
              </a:rPr>
              <a:t>CA. ABHIJIT KELKAR</a:t>
            </a:r>
          </a:p>
          <a:p>
            <a:pPr algn="ctr">
              <a:lnSpc>
                <a:spcPts val="2480"/>
              </a:lnSpc>
            </a:pPr>
            <a:r>
              <a:rPr lang="en-CA" dirty="0" smtClean="0">
                <a:solidFill>
                  <a:srgbClr val="000000"/>
                </a:solidFill>
                <a:latin typeface="Times New Roman" pitchFamily="18" charset="0"/>
                <a:cs typeface="Times New Roman" pitchFamily="18" charset="0"/>
              </a:rPr>
              <a:t>9422126890,9096021215</a:t>
            </a:r>
          </a:p>
          <a:p>
            <a:pPr algn="ctr">
              <a:lnSpc>
                <a:spcPts val="2480"/>
              </a:lnSpc>
            </a:pPr>
            <a:r>
              <a:rPr lang="en-CA" dirty="0" smtClean="0">
                <a:solidFill>
                  <a:srgbClr val="000000"/>
                </a:solidFill>
                <a:latin typeface="Times New Roman" pitchFamily="18" charset="0"/>
                <a:cs typeface="Times New Roman" pitchFamily="18" charset="0"/>
              </a:rPr>
              <a:t>abhijit@kelkarcoca.com</a:t>
            </a:r>
          </a:p>
          <a:p>
            <a:pPr algn="ctr">
              <a:lnSpc>
                <a:spcPts val="2480"/>
              </a:lnSpc>
            </a:pPr>
            <a:r>
              <a:rPr lang="en-CA" dirty="0" smtClean="0">
                <a:solidFill>
                  <a:srgbClr val="000000"/>
                </a:solidFill>
                <a:latin typeface="Times New Roman" pitchFamily="18" charset="0"/>
                <a:cs typeface="Times New Roman" pitchFamily="18" charset="0"/>
              </a:rPr>
              <a:t>visit us @ www.kelkarcoca.com</a:t>
            </a:r>
            <a:endParaRPr lang="en-CA" dirty="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1058090"/>
            <a:ext cx="9905998" cy="3122023"/>
          </a:xfrm>
        </p:spPr>
        <p:txBody>
          <a:bodyPr/>
          <a:lstStyle/>
          <a:p>
            <a:pPr algn="ctr"/>
            <a:r>
              <a:rPr lang="en-US" b="1" dirty="0" smtClean="0">
                <a:solidFill>
                  <a:schemeClr val="bg1"/>
                </a:solidFill>
              </a:rPr>
              <a:t>Sec. 38</a:t>
            </a:r>
            <a:br>
              <a:rPr lang="en-US" b="1" dirty="0" smtClean="0">
                <a:solidFill>
                  <a:schemeClr val="bg1"/>
                </a:solidFill>
              </a:rPr>
            </a:br>
            <a:r>
              <a:rPr lang="en-US" b="1" dirty="0" smtClean="0">
                <a:solidFill>
                  <a:schemeClr val="bg1"/>
                </a:solidFill>
              </a:rPr>
              <a:t> </a:t>
            </a:r>
            <a:br>
              <a:rPr lang="en-US" b="1" dirty="0" smtClean="0">
                <a:solidFill>
                  <a:schemeClr val="bg1"/>
                </a:solidFill>
              </a:rPr>
            </a:br>
            <a:r>
              <a:rPr lang="en-US" b="1" dirty="0" smtClean="0">
                <a:solidFill>
                  <a:schemeClr val="bg1"/>
                </a:solidFill>
              </a:rPr>
              <a:t>Furnishing details of inward supplies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914400"/>
            <a:ext cx="9905999" cy="5457825"/>
          </a:xfrm>
        </p:spPr>
        <p:txBody>
          <a:bodyPr>
            <a:normAutofit/>
          </a:bodyPr>
          <a:lstStyle/>
          <a:p>
            <a:r>
              <a:rPr lang="en-US" sz="2800" dirty="0" smtClean="0">
                <a:solidFill>
                  <a:schemeClr val="bg1"/>
                </a:solidFill>
              </a:rPr>
              <a:t>(1) </a:t>
            </a:r>
            <a:r>
              <a:rPr lang="en-US" sz="2800" b="1" dirty="0" smtClean="0">
                <a:solidFill>
                  <a:schemeClr val="bg1"/>
                </a:solidFill>
              </a:rPr>
              <a:t>Every registered person</a:t>
            </a:r>
            <a:r>
              <a:rPr lang="en-US" sz="2800" dirty="0" smtClean="0">
                <a:solidFill>
                  <a:schemeClr val="bg1"/>
                </a:solidFill>
              </a:rPr>
              <a:t>, other than an ISD or a non-resident taxable person or a person paying tax under the provisions of section 10 or section 51 or section 52</a:t>
            </a:r>
            <a:r>
              <a:rPr lang="en-US" sz="2800" dirty="0" smtClean="0"/>
              <a:t>, </a:t>
            </a:r>
            <a:r>
              <a:rPr lang="en-US" sz="2800" b="1" dirty="0" smtClean="0">
                <a:solidFill>
                  <a:schemeClr val="accent2">
                    <a:lumMod val="50000"/>
                  </a:schemeClr>
                </a:solidFill>
              </a:rPr>
              <a:t>shall</a:t>
            </a:r>
            <a:r>
              <a:rPr lang="en-US" sz="2800" b="1" dirty="0" smtClean="0">
                <a:solidFill>
                  <a:srgbClr val="FF0000"/>
                </a:solidFill>
              </a:rPr>
              <a:t> verify</a:t>
            </a:r>
            <a:r>
              <a:rPr lang="en-US" sz="2800" b="1" dirty="0" smtClean="0"/>
              <a:t>, </a:t>
            </a:r>
            <a:r>
              <a:rPr lang="en-US" sz="2800" b="1" dirty="0" smtClean="0">
                <a:solidFill>
                  <a:srgbClr val="002060"/>
                </a:solidFill>
              </a:rPr>
              <a:t>validate,</a:t>
            </a:r>
            <a:r>
              <a:rPr lang="en-US" sz="2800" b="1" dirty="0" smtClean="0"/>
              <a:t> </a:t>
            </a:r>
            <a:r>
              <a:rPr lang="en-US" sz="2800" b="1" dirty="0" smtClean="0">
                <a:solidFill>
                  <a:schemeClr val="bg1">
                    <a:lumMod val="95000"/>
                    <a:lumOff val="5000"/>
                  </a:schemeClr>
                </a:solidFill>
              </a:rPr>
              <a:t>modify</a:t>
            </a:r>
            <a:r>
              <a:rPr lang="en-US" sz="2800" b="1" dirty="0" smtClean="0"/>
              <a:t> or </a:t>
            </a:r>
            <a:r>
              <a:rPr lang="en-US" sz="2800" b="1" dirty="0" smtClean="0">
                <a:solidFill>
                  <a:schemeClr val="accent3">
                    <a:lumMod val="75000"/>
                  </a:schemeClr>
                </a:solidFill>
              </a:rPr>
              <a:t>delete</a:t>
            </a:r>
            <a:r>
              <a:rPr lang="en-US" sz="2800" dirty="0" smtClean="0"/>
              <a:t>, </a:t>
            </a:r>
            <a:r>
              <a:rPr lang="en-US" sz="2800" b="1" dirty="0" smtClean="0">
                <a:solidFill>
                  <a:schemeClr val="bg1"/>
                </a:solidFill>
              </a:rPr>
              <a:t>if required</a:t>
            </a:r>
            <a:r>
              <a:rPr lang="en-US" sz="2800" dirty="0" smtClean="0">
                <a:solidFill>
                  <a:schemeClr val="bg1"/>
                </a:solidFill>
              </a:rPr>
              <a:t>, the details relating to </a:t>
            </a:r>
            <a:r>
              <a:rPr lang="en-US" sz="2800" b="1" dirty="0" smtClean="0">
                <a:solidFill>
                  <a:schemeClr val="bg1"/>
                </a:solidFill>
              </a:rPr>
              <a:t>outward supplies and credit or debit notes communicated under sub-section (1) of section 37 </a:t>
            </a:r>
            <a:r>
              <a:rPr lang="en-US" sz="2800" dirty="0" smtClean="0">
                <a:solidFill>
                  <a:schemeClr val="bg1"/>
                </a:solidFill>
              </a:rPr>
              <a:t>to prepare the details of his inward supplies and credit or debit notes </a:t>
            </a:r>
            <a:r>
              <a:rPr lang="en-US" sz="2800" b="1" dirty="0" smtClean="0">
                <a:solidFill>
                  <a:srgbClr val="FF0000"/>
                </a:solidFill>
              </a:rPr>
              <a:t>and may include therein, the details of inward supplies and credit or debit notes received by him in respect of such supplies that have not been declared by the supplier under sub-section (1) of section 37.</a:t>
            </a:r>
            <a:endParaRPr 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214312"/>
            <a:ext cx="9905999" cy="6429375"/>
          </a:xfrm>
        </p:spPr>
        <p:txBody>
          <a:bodyPr>
            <a:normAutofit/>
          </a:bodyPr>
          <a:lstStyle/>
          <a:p>
            <a:r>
              <a:rPr lang="en-US" sz="2600" dirty="0" smtClean="0">
                <a:solidFill>
                  <a:schemeClr val="bg1"/>
                </a:solidFill>
              </a:rPr>
              <a:t>(2) Every registered person, other than an Input Service Distributor or a non-resident taxable person or a person paying tax under the provisions of section 10 or section 51 or section 52, shall furnish, electronically, the details of inward supplies of taxable goods or services or both</a:t>
            </a:r>
            <a:r>
              <a:rPr lang="en-US" sz="2600" b="1" dirty="0" smtClean="0">
                <a:solidFill>
                  <a:schemeClr val="bg1"/>
                </a:solidFill>
              </a:rPr>
              <a:t>, </a:t>
            </a:r>
            <a:r>
              <a:rPr lang="en-US" sz="2600" b="1" dirty="0" smtClean="0">
                <a:solidFill>
                  <a:srgbClr val="FF0000"/>
                </a:solidFill>
              </a:rPr>
              <a:t>including </a:t>
            </a:r>
            <a:r>
              <a:rPr lang="en-US" sz="2600" dirty="0" smtClean="0">
                <a:solidFill>
                  <a:schemeClr val="bg1"/>
                </a:solidFill>
              </a:rPr>
              <a:t>inward supplies of goods or services or both </a:t>
            </a:r>
            <a:r>
              <a:rPr lang="en-US" sz="2600" b="1" dirty="0" smtClean="0">
                <a:solidFill>
                  <a:srgbClr val="FF0000"/>
                </a:solidFill>
              </a:rPr>
              <a:t>on which the tax is payable on reverse charge</a:t>
            </a:r>
            <a:r>
              <a:rPr lang="en-US" sz="2600" dirty="0" smtClean="0"/>
              <a:t> </a:t>
            </a:r>
            <a:r>
              <a:rPr lang="en-US" sz="2600" dirty="0" smtClean="0">
                <a:solidFill>
                  <a:schemeClr val="bg1"/>
                </a:solidFill>
              </a:rPr>
              <a:t>basis under this Act and inward supplies of goods or services or both </a:t>
            </a:r>
            <a:r>
              <a:rPr lang="en-US" sz="2600" b="1" dirty="0" smtClean="0">
                <a:solidFill>
                  <a:srgbClr val="FF0000"/>
                </a:solidFill>
              </a:rPr>
              <a:t>taxable under the Integrated Goods and Services Tax Act </a:t>
            </a:r>
            <a:r>
              <a:rPr lang="en-US" sz="2600" dirty="0" smtClean="0">
                <a:solidFill>
                  <a:schemeClr val="bg1"/>
                </a:solidFill>
              </a:rPr>
              <a:t>or on which integrated goods and services tax is payable under section 3 of the Customs Tariff Act, 1975, </a:t>
            </a:r>
            <a:r>
              <a:rPr lang="en-US" sz="2600" b="1" dirty="0" smtClean="0">
                <a:solidFill>
                  <a:srgbClr val="FF0000"/>
                </a:solidFill>
              </a:rPr>
              <a:t>and credit or debit notes received in respect of such supplies during a tax period after the tenth day but on or before the fifteenth day of the month succeeding the tax period in such form and manner as may be prescribed:</a:t>
            </a:r>
            <a:endParaRPr lang="en-US" sz="2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886891" y="685800"/>
            <a:ext cx="8727354" cy="1064623"/>
          </a:xfrm>
        </p:spPr>
        <p:txBody>
          <a:bodyPr>
            <a:normAutofit/>
          </a:bodyPr>
          <a:lstStyle/>
          <a:p>
            <a:pPr algn="ctr" eaLnBrk="1" hangingPunct="1"/>
            <a:r>
              <a:rPr lang="en-US" altLang="en-US" sz="6000" b="1" dirty="0" smtClean="0">
                <a:solidFill>
                  <a:srgbClr val="00B050"/>
                </a:solidFill>
              </a:rPr>
              <a:t>GST - Returns</a:t>
            </a:r>
            <a:endParaRPr lang="en-US" altLang="en-US" sz="6000" b="1" dirty="0">
              <a:solidFill>
                <a:srgbClr val="00B050"/>
              </a:solidFill>
            </a:endParaRPr>
          </a:p>
        </p:txBody>
      </p:sp>
      <p:pic>
        <p:nvPicPr>
          <p:cNvPr id="57345" name="Picture 1" descr="C:\Users\Admin\Desktop\images.jpg"/>
          <p:cNvPicPr>
            <a:picLocks noChangeAspect="1" noChangeArrowheads="1"/>
          </p:cNvPicPr>
          <p:nvPr/>
        </p:nvPicPr>
        <p:blipFill>
          <a:blip r:embed="rId3"/>
          <a:srcRect/>
          <a:stretch>
            <a:fillRect/>
          </a:stretch>
        </p:blipFill>
        <p:spPr bwMode="auto">
          <a:xfrm>
            <a:off x="2677885" y="2168434"/>
            <a:ext cx="8647611" cy="4010297"/>
          </a:xfrm>
          <a:prstGeom prst="rect">
            <a:avLst/>
          </a:prstGeom>
          <a:noFill/>
        </p:spPr>
      </p:pic>
    </p:spTree>
    <p:extLst>
      <p:ext uri="{BB962C8B-B14F-4D97-AF65-F5344CB8AC3E}">
        <p14:creationId xmlns="" xmlns:p14="http://schemas.microsoft.com/office/powerpoint/2010/main" val="7116452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235131"/>
            <a:ext cx="9905999" cy="6387738"/>
          </a:xfrm>
        </p:spPr>
        <p:txBody>
          <a:bodyPr>
            <a:normAutofit/>
          </a:bodyPr>
          <a:lstStyle/>
          <a:p>
            <a:r>
              <a:rPr lang="en-US" sz="2600" dirty="0" smtClean="0">
                <a:solidFill>
                  <a:schemeClr val="bg1"/>
                </a:solidFill>
              </a:rPr>
              <a:t>Provided that the Commissioner may, for reasons to be recorded in writing, by notification, </a:t>
            </a:r>
            <a:r>
              <a:rPr lang="en-US" sz="2600" b="1" dirty="0" smtClean="0">
                <a:solidFill>
                  <a:schemeClr val="bg1"/>
                </a:solidFill>
              </a:rPr>
              <a:t>extend</a:t>
            </a:r>
            <a:r>
              <a:rPr lang="en-US" sz="2600" dirty="0" smtClean="0">
                <a:solidFill>
                  <a:schemeClr val="bg1"/>
                </a:solidFill>
              </a:rPr>
              <a:t> the time limit for furnishing such details for such class of taxable persons as may be specified therein: </a:t>
            </a:r>
          </a:p>
          <a:p>
            <a:r>
              <a:rPr lang="en-US" sz="2600" dirty="0" smtClean="0">
                <a:solidFill>
                  <a:schemeClr val="bg1"/>
                </a:solidFill>
              </a:rPr>
              <a:t>Provided further that any extension of time limit notified by the Commissioner of State tax or Commissioner of Union territory tax shall be deemed to be notified by the Commissioner. </a:t>
            </a:r>
          </a:p>
          <a:p>
            <a:r>
              <a:rPr lang="en-US" sz="2800" dirty="0" smtClean="0">
                <a:solidFill>
                  <a:srgbClr val="FFFF00"/>
                </a:solidFill>
              </a:rPr>
              <a:t>(3) The details of supplies modified, deleted or included by the recipient and furnished under sub-section (2) shall be communicated to the supplier concerned in such manner and within such time as may be prescribed.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391886"/>
            <a:ext cx="9905999" cy="5969725"/>
          </a:xfrm>
        </p:spPr>
        <p:txBody>
          <a:bodyPr>
            <a:normAutofit fontScale="85000" lnSpcReduction="10000"/>
          </a:bodyPr>
          <a:lstStyle/>
          <a:p>
            <a:r>
              <a:rPr lang="en-US" dirty="0" smtClean="0">
                <a:solidFill>
                  <a:schemeClr val="bg1"/>
                </a:solidFill>
              </a:rPr>
              <a:t> </a:t>
            </a:r>
            <a:r>
              <a:rPr lang="en-US" sz="2600" dirty="0" smtClean="0">
                <a:solidFill>
                  <a:schemeClr val="bg1"/>
                </a:solidFill>
              </a:rPr>
              <a:t>(4</a:t>
            </a:r>
            <a:r>
              <a:rPr lang="en-US" sz="2600" b="1" dirty="0" smtClean="0">
                <a:solidFill>
                  <a:schemeClr val="bg1"/>
                </a:solidFill>
              </a:rPr>
              <a:t>) The details of supplies modified, deleted or included by the recipient in the return furnished under sub-section (2)-TDS or sub-section (4)-ISD of section 39 shall be communicated to the supplier concerned in such manner and within such time as may be prescribed. </a:t>
            </a:r>
          </a:p>
          <a:p>
            <a:r>
              <a:rPr lang="en-US" sz="2600" dirty="0" smtClean="0">
                <a:solidFill>
                  <a:schemeClr val="bg1"/>
                </a:solidFill>
              </a:rPr>
              <a:t>(5) Any registered person, who has furnished the details under sub-section (2) for any tax period and which have remained unmatched under section 42 or section 43, shall, upon discovery of any error or omission therein, rectify such error or omission in the tax period during which such error or omission is noticed in such manner as may be prescribed, and shall pay the tax and interest, if any, in case there is a short payment of tax on account of such error or omission, in the return to be furnished for such tax period</a:t>
            </a:r>
          </a:p>
          <a:p>
            <a:r>
              <a:rPr lang="en-US" sz="2600" dirty="0" smtClean="0">
                <a:solidFill>
                  <a:schemeClr val="bg1"/>
                </a:solidFill>
              </a:rPr>
              <a:t>Provided that no rectification of error or omission in respect of the details furnished under sub-section (2) shall be allowed after furnishing of the return under section 39 for the month of September following the end of the financial year to which such details pertain, or furnishing of the relevant annual return, whichever is earlier.</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70771" y="624489"/>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Inward Supply</a:t>
            </a:r>
            <a:endParaRPr lang="en-US" dirty="0">
              <a:solidFill>
                <a:schemeClr val="bg1"/>
              </a:solidFill>
            </a:endParaRPr>
          </a:p>
        </p:txBody>
      </p:sp>
      <p:sp>
        <p:nvSpPr>
          <p:cNvPr id="5" name="Rounded Rectangle 4"/>
          <p:cNvSpPr/>
          <p:nvPr/>
        </p:nvSpPr>
        <p:spPr>
          <a:xfrm>
            <a:off x="9069808" y="4769984"/>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- 3</a:t>
            </a:r>
            <a:endParaRPr lang="en-US" dirty="0">
              <a:solidFill>
                <a:schemeClr val="bg1"/>
              </a:solidFill>
            </a:endParaRPr>
          </a:p>
        </p:txBody>
      </p:sp>
      <p:sp>
        <p:nvSpPr>
          <p:cNvPr id="1025" name="Rectangle 1"/>
          <p:cNvSpPr>
            <a:spLocks noChangeArrowheads="1"/>
          </p:cNvSpPr>
          <p:nvPr/>
        </p:nvSpPr>
        <p:spPr bwMode="auto">
          <a:xfrm>
            <a:off x="1200149" y="2487408"/>
            <a:ext cx="1785939"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Calibri" pitchFamily="34" charset="0"/>
                <a:ea typeface="Times New Roman" pitchFamily="18" charset="0"/>
                <a:cs typeface="Arial" pitchFamily="34" charset="0"/>
              </a:rPr>
              <a:t>Inward supplies of goods or services or both-  on or before - 15th</a:t>
            </a:r>
            <a:endParaRPr kumimoji="0" lang="en-US" b="1" i="0" u="none" strike="noStrike" cap="none" normalizeH="0" baseline="0" dirty="0" smtClean="0">
              <a:ln>
                <a:noFill/>
              </a:ln>
              <a:solidFill>
                <a:schemeClr val="bg1"/>
              </a:solidFill>
              <a:effectLst/>
              <a:latin typeface="Arial" pitchFamily="34" charset="0"/>
              <a:cs typeface="Arial" pitchFamily="34" charset="0"/>
            </a:endParaRPr>
          </a:p>
        </p:txBody>
      </p:sp>
      <p:cxnSp>
        <p:nvCxnSpPr>
          <p:cNvPr id="21" name="Straight Arrow Connector 20"/>
          <p:cNvCxnSpPr/>
          <p:nvPr/>
        </p:nvCxnSpPr>
        <p:spPr>
          <a:xfrm rot="16200000" flipH="1">
            <a:off x="2761834" y="1962196"/>
            <a:ext cx="719684" cy="447809"/>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3815687" y="2176312"/>
            <a:ext cx="646623" cy="8755"/>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025963" y="5252093"/>
            <a:ext cx="2503675" cy="5707"/>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1143000" y="5343525"/>
            <a:ext cx="1899776" cy="369332"/>
          </a:xfrm>
          <a:prstGeom prst="rect">
            <a:avLst/>
          </a:prstGeom>
        </p:spPr>
        <p:txBody>
          <a:bodyPr wrap="square">
            <a:spAutoFit/>
          </a:bodyPr>
          <a:lstStyle/>
          <a:p>
            <a:r>
              <a:rPr lang="en-US" b="1" dirty="0" smtClean="0">
                <a:solidFill>
                  <a:schemeClr val="bg1"/>
                </a:solidFill>
              </a:rPr>
              <a:t>BETWEEN 16 &amp; 17</a:t>
            </a:r>
            <a:endParaRPr lang="en-US" b="1" dirty="0">
              <a:solidFill>
                <a:schemeClr val="bg1"/>
              </a:solidFill>
            </a:endParaRPr>
          </a:p>
        </p:txBody>
      </p:sp>
      <p:sp>
        <p:nvSpPr>
          <p:cNvPr id="31" name="Rectangle 30"/>
          <p:cNvSpPr/>
          <p:nvPr/>
        </p:nvSpPr>
        <p:spPr>
          <a:xfrm>
            <a:off x="5501256" y="5648633"/>
            <a:ext cx="3600666" cy="646331"/>
          </a:xfrm>
          <a:prstGeom prst="rect">
            <a:avLst/>
          </a:prstGeom>
        </p:spPr>
        <p:txBody>
          <a:bodyPr wrap="square">
            <a:spAutoFit/>
          </a:bodyPr>
          <a:lstStyle/>
          <a:p>
            <a:pPr algn="ctr"/>
            <a:r>
              <a:rPr lang="en-US" b="1" dirty="0" smtClean="0">
                <a:solidFill>
                  <a:schemeClr val="bg1"/>
                </a:solidFill>
              </a:rPr>
              <a:t>Details will be auto adjusted in GSTR-3</a:t>
            </a:r>
            <a:endParaRPr lang="en-US" dirty="0">
              <a:solidFill>
                <a:schemeClr val="bg1"/>
              </a:solidFill>
            </a:endParaRPr>
          </a:p>
        </p:txBody>
      </p:sp>
      <p:sp>
        <p:nvSpPr>
          <p:cNvPr id="32" name="Rectangle 31"/>
          <p:cNvSpPr/>
          <p:nvPr/>
        </p:nvSpPr>
        <p:spPr>
          <a:xfrm>
            <a:off x="5660473" y="2101645"/>
            <a:ext cx="2340987" cy="1200329"/>
          </a:xfrm>
          <a:prstGeom prst="rect">
            <a:avLst/>
          </a:prstGeom>
        </p:spPr>
        <p:txBody>
          <a:bodyPr wrap="square">
            <a:spAutoFit/>
          </a:bodyPr>
          <a:lstStyle/>
          <a:p>
            <a:r>
              <a:rPr lang="en-US" b="1" dirty="0" smtClean="0">
                <a:solidFill>
                  <a:schemeClr val="bg1"/>
                </a:solidFill>
              </a:rPr>
              <a:t>VALIDATE THE DETAILS AND WIL AUTO UPLOADED</a:t>
            </a:r>
          </a:p>
          <a:p>
            <a:r>
              <a:rPr lang="en-US" b="1" dirty="0" smtClean="0">
                <a:solidFill>
                  <a:schemeClr val="bg1"/>
                </a:solidFill>
              </a:rPr>
              <a:t>10</a:t>
            </a:r>
            <a:r>
              <a:rPr lang="en-US" b="1" baseline="30000" dirty="0" smtClean="0">
                <a:solidFill>
                  <a:schemeClr val="bg1"/>
                </a:solidFill>
              </a:rPr>
              <a:t>TH</a:t>
            </a:r>
            <a:r>
              <a:rPr lang="en-US" b="1" dirty="0" smtClean="0">
                <a:solidFill>
                  <a:schemeClr val="bg1"/>
                </a:solidFill>
              </a:rPr>
              <a:t> TO 15</a:t>
            </a:r>
            <a:r>
              <a:rPr lang="en-US" b="1" baseline="30000" dirty="0" smtClean="0">
                <a:solidFill>
                  <a:schemeClr val="bg1"/>
                </a:solidFill>
              </a:rPr>
              <a:t>TH</a:t>
            </a:r>
            <a:r>
              <a:rPr lang="en-US" b="1" dirty="0" smtClean="0">
                <a:solidFill>
                  <a:schemeClr val="bg1"/>
                </a:solidFill>
              </a:rPr>
              <a:t> </a:t>
            </a:r>
            <a:endParaRPr lang="en-US" b="1" dirty="0">
              <a:solidFill>
                <a:schemeClr val="bg1"/>
              </a:solidFill>
            </a:endParaRPr>
          </a:p>
        </p:txBody>
      </p:sp>
      <p:sp>
        <p:nvSpPr>
          <p:cNvPr id="14" name="Rounded Rectangle 13"/>
          <p:cNvSpPr/>
          <p:nvPr/>
        </p:nvSpPr>
        <p:spPr>
          <a:xfrm>
            <a:off x="1257463" y="589307"/>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Error or Omission as per 42 / 43 </a:t>
            </a:r>
            <a:endParaRPr lang="en-US" dirty="0">
              <a:solidFill>
                <a:schemeClr val="bg1"/>
              </a:solidFill>
            </a:endParaRPr>
          </a:p>
        </p:txBody>
      </p:sp>
      <p:sp>
        <p:nvSpPr>
          <p:cNvPr id="19" name="Rectangle 1"/>
          <p:cNvSpPr>
            <a:spLocks noChangeArrowheads="1"/>
          </p:cNvSpPr>
          <p:nvPr/>
        </p:nvSpPr>
        <p:spPr bwMode="auto">
          <a:xfrm>
            <a:off x="1770508" y="0"/>
            <a:ext cx="2701479"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Calibri" pitchFamily="34" charset="0"/>
                <a:ea typeface="Times New Roman" pitchFamily="18" charset="0"/>
                <a:cs typeface="Arial" pitchFamily="34" charset="0"/>
              </a:rPr>
              <a:t>During any tax period</a:t>
            </a:r>
            <a:endParaRPr kumimoji="0" lang="en-US" b="1" i="0" u="none" strike="noStrike" cap="none" normalizeH="0" baseline="0" dirty="0" smtClean="0">
              <a:ln>
                <a:noFill/>
              </a:ln>
              <a:solidFill>
                <a:schemeClr val="bg1"/>
              </a:solidFill>
              <a:effectLst/>
              <a:latin typeface="Arial" pitchFamily="34" charset="0"/>
              <a:cs typeface="Arial" pitchFamily="34" charset="0"/>
            </a:endParaRPr>
          </a:p>
        </p:txBody>
      </p:sp>
      <p:sp>
        <p:nvSpPr>
          <p:cNvPr id="24" name="Rounded Rectangle 23"/>
          <p:cNvSpPr/>
          <p:nvPr/>
        </p:nvSpPr>
        <p:spPr>
          <a:xfrm>
            <a:off x="3256749" y="2655697"/>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2</a:t>
            </a:r>
            <a:endParaRPr lang="en-US" dirty="0">
              <a:solidFill>
                <a:schemeClr val="bg1"/>
              </a:solidFill>
            </a:endParaRPr>
          </a:p>
        </p:txBody>
      </p:sp>
      <p:cxnSp>
        <p:nvCxnSpPr>
          <p:cNvPr id="29" name="Straight Arrow Connector 28"/>
          <p:cNvCxnSpPr/>
          <p:nvPr/>
        </p:nvCxnSpPr>
        <p:spPr>
          <a:xfrm rot="5400000">
            <a:off x="5036726" y="1938472"/>
            <a:ext cx="797204" cy="612229"/>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3290701" y="4871027"/>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GSTR-1A</a:t>
            </a:r>
            <a:endParaRPr lang="en-US" dirty="0">
              <a:solidFill>
                <a:schemeClr val="bg1"/>
              </a:solidFill>
            </a:endParaRPr>
          </a:p>
        </p:txBody>
      </p:sp>
      <p:cxnSp>
        <p:nvCxnSpPr>
          <p:cNvPr id="37" name="Straight Arrow Connector 36"/>
          <p:cNvCxnSpPr/>
          <p:nvPr/>
        </p:nvCxnSpPr>
        <p:spPr>
          <a:xfrm rot="5400000">
            <a:off x="3707608" y="4321969"/>
            <a:ext cx="871537" cy="28575"/>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5409398" y="622109"/>
            <a:ext cx="1776549" cy="1045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2A </a:t>
            </a:r>
          </a:p>
          <a:p>
            <a:pPr algn="ctr"/>
            <a:r>
              <a:rPr lang="en-US" dirty="0" smtClean="0">
                <a:solidFill>
                  <a:schemeClr val="bg1"/>
                </a:solidFill>
              </a:rPr>
              <a:t>PART A</a:t>
            </a:r>
          </a:p>
          <a:p>
            <a:pPr algn="ctr"/>
            <a:r>
              <a:rPr lang="en-US" dirty="0" smtClean="0">
                <a:solidFill>
                  <a:schemeClr val="bg1"/>
                </a:solidFill>
              </a:rPr>
              <a:t>After 10</a:t>
            </a:r>
            <a:r>
              <a:rPr lang="en-US" baseline="30000" dirty="0" smtClean="0">
                <a:solidFill>
                  <a:schemeClr val="bg1"/>
                </a:solidFill>
              </a:rPr>
              <a:t>th</a:t>
            </a:r>
            <a:r>
              <a:rPr lang="en-US" dirty="0" smtClean="0">
                <a:solidFill>
                  <a:schemeClr val="bg1"/>
                </a:solidFill>
              </a:rPr>
              <a:t> </a:t>
            </a:r>
            <a:endParaRPr lang="en-US" dirty="0">
              <a:solidFill>
                <a:schemeClr val="bg1"/>
              </a:solidFill>
            </a:endParaRPr>
          </a:p>
        </p:txBody>
      </p:sp>
      <p:sp>
        <p:nvSpPr>
          <p:cNvPr id="39" name="Rounded Rectangle 38"/>
          <p:cNvSpPr/>
          <p:nvPr/>
        </p:nvSpPr>
        <p:spPr>
          <a:xfrm>
            <a:off x="7962098" y="588771"/>
            <a:ext cx="2610652" cy="269735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GSTR 2A </a:t>
            </a:r>
          </a:p>
          <a:p>
            <a:pPr algn="ctr"/>
            <a:r>
              <a:rPr lang="en-US" dirty="0" smtClean="0">
                <a:solidFill>
                  <a:schemeClr val="bg1"/>
                </a:solidFill>
              </a:rPr>
              <a:t>PART B- ISD -GSTR6</a:t>
            </a:r>
          </a:p>
          <a:p>
            <a:pPr algn="ctr"/>
            <a:r>
              <a:rPr lang="en-US" dirty="0" smtClean="0">
                <a:solidFill>
                  <a:schemeClr val="bg1"/>
                </a:solidFill>
              </a:rPr>
              <a:t>PART C- TDS-GSTR7 </a:t>
            </a:r>
          </a:p>
          <a:p>
            <a:pPr algn="ctr"/>
            <a:r>
              <a:rPr lang="en-US" dirty="0" smtClean="0">
                <a:solidFill>
                  <a:schemeClr val="bg1"/>
                </a:solidFill>
              </a:rPr>
              <a:t>PART D- TCS-GSTR8</a:t>
            </a:r>
          </a:p>
          <a:p>
            <a:pPr algn="ctr"/>
            <a:r>
              <a:rPr lang="en-US" dirty="0" smtClean="0">
                <a:solidFill>
                  <a:schemeClr val="bg1"/>
                </a:solidFill>
              </a:rPr>
              <a:t>After 10</a:t>
            </a:r>
            <a:r>
              <a:rPr lang="en-US" baseline="30000" dirty="0" smtClean="0">
                <a:solidFill>
                  <a:schemeClr val="bg1"/>
                </a:solidFill>
              </a:rPr>
              <a:t>th</a:t>
            </a:r>
            <a:r>
              <a:rPr lang="en-US" dirty="0" smtClean="0">
                <a:solidFill>
                  <a:schemeClr val="bg1"/>
                </a:solidFill>
              </a:rPr>
              <a:t> </a:t>
            </a:r>
            <a:endParaRPr lang="en-US" dirty="0">
              <a:solidFill>
                <a:schemeClr val="bg1"/>
              </a:solidFill>
            </a:endParaRPr>
          </a:p>
        </p:txBody>
      </p:sp>
      <p:cxnSp>
        <p:nvCxnSpPr>
          <p:cNvPr id="40" name="Straight Arrow Connector 39"/>
          <p:cNvCxnSpPr/>
          <p:nvPr/>
        </p:nvCxnSpPr>
        <p:spPr>
          <a:xfrm rot="10800000" flipV="1">
            <a:off x="5472116" y="3343274"/>
            <a:ext cx="2300285" cy="242887"/>
          </a:xfrm>
          <a:prstGeom prst="straightConnector1">
            <a:avLst/>
          </a:prstGeom>
          <a:ln w="539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7" presetClass="entr" presetSubtype="4"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0" fill="hold"/>
                                        <p:tgtEl>
                                          <p:spTgt spid="39"/>
                                        </p:tgtEl>
                                        <p:attrNameLst>
                                          <p:attrName>ppt_x</p:attrName>
                                        </p:attrNameLst>
                                      </p:cBhvr>
                                      <p:tavLst>
                                        <p:tav tm="0">
                                          <p:val>
                                            <p:strVal val="#ppt_x"/>
                                          </p:val>
                                        </p:tav>
                                        <p:tav tm="100000">
                                          <p:val>
                                            <p:strVal val="#ppt_x"/>
                                          </p:val>
                                        </p:tav>
                                      </p:tavLst>
                                    </p:anim>
                                    <p:anim calcmode="lin" valueType="num">
                                      <p:cBhvr additive="base">
                                        <p:cTn id="27" dur="50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slide(fromBottom)">
                                      <p:cBhvr>
                                        <p:cTn id="42" dur="500"/>
                                        <p:tgtEl>
                                          <p:spTgt spid="29"/>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slide(fromBottom)">
                                      <p:cBhvr>
                                        <p:cTn id="45" dur="500"/>
                                        <p:tgtEl>
                                          <p:spTgt spid="32"/>
                                        </p:tgtEl>
                                      </p:cBhvr>
                                    </p:animEffect>
                                  </p:childTnLst>
                                </p:cTn>
                              </p:par>
                              <p:par>
                                <p:cTn id="46" presetID="12" presetClass="entr" presetSubtype="4"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slide(fromBottom)">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diamond(in)">
                                      <p:cBhvr>
                                        <p:cTn id="53" dur="2000"/>
                                        <p:tgtEl>
                                          <p:spTgt spid="24"/>
                                        </p:tgtEl>
                                      </p:cBhvr>
                                    </p:animEffect>
                                  </p:childTnLst>
                                </p:cTn>
                              </p:par>
                              <p:par>
                                <p:cTn id="54" presetID="8" presetClass="entr" presetSubtype="16" fill="hold" grpId="0" nodeType="withEffect">
                                  <p:stCondLst>
                                    <p:cond delay="0"/>
                                  </p:stCondLst>
                                  <p:childTnLst>
                                    <p:set>
                                      <p:cBhvr>
                                        <p:cTn id="55" dur="1" fill="hold">
                                          <p:stCondLst>
                                            <p:cond delay="0"/>
                                          </p:stCondLst>
                                        </p:cTn>
                                        <p:tgtEl>
                                          <p:spTgt spid="1025"/>
                                        </p:tgtEl>
                                        <p:attrNameLst>
                                          <p:attrName>style.visibility</p:attrName>
                                        </p:attrNameLst>
                                      </p:cBhvr>
                                      <p:to>
                                        <p:strVal val="visible"/>
                                      </p:to>
                                    </p:set>
                                    <p:animEffect transition="in" filter="diamond(in)">
                                      <p:cBhvr>
                                        <p:cTn id="56" dur="2000"/>
                                        <p:tgtEl>
                                          <p:spTgt spid="102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3"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
                                        <p:tgtEl>
                                          <p:spTgt spid="27"/>
                                        </p:tgtEl>
                                      </p:cBhvr>
                                    </p:animEffect>
                                    <p:anim calcmode="lin" valueType="num">
                                      <p:cBhvr>
                                        <p:cTn id="68" dur="400" fill="hold"/>
                                        <p:tgtEl>
                                          <p:spTgt spid="27"/>
                                        </p:tgtEl>
                                        <p:attrNameLst>
                                          <p:attrName>ppt_x</p:attrName>
                                        </p:attrNameLst>
                                      </p:cBhvr>
                                      <p:tavLst>
                                        <p:tav tm="0">
                                          <p:val>
                                            <p:strVal val="#ppt_x"/>
                                          </p:val>
                                        </p:tav>
                                        <p:tav tm="100000">
                                          <p:val>
                                            <p:strVal val="#ppt_x"/>
                                          </p:val>
                                        </p:tav>
                                      </p:tavLst>
                                    </p:anim>
                                    <p:anim calcmode="lin" valueType="num">
                                      <p:cBhvr>
                                        <p:cTn id="69" dur="400" fill="hold"/>
                                        <p:tgtEl>
                                          <p:spTgt spid="27"/>
                                        </p:tgtEl>
                                        <p:attrNameLst>
                                          <p:attrName>ppt_y</p:attrName>
                                        </p:attrNameLst>
                                      </p:cBhvr>
                                      <p:tavLst>
                                        <p:tav tm="0">
                                          <p:val>
                                            <p:strVal val="#ppt_y+0.31"/>
                                          </p:val>
                                        </p:tav>
                                        <p:tav tm="100000">
                                          <p:val>
                                            <p:strVal val="#ppt_y+0.31"/>
                                          </p:val>
                                        </p:tav>
                                      </p:tavLst>
                                    </p:anim>
                                    <p:anim calcmode="lin" valueType="num">
                                      <p:cBhvr>
                                        <p:cTn id="70" dur="600" decel="50000" fill="hold">
                                          <p:stCondLst>
                                            <p:cond delay="400"/>
                                          </p:stCondLst>
                                        </p:cTn>
                                        <p:tgtEl>
                                          <p:spTgt spid="2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1" dur="600" decel="50000" fill="hold">
                                          <p:stCondLst>
                                            <p:cond delay="400"/>
                                          </p:stCondLst>
                                        </p:cTn>
                                        <p:tgtEl>
                                          <p:spTgt spid="2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72" presetID="43"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100"/>
                                        <p:tgtEl>
                                          <p:spTgt spid="36"/>
                                        </p:tgtEl>
                                      </p:cBhvr>
                                    </p:animEffect>
                                    <p:anim calcmode="lin" valueType="num">
                                      <p:cBhvr>
                                        <p:cTn id="75" dur="400" fill="hold"/>
                                        <p:tgtEl>
                                          <p:spTgt spid="36"/>
                                        </p:tgtEl>
                                        <p:attrNameLst>
                                          <p:attrName>ppt_x</p:attrName>
                                        </p:attrNameLst>
                                      </p:cBhvr>
                                      <p:tavLst>
                                        <p:tav tm="0">
                                          <p:val>
                                            <p:strVal val="#ppt_x"/>
                                          </p:val>
                                        </p:tav>
                                        <p:tav tm="100000">
                                          <p:val>
                                            <p:strVal val="#ppt_x"/>
                                          </p:val>
                                        </p:tav>
                                      </p:tavLst>
                                    </p:anim>
                                    <p:anim calcmode="lin" valueType="num">
                                      <p:cBhvr>
                                        <p:cTn id="76" dur="400" fill="hold"/>
                                        <p:tgtEl>
                                          <p:spTgt spid="36"/>
                                        </p:tgtEl>
                                        <p:attrNameLst>
                                          <p:attrName>ppt_y</p:attrName>
                                        </p:attrNameLst>
                                      </p:cBhvr>
                                      <p:tavLst>
                                        <p:tav tm="0">
                                          <p:val>
                                            <p:strVal val="#ppt_y+0.31"/>
                                          </p:val>
                                        </p:tav>
                                        <p:tav tm="100000">
                                          <p:val>
                                            <p:strVal val="#ppt_y+0.31"/>
                                          </p:val>
                                        </p:tav>
                                      </p:tavLst>
                                    </p:anim>
                                    <p:anim calcmode="lin" valueType="num">
                                      <p:cBhvr>
                                        <p:cTn id="77" dur="600" decel="50000" fill="hold">
                                          <p:stCondLst>
                                            <p:cond delay="400"/>
                                          </p:stCondLst>
                                        </p:cTn>
                                        <p:tgtEl>
                                          <p:spTgt spid="3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78" dur="600" decel="50000" fill="hold">
                                          <p:stCondLst>
                                            <p:cond delay="400"/>
                                          </p:stCondLst>
                                        </p:cTn>
                                        <p:tgtEl>
                                          <p:spTgt spid="3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9" presetClass="entr" presetSubtype="0" decel="100000"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 calcmode="lin" valueType="num">
                                      <p:cBhvr>
                                        <p:cTn id="85" dur="500" fill="hold"/>
                                        <p:tgtEl>
                                          <p:spTgt spid="23"/>
                                        </p:tgtEl>
                                        <p:attrNameLst>
                                          <p:attrName>style.rotation</p:attrName>
                                        </p:attrNameLst>
                                      </p:cBhvr>
                                      <p:tavLst>
                                        <p:tav tm="0">
                                          <p:val>
                                            <p:fltVal val="360"/>
                                          </p:val>
                                        </p:tav>
                                        <p:tav tm="100000">
                                          <p:val>
                                            <p:fltVal val="0"/>
                                          </p:val>
                                        </p:tav>
                                      </p:tavLst>
                                    </p:anim>
                                    <p:animEffect transition="in" filter="fade">
                                      <p:cBhvr>
                                        <p:cTn id="86" dur="500"/>
                                        <p:tgtEl>
                                          <p:spTgt spid="23"/>
                                        </p:tgtEl>
                                      </p:cBhvr>
                                    </p:animEffect>
                                  </p:childTnLst>
                                </p:cTn>
                              </p:par>
                              <p:par>
                                <p:cTn id="87" presetID="49" presetClass="entr" presetSubtype="0" decel="100000"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p:cTn id="89" dur="500" fill="hold"/>
                                        <p:tgtEl>
                                          <p:spTgt spid="31"/>
                                        </p:tgtEl>
                                        <p:attrNameLst>
                                          <p:attrName>ppt_w</p:attrName>
                                        </p:attrNameLst>
                                      </p:cBhvr>
                                      <p:tavLst>
                                        <p:tav tm="0">
                                          <p:val>
                                            <p:fltVal val="0"/>
                                          </p:val>
                                        </p:tav>
                                        <p:tav tm="100000">
                                          <p:val>
                                            <p:strVal val="#ppt_w"/>
                                          </p:val>
                                        </p:tav>
                                      </p:tavLst>
                                    </p:anim>
                                    <p:anim calcmode="lin" valueType="num">
                                      <p:cBhvr>
                                        <p:cTn id="90" dur="500" fill="hold"/>
                                        <p:tgtEl>
                                          <p:spTgt spid="31"/>
                                        </p:tgtEl>
                                        <p:attrNameLst>
                                          <p:attrName>ppt_h</p:attrName>
                                        </p:attrNameLst>
                                      </p:cBhvr>
                                      <p:tavLst>
                                        <p:tav tm="0">
                                          <p:val>
                                            <p:fltVal val="0"/>
                                          </p:val>
                                        </p:tav>
                                        <p:tav tm="100000">
                                          <p:val>
                                            <p:strVal val="#ppt_h"/>
                                          </p:val>
                                        </p:tav>
                                      </p:tavLst>
                                    </p:anim>
                                    <p:anim calcmode="lin" valueType="num">
                                      <p:cBhvr>
                                        <p:cTn id="91" dur="500" fill="hold"/>
                                        <p:tgtEl>
                                          <p:spTgt spid="31"/>
                                        </p:tgtEl>
                                        <p:attrNameLst>
                                          <p:attrName>style.rotation</p:attrName>
                                        </p:attrNameLst>
                                      </p:cBhvr>
                                      <p:tavLst>
                                        <p:tav tm="0">
                                          <p:val>
                                            <p:fltVal val="360"/>
                                          </p:val>
                                        </p:tav>
                                        <p:tav tm="100000">
                                          <p:val>
                                            <p:fltVal val="0"/>
                                          </p:val>
                                        </p:tav>
                                      </p:tavLst>
                                    </p:anim>
                                    <p:animEffect transition="in" filter="fade">
                                      <p:cBhvr>
                                        <p:cTn id="92" dur="500"/>
                                        <p:tgtEl>
                                          <p:spTgt spid="31"/>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p:cTn id="95" dur="500" fill="hold"/>
                                        <p:tgtEl>
                                          <p:spTgt spid="5"/>
                                        </p:tgtEl>
                                        <p:attrNameLst>
                                          <p:attrName>ppt_w</p:attrName>
                                        </p:attrNameLst>
                                      </p:cBhvr>
                                      <p:tavLst>
                                        <p:tav tm="0">
                                          <p:val>
                                            <p:fltVal val="0"/>
                                          </p:val>
                                        </p:tav>
                                        <p:tav tm="100000">
                                          <p:val>
                                            <p:strVal val="#ppt_w"/>
                                          </p:val>
                                        </p:tav>
                                      </p:tavLst>
                                    </p:anim>
                                    <p:anim calcmode="lin" valueType="num">
                                      <p:cBhvr>
                                        <p:cTn id="96" dur="500" fill="hold"/>
                                        <p:tgtEl>
                                          <p:spTgt spid="5"/>
                                        </p:tgtEl>
                                        <p:attrNameLst>
                                          <p:attrName>ppt_h</p:attrName>
                                        </p:attrNameLst>
                                      </p:cBhvr>
                                      <p:tavLst>
                                        <p:tav tm="0">
                                          <p:val>
                                            <p:fltVal val="0"/>
                                          </p:val>
                                        </p:tav>
                                        <p:tav tm="100000">
                                          <p:val>
                                            <p:strVal val="#ppt_h"/>
                                          </p:val>
                                        </p:tav>
                                      </p:tavLst>
                                    </p:anim>
                                    <p:anim calcmode="lin" valueType="num">
                                      <p:cBhvr>
                                        <p:cTn id="97" dur="500" fill="hold"/>
                                        <p:tgtEl>
                                          <p:spTgt spid="5"/>
                                        </p:tgtEl>
                                        <p:attrNameLst>
                                          <p:attrName>style.rotation</p:attrName>
                                        </p:attrNameLst>
                                      </p:cBhvr>
                                      <p:tavLst>
                                        <p:tav tm="0">
                                          <p:val>
                                            <p:fltVal val="360"/>
                                          </p:val>
                                        </p:tav>
                                        <p:tav tm="100000">
                                          <p:val>
                                            <p:fltVal val="0"/>
                                          </p:val>
                                        </p:tav>
                                      </p:tavLst>
                                    </p:anim>
                                    <p:animEffect transition="in" filter="fade">
                                      <p:cBhvr>
                                        <p:cTn id="9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25" grpId="0"/>
      <p:bldP spid="27" grpId="0"/>
      <p:bldP spid="31" grpId="0"/>
      <p:bldP spid="32" grpId="0"/>
      <p:bldP spid="14" grpId="0" animBg="1"/>
      <p:bldP spid="19" grpId="0"/>
      <p:bldP spid="24" grpId="0" animBg="1"/>
      <p:bldP spid="36" grpId="0" animBg="1"/>
      <p:bldP spid="25" grpId="0" animBg="1"/>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267097"/>
            <a:ext cx="9905999" cy="2717074"/>
          </a:xfrm>
        </p:spPr>
        <p:txBody>
          <a:bodyPr>
            <a:normAutofit/>
          </a:bodyPr>
          <a:lstStyle/>
          <a:p>
            <a:pPr algn="ctr">
              <a:buNone/>
            </a:pPr>
            <a:r>
              <a:rPr lang="en-US" sz="3500" b="1" dirty="0" smtClean="0">
                <a:solidFill>
                  <a:schemeClr val="bg1"/>
                </a:solidFill>
              </a:rPr>
              <a:t>SEC. 39 </a:t>
            </a:r>
          </a:p>
          <a:p>
            <a:pPr algn="ctr">
              <a:buNone/>
            </a:pPr>
            <a:r>
              <a:rPr lang="en-US" sz="3500" b="1" dirty="0" smtClean="0">
                <a:solidFill>
                  <a:schemeClr val="bg1"/>
                </a:solidFill>
              </a:rPr>
              <a:t> FURNISHING OF RETURNS</a:t>
            </a:r>
            <a:endParaRPr lang="en-US" sz="35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00063"/>
            <a:ext cx="9905999" cy="5291138"/>
          </a:xfrm>
        </p:spPr>
        <p:txBody>
          <a:bodyPr/>
          <a:lstStyle/>
          <a:p>
            <a:r>
              <a:rPr lang="en-US" sz="2800" dirty="0" smtClean="0">
                <a:solidFill>
                  <a:schemeClr val="bg1"/>
                </a:solidFill>
              </a:rPr>
              <a:t>(1) Every registered person, other than an Input Service Distributor or a non-resident taxable person or a person paying tax under the provisions of section 10 or section 51 or section 52 shall, for every calendar month or part thereof, furnish, in such form and manner as may be prescribed, a return, electronically, of </a:t>
            </a:r>
            <a:r>
              <a:rPr lang="en-US" sz="2800" b="1" dirty="0" smtClean="0">
                <a:solidFill>
                  <a:schemeClr val="bg1"/>
                </a:solidFill>
              </a:rPr>
              <a:t>inward and outward supplies </a:t>
            </a:r>
            <a:r>
              <a:rPr lang="en-US" sz="2800" dirty="0" smtClean="0">
                <a:solidFill>
                  <a:schemeClr val="bg1"/>
                </a:solidFill>
              </a:rPr>
              <a:t>of goods or services or both, </a:t>
            </a:r>
            <a:r>
              <a:rPr lang="en-US" sz="2800" b="1" dirty="0" smtClean="0">
                <a:solidFill>
                  <a:schemeClr val="bg1"/>
                </a:solidFill>
              </a:rPr>
              <a:t>input tax credit availed</a:t>
            </a:r>
            <a:r>
              <a:rPr lang="en-US" sz="2800" dirty="0" smtClean="0">
                <a:solidFill>
                  <a:schemeClr val="bg1"/>
                </a:solidFill>
              </a:rPr>
              <a:t>, </a:t>
            </a:r>
            <a:r>
              <a:rPr lang="en-US" sz="2800" b="1" dirty="0" smtClean="0">
                <a:solidFill>
                  <a:schemeClr val="bg1"/>
                </a:solidFill>
              </a:rPr>
              <a:t>tax payable</a:t>
            </a:r>
            <a:r>
              <a:rPr lang="en-US" sz="2800" dirty="0" smtClean="0">
                <a:solidFill>
                  <a:schemeClr val="bg1"/>
                </a:solidFill>
              </a:rPr>
              <a:t>, </a:t>
            </a:r>
            <a:r>
              <a:rPr lang="en-US" sz="2800" b="1" dirty="0" smtClean="0">
                <a:solidFill>
                  <a:schemeClr val="bg1"/>
                </a:solidFill>
              </a:rPr>
              <a:t>tax paid </a:t>
            </a:r>
            <a:r>
              <a:rPr lang="en-US" sz="2800" dirty="0" smtClean="0">
                <a:solidFill>
                  <a:schemeClr val="bg1"/>
                </a:solidFill>
              </a:rPr>
              <a:t>and </a:t>
            </a:r>
            <a:r>
              <a:rPr lang="en-US" sz="2800" b="1" dirty="0" smtClean="0">
                <a:solidFill>
                  <a:srgbClr val="FF0000"/>
                </a:solidFill>
              </a:rPr>
              <a:t>such other particulars </a:t>
            </a:r>
            <a:r>
              <a:rPr lang="en-US" sz="2800" dirty="0" smtClean="0">
                <a:solidFill>
                  <a:schemeClr val="bg1"/>
                </a:solidFill>
              </a:rPr>
              <a:t>as may be prescribed, on or before the </a:t>
            </a:r>
            <a:r>
              <a:rPr lang="en-US" sz="2800" b="1" dirty="0" smtClean="0">
                <a:solidFill>
                  <a:schemeClr val="bg1"/>
                </a:solidFill>
              </a:rPr>
              <a:t>twentieth day </a:t>
            </a:r>
            <a:r>
              <a:rPr lang="en-US" sz="2800" dirty="0" smtClean="0">
                <a:solidFill>
                  <a:schemeClr val="bg1"/>
                </a:solidFill>
              </a:rPr>
              <a:t>of the month succeeding such calendar month or part thereof.</a:t>
            </a:r>
            <a:endParaRPr lang="en-US"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404949"/>
            <a:ext cx="9905999" cy="5826034"/>
          </a:xfrm>
        </p:spPr>
        <p:txBody>
          <a:bodyPr>
            <a:noAutofit/>
          </a:bodyPr>
          <a:lstStyle/>
          <a:p>
            <a:r>
              <a:rPr lang="en-US" sz="2800" dirty="0" smtClean="0">
                <a:solidFill>
                  <a:schemeClr val="bg1"/>
                </a:solidFill>
              </a:rPr>
              <a:t>(2) A registered person paying tax under the provisions of section 10 shall, for each quarter or part thereof, furnish, in such form and manner as may be prescribed, a return, electronically, of turnover in the State or Union territory, inward supplies of goods or services or both, tax payable and tax paid within eighteen days after the end of such quarter. ( GSTR -4 )</a:t>
            </a:r>
          </a:p>
          <a:p>
            <a:r>
              <a:rPr lang="en-US" sz="2800" dirty="0" smtClean="0">
                <a:solidFill>
                  <a:schemeClr val="bg1"/>
                </a:solidFill>
              </a:rPr>
              <a:t>(3) Every registered person required to deduct tax at source under the provisions of section 51 shall furnish, in such form and manner as may be prescribed, a return, electronically, for the month in which such deductions have been made within ten days after the end of such month (GSTR -7)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71500"/>
            <a:ext cx="9905999" cy="5219701"/>
          </a:xfrm>
        </p:spPr>
        <p:txBody>
          <a:bodyPr>
            <a:normAutofit lnSpcReduction="10000"/>
          </a:bodyPr>
          <a:lstStyle/>
          <a:p>
            <a:r>
              <a:rPr lang="en-US" sz="2800" dirty="0" smtClean="0">
                <a:solidFill>
                  <a:schemeClr val="bg1"/>
                </a:solidFill>
              </a:rPr>
              <a:t>(4) Every taxable person registered as an Input Service Distributor shall, for every calendar month or part thereof, furnish, in such form and manner as may be prescribed, a return, electronically, within thirteen days after the end of such month (GSTR -6)</a:t>
            </a:r>
          </a:p>
          <a:p>
            <a:r>
              <a:rPr lang="en-US" sz="2800" dirty="0" smtClean="0">
                <a:solidFill>
                  <a:schemeClr val="bg1"/>
                </a:solidFill>
              </a:rPr>
              <a:t>(5) Every registered non-resident taxable person shall, for every calendar month or part thereof, furnish, in such form and manner as may be prescribed, a return, electronically, within twenty days after the end of a calendar month or within seven days after the last day of the period of registration specified under sub-section (1) of section 27, whichever is earlier (GSTR -5)</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444136"/>
            <a:ext cx="9905999" cy="5839097"/>
          </a:xfrm>
        </p:spPr>
        <p:txBody>
          <a:bodyPr>
            <a:normAutofit/>
          </a:bodyPr>
          <a:lstStyle/>
          <a:p>
            <a:r>
              <a:rPr lang="en-US" sz="2800" dirty="0" smtClean="0">
                <a:solidFill>
                  <a:schemeClr val="bg1"/>
                </a:solidFill>
              </a:rPr>
              <a:t>(6) The Commissioner may, may extent</a:t>
            </a:r>
          </a:p>
          <a:p>
            <a:r>
              <a:rPr lang="en-US" sz="2800" dirty="0" smtClean="0">
                <a:solidFill>
                  <a:schemeClr val="bg1"/>
                </a:solidFill>
              </a:rPr>
              <a:t>(7) Every registered person, who is required to furnish a return under sub-section (1) or sub-section (2) or sub-section (3) or sub-section (5), shall pay to the Government the tax due as per such return not later than the last date on which he is required to furnish such return.</a:t>
            </a:r>
          </a:p>
          <a:p>
            <a:r>
              <a:rPr lang="en-US" sz="2800" dirty="0" smtClean="0">
                <a:solidFill>
                  <a:schemeClr val="bg1"/>
                </a:solidFill>
              </a:rPr>
              <a:t>(8) Every registered person who is required to furnish a return under sub-section (1) or sub-section (2) shall furnish a return for every tax period whether or not any supplies of goods or services or both have been made during such tax period.</a:t>
            </a:r>
            <a:endParaRPr lang="en-US"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35577"/>
            <a:ext cx="9905999" cy="5786846"/>
          </a:xfrm>
        </p:spPr>
        <p:txBody>
          <a:bodyPr>
            <a:normAutofit fontScale="92500"/>
          </a:bodyPr>
          <a:lstStyle/>
          <a:p>
            <a:r>
              <a:rPr lang="en-US" dirty="0" smtClean="0"/>
              <a:t>(</a:t>
            </a:r>
            <a:r>
              <a:rPr lang="en-US" dirty="0" smtClean="0">
                <a:solidFill>
                  <a:schemeClr val="bg1"/>
                </a:solidFill>
              </a:rPr>
              <a:t>9) </a:t>
            </a:r>
            <a:r>
              <a:rPr lang="en-US" b="1" dirty="0" smtClean="0">
                <a:solidFill>
                  <a:schemeClr val="bg1"/>
                </a:solidFill>
              </a:rPr>
              <a:t>Subject to the provisions of sections 37 and 38, </a:t>
            </a:r>
            <a:r>
              <a:rPr lang="en-US" dirty="0" smtClean="0">
                <a:solidFill>
                  <a:schemeClr val="bg1"/>
                </a:solidFill>
              </a:rPr>
              <a:t>if any registered person after furnishing a return under sub-section (1) or sub-section (2) or sub-section (3) or sub-section (4) or sub-section (5) discovers any omission or incorrect particulars therein, </a:t>
            </a:r>
            <a:r>
              <a:rPr lang="en-US" b="1" dirty="0" smtClean="0">
                <a:solidFill>
                  <a:schemeClr val="bg1"/>
                </a:solidFill>
              </a:rPr>
              <a:t>other than as a result of scrutiny, audit, inspection or enforcement activity </a:t>
            </a:r>
            <a:r>
              <a:rPr lang="en-US" dirty="0" smtClean="0">
                <a:solidFill>
                  <a:schemeClr val="bg1"/>
                </a:solidFill>
              </a:rPr>
              <a:t>by the tax authorities, he shall </a:t>
            </a:r>
            <a:r>
              <a:rPr lang="en-US" b="1" dirty="0" smtClean="0">
                <a:solidFill>
                  <a:schemeClr val="bg1"/>
                </a:solidFill>
              </a:rPr>
              <a:t>rectify</a:t>
            </a:r>
            <a:r>
              <a:rPr lang="en-US" dirty="0" smtClean="0">
                <a:solidFill>
                  <a:schemeClr val="bg1"/>
                </a:solidFill>
              </a:rPr>
              <a:t> such omission or incorrect particulars in the return to be furnished </a:t>
            </a:r>
            <a:r>
              <a:rPr lang="en-US" b="1" dirty="0" smtClean="0">
                <a:solidFill>
                  <a:schemeClr val="bg1"/>
                </a:solidFill>
              </a:rPr>
              <a:t>for the month or quarter</a:t>
            </a:r>
            <a:r>
              <a:rPr lang="en-US" dirty="0" smtClean="0">
                <a:solidFill>
                  <a:schemeClr val="bg1"/>
                </a:solidFill>
              </a:rPr>
              <a:t> during which such omission or incorrect particulars are noticed, subject to payment of interest under this Act: Provided that no such rectification of any omission or incorrect particulars shall be allowed after the due date for furnishing of return for the month of September or second quarter following the end of the financial year, or the actual date of furnishing of relevant annual return, whichever is earlier.</a:t>
            </a:r>
          </a:p>
          <a:p>
            <a:r>
              <a:rPr lang="en-US" b="1" dirty="0" smtClean="0">
                <a:solidFill>
                  <a:srgbClr val="FFFF00"/>
                </a:solidFill>
              </a:rPr>
              <a:t>10) A registered person shall not be allowed to furnish a return for a tax period if the return for any of the previous tax periods has not been furnished by him.</a:t>
            </a:r>
            <a:endParaRPr lang="en-US"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842654" y="0"/>
            <a:ext cx="1828800" cy="11222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GSTR -1</a:t>
            </a:r>
            <a:endParaRPr lang="en-US" b="1" dirty="0">
              <a:solidFill>
                <a:schemeClr val="bg1"/>
              </a:solidFill>
            </a:endParaRPr>
          </a:p>
        </p:txBody>
      </p:sp>
      <p:sp>
        <p:nvSpPr>
          <p:cNvPr id="5" name="Oval 4"/>
          <p:cNvSpPr/>
          <p:nvPr/>
        </p:nvSpPr>
        <p:spPr>
          <a:xfrm>
            <a:off x="4405744" y="0"/>
            <a:ext cx="18288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GSTR - 2</a:t>
            </a:r>
            <a:endParaRPr lang="en-US" b="1" dirty="0">
              <a:solidFill>
                <a:schemeClr val="bg1"/>
              </a:solidFill>
            </a:endParaRPr>
          </a:p>
        </p:txBody>
      </p:sp>
      <p:sp>
        <p:nvSpPr>
          <p:cNvPr id="6" name="Oval 5"/>
          <p:cNvSpPr/>
          <p:nvPr/>
        </p:nvSpPr>
        <p:spPr>
          <a:xfrm>
            <a:off x="4308763" y="4059382"/>
            <a:ext cx="2535382" cy="9698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GSTR - 3</a:t>
            </a:r>
            <a:endParaRPr lang="en-US" b="1" dirty="0">
              <a:solidFill>
                <a:schemeClr val="bg1"/>
              </a:solidFill>
            </a:endParaRPr>
          </a:p>
        </p:txBody>
      </p:sp>
      <p:sp>
        <p:nvSpPr>
          <p:cNvPr id="7" name="Oval 6"/>
          <p:cNvSpPr/>
          <p:nvPr/>
        </p:nvSpPr>
        <p:spPr>
          <a:xfrm>
            <a:off x="6594765" y="0"/>
            <a:ext cx="2743200" cy="113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Other liabilities of preceding tax period</a:t>
            </a:r>
            <a:endParaRPr lang="en-US" b="1" dirty="0">
              <a:solidFill>
                <a:schemeClr val="bg1"/>
              </a:solidFill>
            </a:endParaRPr>
          </a:p>
        </p:txBody>
      </p:sp>
      <p:sp>
        <p:nvSpPr>
          <p:cNvPr id="8" name="Rectangle 7"/>
          <p:cNvSpPr/>
          <p:nvPr/>
        </p:nvSpPr>
        <p:spPr>
          <a:xfrm>
            <a:off x="9706354" y="168626"/>
            <a:ext cx="1377282" cy="646331"/>
          </a:xfrm>
          <a:prstGeom prst="rect">
            <a:avLst/>
          </a:prstGeom>
        </p:spPr>
        <p:txBody>
          <a:bodyPr wrap="square">
            <a:spAutoFit/>
          </a:bodyPr>
          <a:lstStyle/>
          <a:p>
            <a:r>
              <a:rPr lang="en-US" b="1" dirty="0" smtClean="0">
                <a:solidFill>
                  <a:schemeClr val="bg1"/>
                </a:solidFill>
              </a:rPr>
              <a:t>Part A of the return </a:t>
            </a:r>
            <a:endParaRPr lang="en-US" b="1" dirty="0">
              <a:solidFill>
                <a:schemeClr val="bg1"/>
              </a:solidFill>
            </a:endParaRPr>
          </a:p>
        </p:txBody>
      </p:sp>
      <p:sp>
        <p:nvSpPr>
          <p:cNvPr id="9" name="Oval 8"/>
          <p:cNvSpPr/>
          <p:nvPr/>
        </p:nvSpPr>
        <p:spPr>
          <a:xfrm>
            <a:off x="3726873" y="1939635"/>
            <a:ext cx="3519054" cy="12469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Pay tax, penalty, interest by debiting electronic cash/credit ledger or Refund</a:t>
            </a:r>
            <a:endParaRPr lang="en-US" b="1" dirty="0">
              <a:solidFill>
                <a:schemeClr val="bg1"/>
              </a:solidFill>
            </a:endParaRPr>
          </a:p>
        </p:txBody>
      </p:sp>
      <p:cxnSp>
        <p:nvCxnSpPr>
          <p:cNvPr id="11" name="Straight Arrow Connector 10"/>
          <p:cNvCxnSpPr/>
          <p:nvPr/>
        </p:nvCxnSpPr>
        <p:spPr>
          <a:xfrm>
            <a:off x="3297382" y="1246909"/>
            <a:ext cx="983673" cy="651164"/>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6200000" flipH="1">
            <a:off x="5098474" y="1551709"/>
            <a:ext cx="775850" cy="27709"/>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flipV="1">
            <a:off x="6733310" y="1385455"/>
            <a:ext cx="637309" cy="609600"/>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9864506" y="2232951"/>
            <a:ext cx="1801022" cy="369332"/>
          </a:xfrm>
          <a:prstGeom prst="rect">
            <a:avLst/>
          </a:prstGeom>
        </p:spPr>
        <p:txBody>
          <a:bodyPr wrap="square">
            <a:spAutoFit/>
          </a:bodyPr>
          <a:lstStyle/>
          <a:p>
            <a:r>
              <a:rPr lang="en-US" b="1" dirty="0" smtClean="0">
                <a:solidFill>
                  <a:schemeClr val="bg1"/>
                </a:solidFill>
              </a:rPr>
              <a:t>Part B </a:t>
            </a:r>
            <a:endParaRPr lang="en-US" dirty="0">
              <a:solidFill>
                <a:schemeClr val="bg1"/>
              </a:solidFill>
            </a:endParaRPr>
          </a:p>
        </p:txBody>
      </p:sp>
      <p:sp>
        <p:nvSpPr>
          <p:cNvPr id="21" name="Rectangle 20"/>
          <p:cNvSpPr/>
          <p:nvPr/>
        </p:nvSpPr>
        <p:spPr>
          <a:xfrm>
            <a:off x="1440873" y="5237018"/>
            <a:ext cx="9601200" cy="1323439"/>
          </a:xfrm>
          <a:prstGeom prst="rect">
            <a:avLst/>
          </a:prstGeom>
        </p:spPr>
        <p:txBody>
          <a:bodyPr wrap="square">
            <a:spAutoFit/>
          </a:bodyPr>
          <a:lstStyle/>
          <a:p>
            <a:r>
              <a:rPr lang="en-US" sz="2000" b="1" dirty="0" smtClean="0">
                <a:solidFill>
                  <a:schemeClr val="bg1"/>
                </a:solidFill>
              </a:rPr>
              <a:t>Where the time limit for furnishing of details in FORM GSTR-1 under section 37 and in FORM GSTR-2 under section 38 has been extended, return in FORM GSTR-3B, in lieu of FORM GSTR-3, may be furnished in such manner as may be notified by the Commissioner . </a:t>
            </a:r>
            <a:endParaRPr lang="en-US" sz="2000" b="1" dirty="0">
              <a:solidFill>
                <a:schemeClr val="bg1"/>
              </a:solidFill>
            </a:endParaRPr>
          </a:p>
        </p:txBody>
      </p:sp>
      <p:cxnSp>
        <p:nvCxnSpPr>
          <p:cNvPr id="22" name="Straight Arrow Connector 21"/>
          <p:cNvCxnSpPr/>
          <p:nvPr/>
        </p:nvCxnSpPr>
        <p:spPr>
          <a:xfrm rot="16200000" flipH="1">
            <a:off x="5223164" y="3574473"/>
            <a:ext cx="775850" cy="27709"/>
          </a:xfrm>
          <a:prstGeom prst="straightConnector1">
            <a:avLst/>
          </a:prstGeom>
          <a:ln w="1016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7" presetClass="entr" presetSubtype="4"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0" fill="hold"/>
                                        <p:tgtEl>
                                          <p:spTgt spid="6"/>
                                        </p:tgtEl>
                                        <p:attrNameLst>
                                          <p:attrName>ppt_x</p:attrName>
                                        </p:attrNameLst>
                                      </p:cBhvr>
                                      <p:tavLst>
                                        <p:tav tm="0">
                                          <p:val>
                                            <p:strVal val="#ppt_x"/>
                                          </p:val>
                                        </p:tav>
                                        <p:tav tm="100000">
                                          <p:val>
                                            <p:strVal val="#ppt_x"/>
                                          </p:val>
                                        </p:tav>
                                      </p:tavLst>
                                    </p:anim>
                                    <p:anim calcmode="lin" valueType="num">
                                      <p:cBhvr additive="base">
                                        <p:cTn id="64"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7" presetClass="entr" presetSubtype="4"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0" fill="hold"/>
                                        <p:tgtEl>
                                          <p:spTgt spid="21"/>
                                        </p:tgtEl>
                                        <p:attrNameLst>
                                          <p:attrName>ppt_x</p:attrName>
                                        </p:attrNameLst>
                                      </p:cBhvr>
                                      <p:tavLst>
                                        <p:tav tm="0">
                                          <p:val>
                                            <p:strVal val="#ppt_x"/>
                                          </p:val>
                                        </p:tav>
                                        <p:tav tm="100000">
                                          <p:val>
                                            <p:strVal val="#ppt_x"/>
                                          </p:val>
                                        </p:tav>
                                      </p:tavLst>
                                    </p:anim>
                                    <p:anim calcmode="lin" valueType="num">
                                      <p:cBhvr additive="base">
                                        <p:cTn id="70" dur="5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animBg="1"/>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59428" y="287384"/>
            <a:ext cx="9052561" cy="679268"/>
          </a:xfrm>
        </p:spPr>
        <p:txBody>
          <a:bodyPr>
            <a:normAutofit/>
          </a:bodyPr>
          <a:lstStyle/>
          <a:p>
            <a:pPr algn="ctr"/>
            <a:r>
              <a:rPr lang="en-US" b="1" dirty="0" smtClean="0">
                <a:solidFill>
                  <a:schemeClr val="bg1"/>
                </a:solidFill>
              </a:rPr>
              <a:t>Chapter-IX-Returns – GST ACT</a:t>
            </a:r>
            <a:endParaRPr lang="en-US" b="1" dirty="0">
              <a:solidFill>
                <a:schemeClr val="bg1"/>
              </a:solidFill>
            </a:endParaRPr>
          </a:p>
        </p:txBody>
      </p:sp>
      <p:sp>
        <p:nvSpPr>
          <p:cNvPr id="2" name="Content Placeholder 1"/>
          <p:cNvSpPr>
            <a:spLocks noGrp="1"/>
          </p:cNvSpPr>
          <p:nvPr>
            <p:ph idx="1"/>
          </p:nvPr>
        </p:nvSpPr>
        <p:spPr>
          <a:xfrm>
            <a:off x="1410788" y="849086"/>
            <a:ext cx="9666515" cy="5812971"/>
          </a:xfrm>
        </p:spPr>
        <p:txBody>
          <a:bodyPr>
            <a:noAutofit/>
          </a:bodyPr>
          <a:lstStyle/>
          <a:p>
            <a:r>
              <a:rPr lang="en-US" sz="2000" b="1" dirty="0" smtClean="0">
                <a:solidFill>
                  <a:schemeClr val="bg1"/>
                </a:solidFill>
              </a:rPr>
              <a:t>Sec 37: Furnishing details of outward Supply</a:t>
            </a:r>
          </a:p>
          <a:p>
            <a:r>
              <a:rPr lang="en-US" sz="2000" b="1" dirty="0" smtClean="0">
                <a:solidFill>
                  <a:schemeClr val="bg1"/>
                </a:solidFill>
              </a:rPr>
              <a:t>Sec 38: Furnishing details of Inward Supply</a:t>
            </a:r>
          </a:p>
          <a:p>
            <a:r>
              <a:rPr lang="en-US" sz="2000" b="1" dirty="0" smtClean="0">
                <a:solidFill>
                  <a:schemeClr val="bg1"/>
                </a:solidFill>
              </a:rPr>
              <a:t>Sec 39: Furnishing of Returns</a:t>
            </a:r>
          </a:p>
          <a:p>
            <a:r>
              <a:rPr lang="en-US" sz="2000" b="1" dirty="0" smtClean="0">
                <a:solidFill>
                  <a:schemeClr val="bg1"/>
                </a:solidFill>
              </a:rPr>
              <a:t>Sec 40: First Return</a:t>
            </a:r>
          </a:p>
          <a:p>
            <a:r>
              <a:rPr lang="en-US" sz="2000" b="1" dirty="0" smtClean="0">
                <a:solidFill>
                  <a:schemeClr val="bg1"/>
                </a:solidFill>
              </a:rPr>
              <a:t>Sec 41: Claim of Input Tax Credit and Provisional Acceptance Thereof</a:t>
            </a:r>
          </a:p>
          <a:p>
            <a:r>
              <a:rPr lang="en-US" sz="2000" b="1" dirty="0" smtClean="0">
                <a:solidFill>
                  <a:schemeClr val="bg1"/>
                </a:solidFill>
              </a:rPr>
              <a:t>Sec 42: Matching, reversal and reclaim of input tax credit</a:t>
            </a:r>
          </a:p>
          <a:p>
            <a:r>
              <a:rPr lang="en-US" sz="2000" b="1" dirty="0" smtClean="0">
                <a:solidFill>
                  <a:schemeClr val="bg1"/>
                </a:solidFill>
              </a:rPr>
              <a:t>Sec 43: Matching, reversal and reclaim of output tax liability</a:t>
            </a:r>
          </a:p>
          <a:p>
            <a:r>
              <a:rPr lang="en-US" sz="2000" b="1" dirty="0" smtClean="0">
                <a:solidFill>
                  <a:schemeClr val="bg1"/>
                </a:solidFill>
              </a:rPr>
              <a:t>Sec 44: Annual Return</a:t>
            </a:r>
          </a:p>
          <a:p>
            <a:r>
              <a:rPr lang="en-US" sz="2000" b="1" dirty="0" smtClean="0">
                <a:solidFill>
                  <a:schemeClr val="bg1"/>
                </a:solidFill>
              </a:rPr>
              <a:t>Sec 45: Final Return</a:t>
            </a:r>
          </a:p>
          <a:p>
            <a:r>
              <a:rPr lang="en-US" sz="2000" b="1" dirty="0" smtClean="0">
                <a:solidFill>
                  <a:schemeClr val="bg1"/>
                </a:solidFill>
              </a:rPr>
              <a:t>Sec 46: Notice to Return Defaulters</a:t>
            </a:r>
          </a:p>
          <a:p>
            <a:r>
              <a:rPr lang="en-US" sz="2000" b="1" dirty="0" smtClean="0">
                <a:solidFill>
                  <a:schemeClr val="bg1"/>
                </a:solidFill>
              </a:rPr>
              <a:t>Sec 47: Levy of Late fee</a:t>
            </a:r>
          </a:p>
          <a:p>
            <a:r>
              <a:rPr lang="en-US" sz="2000" b="1" dirty="0" smtClean="0">
                <a:solidFill>
                  <a:schemeClr val="bg1"/>
                </a:solidFill>
              </a:rPr>
              <a:t>Sec 48: Tax Return Preparer</a:t>
            </a:r>
          </a:p>
        </p:txBody>
      </p:sp>
    </p:spTree>
    <p:extLst>
      <p:ext uri="{BB962C8B-B14F-4D97-AF65-F5344CB8AC3E}">
        <p14:creationId xmlns="" xmlns:p14="http://schemas.microsoft.com/office/powerpoint/2010/main" val="24994438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 calcmode="lin" valueType="num">
                                      <p:cBhvr additive="base">
                                        <p:cTn id="6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10" end="10"/>
                                            </p:txEl>
                                          </p:spTgt>
                                        </p:tgtEl>
                                        <p:attrNameLst>
                                          <p:attrName>style.visibility</p:attrName>
                                        </p:attrNameLst>
                                      </p:cBhvr>
                                      <p:to>
                                        <p:strVal val="visible"/>
                                      </p:to>
                                    </p:set>
                                    <p:anim calcmode="lin" valueType="num">
                                      <p:cBhvr additive="base">
                                        <p:cTn id="67"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
                                            <p:txEl>
                                              <p:pRg st="11" end="11"/>
                                            </p:txEl>
                                          </p:spTgt>
                                        </p:tgtEl>
                                        <p:attrNameLst>
                                          <p:attrName>style.visibility</p:attrName>
                                        </p:attrNameLst>
                                      </p:cBhvr>
                                      <p:to>
                                        <p:strVal val="visible"/>
                                      </p:to>
                                    </p:set>
                                    <p:anim calcmode="lin" valueType="num">
                                      <p:cBhvr additive="base">
                                        <p:cTn id="73"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4285" y="308699"/>
            <a:ext cx="8999258" cy="827087"/>
          </a:xfrm>
        </p:spPr>
        <p:txBody>
          <a:bodyPr rtlCol="0">
            <a:noAutofit/>
          </a:bodyPr>
          <a:lstStyle/>
          <a:p>
            <a:pPr eaLnBrk="1" fontAlgn="auto" hangingPunct="1">
              <a:spcAft>
                <a:spcPts val="0"/>
              </a:spcAft>
              <a:defRPr/>
            </a:pPr>
            <a:r>
              <a:rPr lang="en-IN" sz="3200" b="1" dirty="0">
                <a:solidFill>
                  <a:schemeClr val="bg1"/>
                </a:solidFill>
              </a:rPr>
              <a:t>Returns Process – Relaxation for first 2 months</a:t>
            </a:r>
            <a:endParaRPr lang="en-IN" b="1" dirty="0">
              <a:solidFill>
                <a:schemeClr val="bg1"/>
              </a:solidFill>
            </a:endParaRPr>
          </a:p>
        </p:txBody>
      </p:sp>
      <p:sp>
        <p:nvSpPr>
          <p:cNvPr id="63493" name="Slide Number Placeholder 3"/>
          <p:cNvSpPr>
            <a:spLocks noGrp="1"/>
          </p:cNvSpPr>
          <p:nvPr>
            <p:ph type="sldNum" sz="quarter" idx="1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imes New Roman" panose="02020603050405020304" pitchFamily="18"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imes New Roman" panose="02020603050405020304" pitchFamily="18"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a:solidFill>
                  <a:schemeClr val="bg1"/>
                </a:solidFill>
              </a:rPr>
              <a:pPr>
                <a:spcBef>
                  <a:spcPct val="0"/>
                </a:spcBef>
                <a:buClrTx/>
                <a:buSzTx/>
                <a:buFontTx/>
                <a:buNone/>
              </a:pPr>
              <a:t>30</a:t>
            </a:fld>
            <a:endParaRPr lang="en-IN" altLang="en-US">
              <a:solidFill>
                <a:schemeClr val="bg1"/>
              </a:solidFill>
            </a:endParaRPr>
          </a:p>
        </p:txBody>
      </p:sp>
      <p:graphicFrame>
        <p:nvGraphicFramePr>
          <p:cNvPr id="5" name="Content Placeholder 4"/>
          <p:cNvGraphicFramePr>
            <a:graphicFrameLocks noGrp="1"/>
          </p:cNvGraphicFramePr>
          <p:nvPr>
            <p:ph idx="1"/>
            <p:extLst/>
          </p:nvPr>
        </p:nvGraphicFramePr>
        <p:xfrm>
          <a:off x="1872344" y="3402648"/>
          <a:ext cx="8810170" cy="1691867"/>
        </p:xfrm>
        <a:graphic>
          <a:graphicData uri="http://schemas.openxmlformats.org/drawingml/2006/table">
            <a:tbl>
              <a:tblPr/>
              <a:tblGrid>
                <a:gridCol w="1647678">
                  <a:extLst>
                    <a:ext uri="{9D8B030D-6E8A-4147-A177-3AD203B41FA5}">
                      <a16:colId xmlns="" xmlns:a16="http://schemas.microsoft.com/office/drawing/2014/main" val="4073441007"/>
                    </a:ext>
                  </a:extLst>
                </a:gridCol>
                <a:gridCol w="1790623">
                  <a:extLst>
                    <a:ext uri="{9D8B030D-6E8A-4147-A177-3AD203B41FA5}">
                      <a16:colId xmlns="" xmlns:a16="http://schemas.microsoft.com/office/drawing/2014/main" val="1087621854"/>
                    </a:ext>
                  </a:extLst>
                </a:gridCol>
                <a:gridCol w="2616644">
                  <a:extLst>
                    <a:ext uri="{9D8B030D-6E8A-4147-A177-3AD203B41FA5}">
                      <a16:colId xmlns="" xmlns:a16="http://schemas.microsoft.com/office/drawing/2014/main" val="2426283029"/>
                    </a:ext>
                  </a:extLst>
                </a:gridCol>
                <a:gridCol w="2755225">
                  <a:extLst>
                    <a:ext uri="{9D8B030D-6E8A-4147-A177-3AD203B41FA5}">
                      <a16:colId xmlns="" xmlns:a16="http://schemas.microsoft.com/office/drawing/2014/main" val="641576427"/>
                    </a:ext>
                  </a:extLst>
                </a:gridCol>
              </a:tblGrid>
              <a:tr h="845933">
                <a:tc>
                  <a:txBody>
                    <a:bodyPr/>
                    <a:lstStyle/>
                    <a:p>
                      <a:pPr marL="0" marR="0" algn="ctr">
                        <a:spcBef>
                          <a:spcPts val="0"/>
                        </a:spcBef>
                        <a:spcAft>
                          <a:spcPts val="0"/>
                        </a:spcAft>
                      </a:pPr>
                      <a:r>
                        <a:rPr lang="en-IN" sz="1800" b="1" dirty="0">
                          <a:effectLst/>
                          <a:latin typeface="Times New Roman" panose="02020603050405020304" pitchFamily="18" charset="0"/>
                        </a:rPr>
                        <a:t>Month</a:t>
                      </a:r>
                      <a:endParaRPr lang="en-IN" sz="1600" dirty="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b="1" dirty="0">
                          <a:effectLst/>
                          <a:latin typeface="Times New Roman" panose="02020603050405020304" pitchFamily="18" charset="0"/>
                        </a:rPr>
                        <a:t>GSTR – 3B</a:t>
                      </a:r>
                      <a:endParaRPr lang="en-IN" sz="1600" dirty="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b="1" dirty="0">
                          <a:effectLst/>
                          <a:latin typeface="Times New Roman" panose="02020603050405020304" pitchFamily="18" charset="0"/>
                        </a:rPr>
                        <a:t>GSTR - 1</a:t>
                      </a:r>
                      <a:endParaRPr lang="en-IN" sz="1600" dirty="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b="1">
                          <a:effectLst/>
                          <a:latin typeface="Times New Roman" panose="02020603050405020304" pitchFamily="18" charset="0"/>
                        </a:rPr>
                        <a:t>GSTR – 2 (auto populated from GSTR-1)</a:t>
                      </a:r>
                      <a:endParaRPr lang="en-IN" sz="160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12968224"/>
                  </a:ext>
                </a:extLst>
              </a:tr>
              <a:tr h="422967">
                <a:tc>
                  <a:txBody>
                    <a:bodyPr/>
                    <a:lstStyle/>
                    <a:p>
                      <a:pPr marL="0" marR="0" algn="ctr">
                        <a:spcBef>
                          <a:spcPts val="0"/>
                        </a:spcBef>
                        <a:spcAft>
                          <a:spcPts val="0"/>
                        </a:spcAft>
                      </a:pPr>
                      <a:r>
                        <a:rPr lang="en-IN" sz="1800">
                          <a:effectLst/>
                          <a:latin typeface="Times New Roman" panose="02020603050405020304" pitchFamily="18" charset="0"/>
                        </a:rPr>
                        <a:t>July, 2017</a:t>
                      </a:r>
                      <a:endParaRPr lang="en-IN" sz="160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a:effectLst/>
                          <a:latin typeface="Times New Roman" panose="02020603050405020304" pitchFamily="18" charset="0"/>
                        </a:rPr>
                        <a:t>20</a:t>
                      </a:r>
                      <a:r>
                        <a:rPr lang="en-IN" sz="1800" baseline="30000">
                          <a:effectLst/>
                          <a:latin typeface="Times New Roman" panose="02020603050405020304" pitchFamily="18" charset="0"/>
                        </a:rPr>
                        <a:t>th</a:t>
                      </a:r>
                      <a:r>
                        <a:rPr lang="en-IN" sz="1800">
                          <a:effectLst/>
                          <a:latin typeface="Times New Roman" panose="02020603050405020304" pitchFamily="18" charset="0"/>
                        </a:rPr>
                        <a:t> August</a:t>
                      </a:r>
                      <a:endParaRPr lang="en-IN" sz="160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dirty="0">
                          <a:effectLst/>
                          <a:latin typeface="Times New Roman" panose="02020603050405020304" pitchFamily="18" charset="0"/>
                        </a:rPr>
                        <a:t>1</a:t>
                      </a:r>
                      <a:r>
                        <a:rPr lang="en-IN" sz="1800" baseline="30000" dirty="0">
                          <a:effectLst/>
                          <a:latin typeface="Times New Roman" panose="02020603050405020304" pitchFamily="18" charset="0"/>
                        </a:rPr>
                        <a:t>st</a:t>
                      </a:r>
                      <a:r>
                        <a:rPr lang="en-IN" sz="1800" dirty="0">
                          <a:effectLst/>
                          <a:latin typeface="Times New Roman" panose="02020603050405020304" pitchFamily="18" charset="0"/>
                        </a:rPr>
                        <a:t> – 5</a:t>
                      </a:r>
                      <a:r>
                        <a:rPr lang="en-IN" sz="1800" baseline="30000" dirty="0">
                          <a:effectLst/>
                          <a:latin typeface="Times New Roman" panose="02020603050405020304" pitchFamily="18" charset="0"/>
                        </a:rPr>
                        <a:t>th</a:t>
                      </a:r>
                      <a:r>
                        <a:rPr lang="en-IN" sz="1800" dirty="0">
                          <a:effectLst/>
                          <a:latin typeface="Times New Roman" panose="02020603050405020304" pitchFamily="18" charset="0"/>
                        </a:rPr>
                        <a:t> September*</a:t>
                      </a:r>
                      <a:endParaRPr lang="en-IN" sz="1600" dirty="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a:effectLst/>
                          <a:latin typeface="Times New Roman" panose="02020603050405020304" pitchFamily="18" charset="0"/>
                        </a:rPr>
                        <a:t>6</a:t>
                      </a:r>
                      <a:r>
                        <a:rPr lang="en-IN" sz="1800" baseline="30000">
                          <a:effectLst/>
                          <a:latin typeface="Times New Roman" panose="02020603050405020304" pitchFamily="18" charset="0"/>
                        </a:rPr>
                        <a:t>th</a:t>
                      </a:r>
                      <a:r>
                        <a:rPr lang="en-IN" sz="1800">
                          <a:effectLst/>
                          <a:latin typeface="Times New Roman" panose="02020603050405020304" pitchFamily="18" charset="0"/>
                        </a:rPr>
                        <a:t> – 10</a:t>
                      </a:r>
                      <a:r>
                        <a:rPr lang="en-IN" sz="1800" baseline="30000">
                          <a:effectLst/>
                          <a:latin typeface="Times New Roman" panose="02020603050405020304" pitchFamily="18" charset="0"/>
                        </a:rPr>
                        <a:t>th</a:t>
                      </a:r>
                      <a:r>
                        <a:rPr lang="en-IN" sz="1800">
                          <a:effectLst/>
                          <a:latin typeface="Times New Roman" panose="02020603050405020304" pitchFamily="18" charset="0"/>
                        </a:rPr>
                        <a:t> September</a:t>
                      </a:r>
                      <a:endParaRPr lang="en-IN" sz="160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03017857"/>
                  </a:ext>
                </a:extLst>
              </a:tr>
              <a:tr h="422967">
                <a:tc>
                  <a:txBody>
                    <a:bodyPr/>
                    <a:lstStyle/>
                    <a:p>
                      <a:pPr marL="0" marR="0" algn="ctr">
                        <a:spcBef>
                          <a:spcPts val="0"/>
                        </a:spcBef>
                        <a:spcAft>
                          <a:spcPts val="0"/>
                        </a:spcAft>
                      </a:pPr>
                      <a:r>
                        <a:rPr lang="en-IN" sz="1800">
                          <a:effectLst/>
                          <a:latin typeface="Times New Roman" panose="02020603050405020304" pitchFamily="18" charset="0"/>
                        </a:rPr>
                        <a:t>August, 2017</a:t>
                      </a:r>
                      <a:endParaRPr lang="en-IN" sz="160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a:effectLst/>
                          <a:latin typeface="Times New Roman" panose="02020603050405020304" pitchFamily="18" charset="0"/>
                        </a:rPr>
                        <a:t>20</a:t>
                      </a:r>
                      <a:r>
                        <a:rPr lang="en-IN" sz="1800" baseline="30000">
                          <a:effectLst/>
                          <a:latin typeface="Times New Roman" panose="02020603050405020304" pitchFamily="18" charset="0"/>
                        </a:rPr>
                        <a:t>th</a:t>
                      </a:r>
                      <a:r>
                        <a:rPr lang="en-IN" sz="1800">
                          <a:effectLst/>
                          <a:latin typeface="Times New Roman" panose="02020603050405020304" pitchFamily="18" charset="0"/>
                        </a:rPr>
                        <a:t> September</a:t>
                      </a:r>
                      <a:endParaRPr lang="en-IN" sz="160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dirty="0">
                          <a:effectLst/>
                          <a:latin typeface="Times New Roman" panose="02020603050405020304" pitchFamily="18" charset="0"/>
                        </a:rPr>
                        <a:t>16</a:t>
                      </a:r>
                      <a:r>
                        <a:rPr lang="en-IN" sz="1800" baseline="30000" dirty="0">
                          <a:effectLst/>
                          <a:latin typeface="Times New Roman" panose="02020603050405020304" pitchFamily="18" charset="0"/>
                        </a:rPr>
                        <a:t>th</a:t>
                      </a:r>
                      <a:r>
                        <a:rPr lang="en-IN" sz="1800" dirty="0">
                          <a:effectLst/>
                          <a:latin typeface="Times New Roman" panose="02020603050405020304" pitchFamily="18" charset="0"/>
                        </a:rPr>
                        <a:t> – 20</a:t>
                      </a:r>
                      <a:r>
                        <a:rPr lang="en-IN" sz="1800" baseline="30000" dirty="0">
                          <a:effectLst/>
                          <a:latin typeface="Times New Roman" panose="02020603050405020304" pitchFamily="18" charset="0"/>
                        </a:rPr>
                        <a:t>th</a:t>
                      </a:r>
                      <a:r>
                        <a:rPr lang="en-IN" sz="1800" dirty="0">
                          <a:effectLst/>
                          <a:latin typeface="Times New Roman" panose="02020603050405020304" pitchFamily="18" charset="0"/>
                        </a:rPr>
                        <a:t>September</a:t>
                      </a:r>
                      <a:endParaRPr lang="en-IN" sz="1600" dirty="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IN" sz="1800" dirty="0">
                          <a:effectLst/>
                          <a:latin typeface="Times New Roman" panose="02020603050405020304" pitchFamily="18" charset="0"/>
                        </a:rPr>
                        <a:t>21</a:t>
                      </a:r>
                      <a:r>
                        <a:rPr lang="en-IN" sz="1800" baseline="30000" dirty="0">
                          <a:effectLst/>
                          <a:latin typeface="Times New Roman" panose="02020603050405020304" pitchFamily="18" charset="0"/>
                        </a:rPr>
                        <a:t>st</a:t>
                      </a:r>
                      <a:r>
                        <a:rPr lang="en-IN" sz="1800" dirty="0">
                          <a:effectLst/>
                          <a:latin typeface="Times New Roman" panose="02020603050405020304" pitchFamily="18" charset="0"/>
                        </a:rPr>
                        <a:t>  – 25</a:t>
                      </a:r>
                      <a:r>
                        <a:rPr lang="en-IN" sz="1800" baseline="30000" dirty="0">
                          <a:effectLst/>
                          <a:latin typeface="Times New Roman" panose="02020603050405020304" pitchFamily="18" charset="0"/>
                        </a:rPr>
                        <a:t>th</a:t>
                      </a:r>
                      <a:r>
                        <a:rPr lang="en-IN" sz="1800" dirty="0">
                          <a:effectLst/>
                          <a:latin typeface="Times New Roman" panose="02020603050405020304" pitchFamily="18" charset="0"/>
                        </a:rPr>
                        <a:t> September</a:t>
                      </a:r>
                      <a:endParaRPr lang="en-IN" sz="1600" dirty="0">
                        <a:effectLst/>
                        <a:latin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92932829"/>
                  </a:ext>
                </a:extLst>
              </a:tr>
            </a:tbl>
          </a:graphicData>
        </a:graphic>
      </p:graphicFrame>
      <p:sp>
        <p:nvSpPr>
          <p:cNvPr id="7" name="Rectangle 1"/>
          <p:cNvSpPr>
            <a:spLocks noChangeArrowheads="1"/>
          </p:cNvSpPr>
          <p:nvPr/>
        </p:nvSpPr>
        <p:spPr bwMode="auto">
          <a:xfrm>
            <a:off x="721756" y="1371675"/>
            <a:ext cx="11111345" cy="4943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2200" dirty="0">
                <a:solidFill>
                  <a:srgbClr val="000000"/>
                </a:solidFill>
                <a:latin typeface="+mn-lt"/>
                <a:cs typeface="Times New Roman" panose="02020603050405020304" pitchFamily="18" charset="0"/>
              </a:rPr>
              <a:t>F</a:t>
            </a:r>
            <a:r>
              <a:rPr kumimoji="0" lang="en-US" altLang="en-US" sz="2200" u="none" strike="noStrike" cap="none" normalizeH="0" baseline="0" dirty="0">
                <a:ln>
                  <a:noFill/>
                </a:ln>
                <a:solidFill>
                  <a:srgbClr val="000000"/>
                </a:solidFill>
                <a:effectLst/>
                <a:latin typeface="+mn-lt"/>
                <a:cs typeface="Times New Roman" panose="02020603050405020304" pitchFamily="18" charset="0"/>
              </a:rPr>
              <a:t>or the first two months of GST implementation, the tax would be payable based on a simple return (Form GSTR-3B) containing summary of outward and inward supplies which will be submitted before 20</a:t>
            </a:r>
            <a:r>
              <a:rPr kumimoji="0" lang="en-US" altLang="en-US" sz="2200" u="none" strike="noStrike" cap="none" normalizeH="0" baseline="30000" dirty="0">
                <a:ln>
                  <a:noFill/>
                </a:ln>
                <a:solidFill>
                  <a:srgbClr val="000000"/>
                </a:solidFill>
                <a:effectLst/>
                <a:latin typeface="+mn-lt"/>
                <a:cs typeface="Times New Roman" panose="02020603050405020304" pitchFamily="18" charset="0"/>
              </a:rPr>
              <a:t>th</a:t>
            </a:r>
            <a:r>
              <a:rPr kumimoji="0" lang="en-US" altLang="en-US" sz="2200" u="none" strike="noStrike" cap="none" normalizeH="0" baseline="0" dirty="0">
                <a:ln>
                  <a:noFill/>
                </a:ln>
                <a:solidFill>
                  <a:srgbClr val="000000"/>
                </a:solidFill>
                <a:effectLst/>
                <a:latin typeface="+mn-lt"/>
                <a:cs typeface="Times New Roman" panose="02020603050405020304" pitchFamily="18" charset="0"/>
              </a:rPr>
              <a:t> of the succeeding month. </a:t>
            </a: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lang="en-US" altLang="en-US" sz="2200" dirty="0">
                <a:solidFill>
                  <a:srgbClr val="000000"/>
                </a:solidFill>
                <a:latin typeface="+mn-lt"/>
                <a:cs typeface="Times New Roman" panose="02020603050405020304" pitchFamily="18" charset="0"/>
              </a:rPr>
              <a:t>T</a:t>
            </a:r>
            <a:r>
              <a:rPr kumimoji="0" lang="en-US" altLang="en-US" sz="2200" u="none" strike="noStrike" cap="none" normalizeH="0" baseline="0" dirty="0">
                <a:ln>
                  <a:noFill/>
                </a:ln>
                <a:solidFill>
                  <a:srgbClr val="000000"/>
                </a:solidFill>
                <a:effectLst/>
                <a:latin typeface="+mn-lt"/>
                <a:cs typeface="Times New Roman" panose="02020603050405020304" pitchFamily="18" charset="0"/>
              </a:rPr>
              <a:t>he invoice-wise details in regular GSTR – 1 would have to be filed for the month of July and August, 2017 as per the timelines given below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2200" u="none" strike="noStrike" cap="none" normalizeH="0" baseline="0" dirty="0">
              <a:ln>
                <a:noFill/>
              </a:ln>
              <a:solidFill>
                <a:schemeClr val="tx1"/>
              </a:solidFill>
              <a:effectLst/>
              <a:latin typeface="+mn-l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200" u="none" strike="noStrike" cap="none" normalizeH="0" baseline="0" dirty="0">
                <a:ln>
                  <a:noFill/>
                </a:ln>
                <a:solidFill>
                  <a:srgbClr val="000000"/>
                </a:solidFill>
                <a:effectLst/>
                <a:latin typeface="+mn-lt"/>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2200" dirty="0">
              <a:solidFill>
                <a:srgbClr val="000000"/>
              </a:solidFill>
              <a:latin typeface="+mn-lt"/>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2200" u="none" strike="noStrike" cap="none" normalizeH="0" baseline="0" dirty="0">
              <a:ln>
                <a:noFill/>
              </a:ln>
              <a:solidFill>
                <a:srgbClr val="000000"/>
              </a:solidFill>
              <a:effectLst/>
              <a:latin typeface="+mn-lt"/>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200" u="none" strike="noStrike" cap="none" normalizeH="0" baseline="0" dirty="0">
                <a:ln>
                  <a:noFill/>
                </a:ln>
                <a:solidFill>
                  <a:srgbClr val="000000"/>
                </a:solidFill>
                <a:effectLst/>
                <a:latin typeface="+mn-lt"/>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2200" dirty="0">
              <a:solidFill>
                <a:srgbClr val="000000"/>
              </a:solidFill>
              <a:latin typeface="+mn-lt"/>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2000" i="1" u="none" strike="noStrike" cap="none" normalizeH="0" baseline="0" dirty="0">
                <a:ln>
                  <a:noFill/>
                </a:ln>
                <a:solidFill>
                  <a:srgbClr val="000000"/>
                </a:solidFill>
                <a:effectLst/>
                <a:latin typeface="+mn-lt"/>
                <a:cs typeface="Times New Roman" panose="02020603050405020304" pitchFamily="18" charset="0"/>
              </a:rPr>
              <a:t>* Facility for uploading of outward supplies for July, 2017 will be available from 15</a:t>
            </a:r>
            <a:r>
              <a:rPr kumimoji="0" lang="en-US" altLang="en-US" sz="2000" i="1" u="none" strike="noStrike" cap="none" normalizeH="0" baseline="30000" dirty="0">
                <a:ln>
                  <a:noFill/>
                </a:ln>
                <a:solidFill>
                  <a:srgbClr val="000000"/>
                </a:solidFill>
                <a:effectLst/>
                <a:latin typeface="+mn-lt"/>
                <a:cs typeface="Times New Roman" panose="02020603050405020304" pitchFamily="18" charset="0"/>
              </a:rPr>
              <a:t>th</a:t>
            </a:r>
            <a:r>
              <a:rPr kumimoji="0" lang="en-US" altLang="en-US" sz="2000" i="1" u="none" strike="noStrike" cap="none" normalizeH="0" baseline="0" dirty="0">
                <a:ln>
                  <a:noFill/>
                </a:ln>
                <a:solidFill>
                  <a:srgbClr val="000000"/>
                </a:solidFill>
                <a:effectLst/>
                <a:latin typeface="+mn-lt"/>
                <a:cs typeface="Times New Roman" panose="02020603050405020304" pitchFamily="18" charset="0"/>
              </a:rPr>
              <a:t> July, 2017.</a:t>
            </a:r>
            <a:endParaRPr kumimoji="0" lang="en-US" altLang="en-US" sz="2000" i="1" u="none" strike="noStrike" cap="none" normalizeH="0" baseline="0" dirty="0">
              <a:ln>
                <a:noFill/>
              </a:ln>
              <a:solidFill>
                <a:schemeClr val="tx1"/>
              </a:solidFill>
              <a:effectLst/>
              <a:latin typeface="+mn-lt"/>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
              <a:tabLst/>
            </a:pPr>
            <a:endParaRPr kumimoji="0" lang="en-US" altLang="en-US" sz="2200" u="none" strike="noStrike" cap="none" normalizeH="0" baseline="0" dirty="0">
              <a:ln>
                <a:noFill/>
              </a:ln>
              <a:solidFill>
                <a:srgbClr val="000000"/>
              </a:solidFill>
              <a:effectLst/>
              <a:latin typeface="+mn-lt"/>
              <a:cs typeface="Times New Roman" panose="02020603050405020304" pitchFamily="18" charset="0"/>
            </a:endParaRPr>
          </a:p>
          <a:p>
            <a:pPr marL="342900" marR="0" lvl="0" indent="-342900" algn="just"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en-US" altLang="en-US" sz="2200" u="none" strike="noStrike" cap="none" normalizeH="0" baseline="0" dirty="0">
                <a:ln>
                  <a:noFill/>
                </a:ln>
                <a:solidFill>
                  <a:srgbClr val="000000"/>
                </a:solidFill>
                <a:effectLst/>
                <a:latin typeface="+mn-lt"/>
                <a:cs typeface="Times New Roman" panose="02020603050405020304" pitchFamily="18" charset="0"/>
              </a:rPr>
              <a:t>No late fees and penalty would be levied for the interim period.</a:t>
            </a:r>
            <a:endParaRPr kumimoji="0" lang="en-US" altLang="en-US" sz="2200" u="none" strike="noStrike" cap="none" normalizeH="0" baseline="0" dirty="0">
              <a:ln>
                <a:noFill/>
              </a:ln>
              <a:solidFill>
                <a:schemeClr val="tx1"/>
              </a:solidFill>
              <a:effectLst/>
              <a:latin typeface="+mn-lt"/>
            </a:endParaRPr>
          </a:p>
        </p:txBody>
      </p:sp>
    </p:spTree>
    <p:extLst>
      <p:ext uri="{BB962C8B-B14F-4D97-AF65-F5344CB8AC3E}">
        <p14:creationId xmlns="" xmlns:p14="http://schemas.microsoft.com/office/powerpoint/2010/main" val="29119006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GSTR- 1</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219200" y="666206"/>
            <a:ext cx="9753600" cy="54602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42889" y="185738"/>
            <a:ext cx="11644312" cy="63579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58983" y="574766"/>
            <a:ext cx="9117874" cy="3447098"/>
          </a:xfrm>
          <a:prstGeom prst="rect">
            <a:avLst/>
          </a:prstGeom>
        </p:spPr>
        <p:txBody>
          <a:bodyPr wrap="square">
            <a:spAutoFit/>
          </a:bodyPr>
          <a:lstStyle/>
          <a:p>
            <a:pPr>
              <a:buFont typeface="Wingdings" pitchFamily="2" charset="2"/>
              <a:buChar char="Ø"/>
            </a:pPr>
            <a:r>
              <a:rPr lang="en-US" sz="2500" b="1" dirty="0" smtClean="0">
                <a:solidFill>
                  <a:schemeClr val="bg1"/>
                </a:solidFill>
              </a:rPr>
              <a:t>For all B to B supplies (whether inter-State or intra-State), invoice level details, rate-wise, should be uploaded in Table 4, including supplies attracting reverse charge and those effected through e-commerce operator. Outwards supply information in these categories are to be furnished separately in the Table.</a:t>
            </a:r>
          </a:p>
          <a:p>
            <a:endParaRPr lang="en-US" sz="2500" b="1" dirty="0" smtClean="0">
              <a:solidFill>
                <a:schemeClr val="bg1"/>
              </a:solidFill>
            </a:endParaRPr>
          </a:p>
          <a:p>
            <a:pPr>
              <a:buFont typeface="Wingdings" pitchFamily="2" charset="2"/>
              <a:buChar char="Ø"/>
            </a:pPr>
            <a:r>
              <a:rPr lang="en-US" sz="2500" b="1" dirty="0" smtClean="0">
                <a:solidFill>
                  <a:schemeClr val="bg1"/>
                </a:solidFill>
              </a:rPr>
              <a:t>Capture Place of Supply (</a:t>
            </a:r>
            <a:r>
              <a:rPr lang="en-US" sz="2500" b="1" dirty="0" err="1" smtClean="0">
                <a:solidFill>
                  <a:schemeClr val="bg1"/>
                </a:solidFill>
              </a:rPr>
              <a:t>PoS</a:t>
            </a:r>
            <a:r>
              <a:rPr lang="en-US" sz="2500" b="1" dirty="0" smtClean="0">
                <a:solidFill>
                  <a:schemeClr val="bg1"/>
                </a:solidFill>
              </a:rPr>
              <a:t>) only if the same is different from the location of the recipient.</a:t>
            </a:r>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42888" y="214313"/>
            <a:ext cx="11672887" cy="6343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2149" y="875212"/>
            <a:ext cx="10319657" cy="3539430"/>
          </a:xfrm>
          <a:prstGeom prst="rect">
            <a:avLst/>
          </a:prstGeom>
        </p:spPr>
        <p:txBody>
          <a:bodyPr wrap="square">
            <a:spAutoFit/>
          </a:bodyPr>
          <a:lstStyle/>
          <a:p>
            <a:pPr>
              <a:buFont typeface="Arial" pitchFamily="34" charset="0"/>
              <a:buChar char="•"/>
            </a:pPr>
            <a:r>
              <a:rPr lang="en-US" sz="2800" dirty="0" smtClean="0">
                <a:solidFill>
                  <a:schemeClr val="bg1"/>
                </a:solidFill>
              </a:rPr>
              <a:t>For all inter-State B to C supplies, where invoice value is more than Rs. 2,50,000/- (B to C Large) invoice level details, rate-wise, should be uploaded in Table 5 </a:t>
            </a:r>
          </a:p>
          <a:p>
            <a:endParaRPr lang="en-US" sz="2800" dirty="0" smtClean="0">
              <a:solidFill>
                <a:schemeClr val="bg1"/>
              </a:solidFill>
            </a:endParaRPr>
          </a:p>
          <a:p>
            <a:pPr>
              <a:buFont typeface="Arial" pitchFamily="34" charset="0"/>
              <a:buChar char="•"/>
            </a:pPr>
            <a:r>
              <a:rPr lang="en-US" sz="2800" dirty="0" smtClean="0">
                <a:solidFill>
                  <a:schemeClr val="bg1"/>
                </a:solidFill>
              </a:rPr>
              <a:t>Table 5 to capture information of B to C Large invoices and other information shall be similar to Table 4. </a:t>
            </a:r>
          </a:p>
          <a:p>
            <a:endParaRPr lang="en-US" sz="2800" dirty="0" smtClean="0">
              <a:solidFill>
                <a:schemeClr val="bg1"/>
              </a:solidFill>
            </a:endParaRPr>
          </a:p>
          <a:p>
            <a:pPr>
              <a:buFont typeface="Arial" pitchFamily="34" charset="0"/>
              <a:buChar char="•"/>
            </a:pPr>
            <a:r>
              <a:rPr lang="en-US" sz="2800" dirty="0" smtClean="0">
                <a:solidFill>
                  <a:schemeClr val="bg1"/>
                </a:solidFill>
              </a:rPr>
              <a:t>The Place of Supply (</a:t>
            </a:r>
            <a:r>
              <a:rPr lang="en-US" sz="2800" dirty="0" err="1" smtClean="0">
                <a:solidFill>
                  <a:schemeClr val="bg1"/>
                </a:solidFill>
              </a:rPr>
              <a:t>PoS</a:t>
            </a:r>
            <a:r>
              <a:rPr lang="en-US" sz="2800" dirty="0" smtClean="0">
                <a:solidFill>
                  <a:schemeClr val="bg1"/>
                </a:solidFill>
              </a:rPr>
              <a:t>) column is mandatory in this table.</a:t>
            </a: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00025" y="171450"/>
            <a:ext cx="11801475" cy="6515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2411" y="209005"/>
            <a:ext cx="9875520" cy="5909310"/>
          </a:xfrm>
          <a:prstGeom prst="rect">
            <a:avLst/>
          </a:prstGeom>
        </p:spPr>
        <p:txBody>
          <a:bodyPr wrap="square">
            <a:spAutoFit/>
          </a:bodyPr>
          <a:lstStyle/>
          <a:p>
            <a:r>
              <a:rPr lang="en-US" dirty="0" smtClean="0">
                <a:solidFill>
                  <a:schemeClr val="bg1"/>
                </a:solidFill>
              </a:rPr>
              <a:t>Table 6 to capture information related to:</a:t>
            </a:r>
          </a:p>
          <a:p>
            <a:r>
              <a:rPr lang="en-US" dirty="0" smtClean="0">
                <a:solidFill>
                  <a:schemeClr val="bg1"/>
                </a:solidFill>
              </a:rPr>
              <a:t>(</a:t>
            </a:r>
            <a:r>
              <a:rPr lang="en-US" dirty="0" err="1" smtClean="0">
                <a:solidFill>
                  <a:schemeClr val="bg1"/>
                </a:solidFill>
              </a:rPr>
              <a:t>i</a:t>
            </a:r>
            <a:r>
              <a:rPr lang="en-US" dirty="0" smtClean="0">
                <a:solidFill>
                  <a:schemeClr val="bg1"/>
                </a:solidFill>
              </a:rPr>
              <a:t>) Exports out of India</a:t>
            </a:r>
          </a:p>
          <a:p>
            <a:r>
              <a:rPr lang="en-US" dirty="0" smtClean="0">
                <a:solidFill>
                  <a:schemeClr val="bg1"/>
                </a:solidFill>
              </a:rPr>
              <a:t>(ii) Supplies to SEZ unit/ and SEZ developer</a:t>
            </a:r>
          </a:p>
          <a:p>
            <a:r>
              <a:rPr lang="en-US" dirty="0" smtClean="0">
                <a:solidFill>
                  <a:schemeClr val="bg1"/>
                </a:solidFill>
              </a:rPr>
              <a:t>(iii) Deemed Exports</a:t>
            </a:r>
          </a:p>
          <a:p>
            <a:endParaRPr lang="en-US" dirty="0" smtClean="0"/>
          </a:p>
          <a:p>
            <a:r>
              <a:rPr lang="en-US" b="1" dirty="0" smtClean="0">
                <a:solidFill>
                  <a:schemeClr val="bg1"/>
                </a:solidFill>
              </a:rPr>
              <a:t>Table 6 needs to capture information about shipping bill and its date. However, if the shipping</a:t>
            </a:r>
          </a:p>
          <a:p>
            <a:r>
              <a:rPr lang="en-US" b="1" dirty="0" smtClean="0">
                <a:solidFill>
                  <a:schemeClr val="bg1"/>
                </a:solidFill>
              </a:rPr>
              <a:t>bill details are not available, Table 6 will still accept the information. The same can be updated</a:t>
            </a:r>
          </a:p>
          <a:p>
            <a:r>
              <a:rPr lang="en-US" b="1" dirty="0" smtClean="0">
                <a:solidFill>
                  <a:schemeClr val="bg1"/>
                </a:solidFill>
              </a:rPr>
              <a:t>through submission of information in relation to amendment Table 9 in the tax period in which</a:t>
            </a:r>
          </a:p>
          <a:p>
            <a:r>
              <a:rPr lang="en-US" b="1" dirty="0" smtClean="0">
                <a:solidFill>
                  <a:schemeClr val="bg1"/>
                </a:solidFill>
              </a:rPr>
              <a:t>the details are available but before claiming any refund / rebate related to the said invoice. The</a:t>
            </a:r>
          </a:p>
          <a:p>
            <a:r>
              <a:rPr lang="en-US" b="1" dirty="0" smtClean="0">
                <a:solidFill>
                  <a:schemeClr val="bg1"/>
                </a:solidFill>
              </a:rPr>
              <a:t>detail of Shipping Bill shall be furnished in 13 digits capturing port code (six digits) followed</a:t>
            </a:r>
          </a:p>
          <a:p>
            <a:r>
              <a:rPr lang="en-US" b="1" dirty="0" smtClean="0">
                <a:solidFill>
                  <a:schemeClr val="bg1"/>
                </a:solidFill>
              </a:rPr>
              <a:t>by number of shipping bill.</a:t>
            </a:r>
          </a:p>
          <a:p>
            <a:endParaRPr lang="en-US" dirty="0" smtClean="0">
              <a:solidFill>
                <a:schemeClr val="bg1"/>
              </a:solidFill>
            </a:endParaRPr>
          </a:p>
          <a:p>
            <a:r>
              <a:rPr lang="en-US" dirty="0" smtClean="0">
                <a:solidFill>
                  <a:schemeClr val="bg1"/>
                </a:solidFill>
              </a:rPr>
              <a:t>Any supply made by SEZ to DTA, without the cover of a bill of entry is required to be reported</a:t>
            </a:r>
          </a:p>
          <a:p>
            <a:r>
              <a:rPr lang="en-US" dirty="0" smtClean="0">
                <a:solidFill>
                  <a:schemeClr val="bg1"/>
                </a:solidFill>
              </a:rPr>
              <a:t>by SEZ unit in GSTR-1. The supplies made by SEZ on cover of a bill of entry shall be reported</a:t>
            </a:r>
          </a:p>
          <a:p>
            <a:r>
              <a:rPr lang="en-US" dirty="0" smtClean="0">
                <a:solidFill>
                  <a:schemeClr val="bg1"/>
                </a:solidFill>
              </a:rPr>
              <a:t>also by DTA unit in its GSTR-2 as imports in GSTR-2. The liability for payment of IGST in</a:t>
            </a:r>
          </a:p>
          <a:p>
            <a:r>
              <a:rPr lang="en-US" dirty="0" smtClean="0">
                <a:solidFill>
                  <a:schemeClr val="bg1"/>
                </a:solidFill>
              </a:rPr>
              <a:t>respect of supply of services would, be created from this Table.</a:t>
            </a:r>
          </a:p>
          <a:p>
            <a:endParaRPr lang="en-US" dirty="0" smtClean="0">
              <a:solidFill>
                <a:schemeClr val="bg1"/>
              </a:solidFill>
            </a:endParaRPr>
          </a:p>
          <a:p>
            <a:r>
              <a:rPr lang="en-US" b="1" dirty="0" smtClean="0">
                <a:solidFill>
                  <a:schemeClr val="bg1"/>
                </a:solidFill>
              </a:rPr>
              <a:t>In case of export transactions, GSTIN of recipient will not be there. Hence it will remain blank.</a:t>
            </a:r>
          </a:p>
          <a:p>
            <a:endParaRPr lang="en-US" dirty="0" smtClean="0">
              <a:solidFill>
                <a:schemeClr val="bg1"/>
              </a:solidFill>
            </a:endParaRPr>
          </a:p>
          <a:p>
            <a:r>
              <a:rPr lang="en-US" b="1" dirty="0" smtClean="0">
                <a:solidFill>
                  <a:schemeClr val="bg1"/>
                </a:solidFill>
              </a:rPr>
              <a:t>Export transactions effected without payment of IGST (under Bond/ Letter of Undertaking</a:t>
            </a:r>
          </a:p>
          <a:p>
            <a:r>
              <a:rPr lang="en-US" b="1" dirty="0" smtClean="0">
                <a:solidFill>
                  <a:schemeClr val="bg1"/>
                </a:solidFill>
              </a:rPr>
              <a:t>(LUT)) needs to be reported under “0” tax amount heading in Table 6A and 6B.</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00025" y="228601"/>
            <a:ext cx="11758614" cy="64436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8354" y="457200"/>
            <a:ext cx="9339943" cy="653143"/>
          </a:xfrm>
        </p:spPr>
        <p:txBody>
          <a:bodyPr>
            <a:normAutofit/>
          </a:bodyPr>
          <a:lstStyle/>
          <a:p>
            <a:pPr algn="ctr"/>
            <a:r>
              <a:rPr b="1" dirty="0" smtClean="0">
                <a:solidFill>
                  <a:schemeClr val="bg1"/>
                </a:solidFill>
              </a:rPr>
              <a:t>Importance of Returns</a:t>
            </a:r>
            <a:endParaRPr lang="en-IN" b="1" dirty="0">
              <a:solidFill>
                <a:schemeClr val="bg1"/>
              </a:solidFill>
            </a:endParaRPr>
          </a:p>
        </p:txBody>
      </p:sp>
      <p:sp>
        <p:nvSpPr>
          <p:cNvPr id="2" name="Content Placeholder 1"/>
          <p:cNvSpPr>
            <a:spLocks noGrp="1"/>
          </p:cNvSpPr>
          <p:nvPr>
            <p:ph idx="1"/>
          </p:nvPr>
        </p:nvSpPr>
        <p:spPr>
          <a:xfrm>
            <a:off x="1141412" y="1463039"/>
            <a:ext cx="9905999" cy="4328161"/>
          </a:xfrm>
        </p:spPr>
        <p:txBody>
          <a:bodyPr>
            <a:normAutofit lnSpcReduction="10000"/>
          </a:bodyPr>
          <a:lstStyle/>
          <a:p>
            <a:r>
              <a:rPr lang="en-US" b="1" dirty="0" smtClean="0">
                <a:solidFill>
                  <a:schemeClr val="bg1"/>
                </a:solidFill>
              </a:rPr>
              <a:t>Tool for compliance verification program of tax administration</a:t>
            </a:r>
          </a:p>
          <a:p>
            <a:endParaRPr lang="en-US" b="1" dirty="0" smtClean="0">
              <a:solidFill>
                <a:schemeClr val="bg1"/>
              </a:solidFill>
            </a:endParaRPr>
          </a:p>
          <a:p>
            <a:r>
              <a:rPr lang="en-US" b="1" dirty="0" smtClean="0">
                <a:solidFill>
                  <a:schemeClr val="bg1"/>
                </a:solidFill>
              </a:rPr>
              <a:t>Providing necessary inputs for policy decision making</a:t>
            </a:r>
          </a:p>
          <a:p>
            <a:endParaRPr lang="en-US" b="1" dirty="0" smtClean="0">
              <a:solidFill>
                <a:schemeClr val="bg1"/>
              </a:solidFill>
            </a:endParaRPr>
          </a:p>
          <a:p>
            <a:r>
              <a:rPr lang="en-US" b="1" dirty="0" smtClean="0">
                <a:solidFill>
                  <a:schemeClr val="bg1"/>
                </a:solidFill>
              </a:rPr>
              <a:t>Audit and Anti-evasion programs of tax administration</a:t>
            </a:r>
          </a:p>
          <a:p>
            <a:endParaRPr lang="en-US" b="1" dirty="0" smtClean="0">
              <a:solidFill>
                <a:schemeClr val="bg1"/>
              </a:solidFill>
            </a:endParaRPr>
          </a:p>
          <a:p>
            <a:r>
              <a:rPr lang="en-US" b="1" dirty="0" smtClean="0">
                <a:solidFill>
                  <a:schemeClr val="bg1"/>
                </a:solidFill>
              </a:rPr>
              <a:t>Finalization of  the tax liabilities of the taxpayer within stipulated period of limitation.</a:t>
            </a:r>
          </a:p>
        </p:txBody>
      </p:sp>
    </p:spTree>
    <p:extLst>
      <p:ext uri="{BB962C8B-B14F-4D97-AF65-F5344CB8AC3E}">
        <p14:creationId xmlns="" xmlns:p14="http://schemas.microsoft.com/office/powerpoint/2010/main" val="23674637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 calcmode="lin" valueType="num">
                                      <p:cBhvr>
                                        <p:cTn id="18"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58537" y="352697"/>
            <a:ext cx="9888583" cy="5940088"/>
          </a:xfrm>
          <a:prstGeom prst="rect">
            <a:avLst/>
          </a:prstGeom>
        </p:spPr>
        <p:txBody>
          <a:bodyPr wrap="square">
            <a:spAutoFit/>
          </a:bodyPr>
          <a:lstStyle/>
          <a:p>
            <a:r>
              <a:rPr lang="en-US" sz="2000" b="1" dirty="0" smtClean="0">
                <a:solidFill>
                  <a:schemeClr val="bg1"/>
                </a:solidFill>
              </a:rPr>
              <a:t>For all B to C supplies (whether inter-State or intra-State) where invoice value is up to Rs.</a:t>
            </a:r>
          </a:p>
          <a:p>
            <a:r>
              <a:rPr lang="en-US" sz="2000" b="1" dirty="0" smtClean="0">
                <a:solidFill>
                  <a:schemeClr val="bg1"/>
                </a:solidFill>
              </a:rPr>
              <a:t>2,50,000/- State-wise summary of supplies, rate-wise, should be uploaded in Table 7.</a:t>
            </a:r>
          </a:p>
          <a:p>
            <a:endParaRPr lang="en-US" sz="2000" b="1" dirty="0" smtClean="0">
              <a:solidFill>
                <a:schemeClr val="bg1"/>
              </a:solidFill>
            </a:endParaRPr>
          </a:p>
          <a:p>
            <a:r>
              <a:rPr lang="en-US" sz="2000" b="1" dirty="0" smtClean="0">
                <a:solidFill>
                  <a:schemeClr val="bg1"/>
                </a:solidFill>
              </a:rPr>
              <a:t>Table 7 to capture information in respect of taxable supply of:</a:t>
            </a:r>
          </a:p>
          <a:p>
            <a:r>
              <a:rPr lang="en-US" sz="2000" b="1" dirty="0" smtClean="0">
                <a:solidFill>
                  <a:schemeClr val="bg1"/>
                </a:solidFill>
              </a:rPr>
              <a:t>(</a:t>
            </a:r>
            <a:r>
              <a:rPr lang="en-US" sz="2000" b="1" dirty="0" err="1" smtClean="0">
                <a:solidFill>
                  <a:schemeClr val="bg1"/>
                </a:solidFill>
              </a:rPr>
              <a:t>i</a:t>
            </a:r>
            <a:r>
              <a:rPr lang="en-US" sz="2000" b="1" dirty="0" smtClean="0">
                <a:solidFill>
                  <a:schemeClr val="bg1"/>
                </a:solidFill>
              </a:rPr>
              <a:t>) B to C supplies (whether inter-State or intra-State)with invoice value </a:t>
            </a:r>
            <a:r>
              <a:rPr lang="en-US" sz="2000" b="1" dirty="0" err="1" smtClean="0">
                <a:solidFill>
                  <a:schemeClr val="bg1"/>
                </a:solidFill>
              </a:rPr>
              <a:t>upto</a:t>
            </a:r>
            <a:r>
              <a:rPr lang="en-US" sz="2000" b="1" dirty="0" smtClean="0">
                <a:solidFill>
                  <a:schemeClr val="bg1"/>
                </a:solidFill>
              </a:rPr>
              <a:t> Rs 2,50,000;</a:t>
            </a:r>
          </a:p>
          <a:p>
            <a:r>
              <a:rPr lang="en-US" sz="2000" b="1" dirty="0" smtClean="0">
                <a:solidFill>
                  <a:schemeClr val="bg1"/>
                </a:solidFill>
              </a:rPr>
              <a:t>(ii) Taxable value net of debit/ credit note raised in a particular tax period and information</a:t>
            </a:r>
          </a:p>
          <a:p>
            <a:r>
              <a:rPr lang="en-US" sz="2000" b="1" dirty="0" smtClean="0">
                <a:solidFill>
                  <a:schemeClr val="bg1"/>
                </a:solidFill>
              </a:rPr>
              <a:t>pertaining to previous tax periods which was not reported earlier, shall be reported in</a:t>
            </a:r>
          </a:p>
          <a:p>
            <a:r>
              <a:rPr lang="en-US" sz="2000" b="1" dirty="0" smtClean="0">
                <a:solidFill>
                  <a:schemeClr val="bg1"/>
                </a:solidFill>
              </a:rPr>
              <a:t>Table 10. Negative value can be mentioned in this table, if required;</a:t>
            </a:r>
          </a:p>
          <a:p>
            <a:r>
              <a:rPr lang="en-US" sz="2000" b="1" dirty="0" smtClean="0">
                <a:solidFill>
                  <a:schemeClr val="bg1"/>
                </a:solidFill>
              </a:rPr>
              <a:t>(iii) Transactions effected through e-commerce operator attracting collection of tax at source under section 52 of the Act to be provided operator wise and rate wise;</a:t>
            </a:r>
          </a:p>
          <a:p>
            <a:r>
              <a:rPr lang="en-US" sz="2000" b="1" dirty="0" smtClean="0">
                <a:solidFill>
                  <a:schemeClr val="bg1"/>
                </a:solidFill>
              </a:rPr>
              <a:t>(iv) Table 7A (1) to capture gross intra-State supplies, rate-wise, including supplies made</a:t>
            </a:r>
          </a:p>
          <a:p>
            <a:r>
              <a:rPr lang="en-US" sz="2000" b="1" dirty="0" smtClean="0">
                <a:solidFill>
                  <a:schemeClr val="bg1"/>
                </a:solidFill>
              </a:rPr>
              <a:t>through e-commerce operator attracting collection of tax at source and Table 7A (2) to</a:t>
            </a:r>
          </a:p>
          <a:p>
            <a:r>
              <a:rPr lang="en-US" sz="2000" b="1" dirty="0" smtClean="0">
                <a:solidFill>
                  <a:schemeClr val="bg1"/>
                </a:solidFill>
              </a:rPr>
              <a:t>capture supplies made through e-commerce operator attracting collection of tax at source</a:t>
            </a:r>
          </a:p>
          <a:p>
            <a:r>
              <a:rPr lang="en-US" sz="2000" b="1" dirty="0" smtClean="0">
                <a:solidFill>
                  <a:schemeClr val="bg1"/>
                </a:solidFill>
              </a:rPr>
              <a:t>out of gross supplies reported in Table 7A (1);</a:t>
            </a:r>
          </a:p>
          <a:p>
            <a:r>
              <a:rPr lang="en-US" sz="2000" b="1" dirty="0" smtClean="0">
                <a:solidFill>
                  <a:schemeClr val="bg1"/>
                </a:solidFill>
              </a:rPr>
              <a:t>(v) Table 7B (1) to capture gross inter-State supplies including supplies made through ecommerce operator attracting collection of tax at source and Table 7B (2) to capture</a:t>
            </a:r>
          </a:p>
          <a:p>
            <a:r>
              <a:rPr lang="en-US" sz="2000" b="1" dirty="0" smtClean="0">
                <a:solidFill>
                  <a:schemeClr val="bg1"/>
                </a:solidFill>
              </a:rPr>
              <a:t>supplies made through e-commerce operator attracting collection of tax at source out of</a:t>
            </a:r>
          </a:p>
          <a:p>
            <a:r>
              <a:rPr lang="en-US" sz="2000" b="1" dirty="0" smtClean="0">
                <a:solidFill>
                  <a:schemeClr val="bg1"/>
                </a:solidFill>
              </a:rPr>
              <a:t>gross supplies reported in Table 7B (1); and</a:t>
            </a:r>
          </a:p>
          <a:p>
            <a:r>
              <a:rPr lang="en-US" sz="2000" b="1" dirty="0" smtClean="0">
                <a:solidFill>
                  <a:schemeClr val="bg1"/>
                </a:solidFill>
              </a:rPr>
              <a:t>(vi) Table 7B to capture information State wise and rate wise.</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257175" y="185738"/>
            <a:ext cx="11672888" cy="64722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42888" y="171451"/>
            <a:ext cx="11658600" cy="6300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5291" y="197346"/>
            <a:ext cx="9287691" cy="5940088"/>
          </a:xfrm>
          <a:prstGeom prst="rect">
            <a:avLst/>
          </a:prstGeom>
        </p:spPr>
        <p:txBody>
          <a:bodyPr wrap="square">
            <a:spAutoFit/>
          </a:bodyPr>
          <a:lstStyle/>
          <a:p>
            <a:pPr marL="514350" indent="-514350">
              <a:buAutoNum type="romanLcParenBoth"/>
            </a:pPr>
            <a:r>
              <a:rPr lang="en-US" sz="2000" b="1" dirty="0" smtClean="0">
                <a:solidFill>
                  <a:schemeClr val="bg1"/>
                </a:solidFill>
              </a:rPr>
              <a:t>Amendments of B to B supplies reported in Table 4, B to C Large supplies reported in Table 5 and Supplies involving exports/ SEZ unit or SEZ developer/ deemed exports reported in Table 6;</a:t>
            </a:r>
          </a:p>
          <a:p>
            <a:pPr marL="514350" indent="-514350"/>
            <a:endParaRPr lang="en-US" sz="2000" b="1" dirty="0" smtClean="0">
              <a:solidFill>
                <a:schemeClr val="bg1"/>
              </a:solidFill>
            </a:endParaRPr>
          </a:p>
          <a:p>
            <a:r>
              <a:rPr lang="en-US" sz="2000" b="1" dirty="0" smtClean="0">
                <a:solidFill>
                  <a:schemeClr val="bg1"/>
                </a:solidFill>
              </a:rPr>
              <a:t>(ii) Information to be captured rate-wise;</a:t>
            </a:r>
          </a:p>
          <a:p>
            <a:endParaRPr lang="en-US" sz="2000" b="1" dirty="0" smtClean="0">
              <a:solidFill>
                <a:schemeClr val="bg1"/>
              </a:solidFill>
            </a:endParaRPr>
          </a:p>
          <a:p>
            <a:r>
              <a:rPr lang="en-US" sz="2000" b="1" dirty="0" smtClean="0">
                <a:solidFill>
                  <a:schemeClr val="bg1"/>
                </a:solidFill>
              </a:rPr>
              <a:t>(iii) It also captures original information of debit / credit note issued and amendment to it reported in earlier tax periods; While furnishing information the original debit note/credit note, the details of invoice shall be mentioned in the first three columns, While furnishing revision of a debit note/credit note, the details of original debit note/credit note shall be mentioned in the first three columns of this Table,</a:t>
            </a:r>
          </a:p>
          <a:p>
            <a:endParaRPr lang="en-US" sz="2000" b="1" dirty="0" smtClean="0">
              <a:solidFill>
                <a:schemeClr val="bg1"/>
              </a:solidFill>
            </a:endParaRPr>
          </a:p>
          <a:p>
            <a:r>
              <a:rPr lang="en-US" sz="2000" b="1" dirty="0" smtClean="0">
                <a:solidFill>
                  <a:schemeClr val="bg1"/>
                </a:solidFill>
              </a:rPr>
              <a:t>(iv) Place of Supply (</a:t>
            </a:r>
            <a:r>
              <a:rPr lang="en-US" sz="2000" b="1" dirty="0" err="1" smtClean="0">
                <a:solidFill>
                  <a:schemeClr val="bg1"/>
                </a:solidFill>
              </a:rPr>
              <a:t>PoS</a:t>
            </a:r>
            <a:r>
              <a:rPr lang="en-US" sz="2000" b="1" dirty="0" smtClean="0">
                <a:solidFill>
                  <a:schemeClr val="bg1"/>
                </a:solidFill>
              </a:rPr>
              <a:t>) only if the same is different from the location of the recipient;</a:t>
            </a:r>
          </a:p>
          <a:p>
            <a:endParaRPr lang="en-US" sz="2000" b="1" dirty="0" smtClean="0">
              <a:solidFill>
                <a:schemeClr val="bg1"/>
              </a:solidFill>
            </a:endParaRPr>
          </a:p>
          <a:p>
            <a:r>
              <a:rPr lang="en-US" sz="2000" b="1" dirty="0" smtClean="0">
                <a:solidFill>
                  <a:schemeClr val="bg1"/>
                </a:solidFill>
              </a:rPr>
              <a:t>(v) Any debit/ credit note pertaining to invoices issued before the appointed day under the existing law also to be reported in this table; and</a:t>
            </a:r>
          </a:p>
          <a:p>
            <a:endParaRPr lang="en-US" sz="2000" b="1" dirty="0" smtClean="0">
              <a:solidFill>
                <a:schemeClr val="bg1"/>
              </a:solidFill>
            </a:endParaRPr>
          </a:p>
          <a:p>
            <a:r>
              <a:rPr lang="en-US" sz="2000" b="1" dirty="0" smtClean="0">
                <a:solidFill>
                  <a:schemeClr val="bg1"/>
                </a:solidFill>
              </a:rPr>
              <a:t>(vi) Shipping bill to be provided only in case of exports transactions amendment.</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285750" y="214313"/>
            <a:ext cx="11644313" cy="64722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0422" y="339634"/>
            <a:ext cx="9013372" cy="861774"/>
          </a:xfrm>
          <a:prstGeom prst="rect">
            <a:avLst/>
          </a:prstGeom>
        </p:spPr>
        <p:txBody>
          <a:bodyPr wrap="square">
            <a:spAutoFit/>
          </a:bodyPr>
          <a:lstStyle/>
          <a:p>
            <a:r>
              <a:rPr lang="en-US" sz="2500" b="1" dirty="0" smtClean="0">
                <a:solidFill>
                  <a:schemeClr val="bg1"/>
                </a:solidFill>
              </a:rPr>
              <a:t>Table 10 is similar to Table 9 but captures amendment information related to B to C supplies and reported in Table 7.</a:t>
            </a:r>
            <a:endParaRPr lang="en-US" sz="2500" b="1" dirty="0">
              <a:solidFill>
                <a:schemeClr val="bg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0"/>
            <a:ext cx="12192000"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06286" y="474345"/>
            <a:ext cx="9483634" cy="5170646"/>
          </a:xfrm>
          <a:prstGeom prst="rect">
            <a:avLst/>
          </a:prstGeom>
        </p:spPr>
        <p:txBody>
          <a:bodyPr wrap="square">
            <a:spAutoFit/>
          </a:bodyPr>
          <a:lstStyle/>
          <a:p>
            <a:r>
              <a:rPr lang="en-US" sz="2200" b="1" dirty="0" smtClean="0">
                <a:solidFill>
                  <a:schemeClr val="bg1"/>
                </a:solidFill>
              </a:rPr>
              <a:t>Table 11A captures information related to advances received, rate-wise, in the tax period and tax to be paid thereon along with the respective </a:t>
            </a:r>
            <a:r>
              <a:rPr lang="en-US" sz="2200" b="1" dirty="0" err="1" smtClean="0">
                <a:solidFill>
                  <a:schemeClr val="bg1"/>
                </a:solidFill>
              </a:rPr>
              <a:t>PoS.</a:t>
            </a:r>
            <a:r>
              <a:rPr lang="en-US" sz="2200" b="1" dirty="0" smtClean="0">
                <a:solidFill>
                  <a:schemeClr val="bg1"/>
                </a:solidFill>
              </a:rPr>
              <a:t> It also includes information in Table 11B for adjustment of tax paid on advance received and reported in earlier tax periods against</a:t>
            </a:r>
          </a:p>
          <a:p>
            <a:r>
              <a:rPr lang="en-US" sz="2200" b="1" dirty="0" smtClean="0">
                <a:solidFill>
                  <a:schemeClr val="bg1"/>
                </a:solidFill>
              </a:rPr>
              <a:t>invoices issued in the current tax period. The details of information relating to advances would be submitted only if the invoice has not been issued in the same tax period in which the advance was received.</a:t>
            </a:r>
          </a:p>
          <a:p>
            <a:endParaRPr lang="en-US" sz="2200" b="1" dirty="0" smtClean="0">
              <a:solidFill>
                <a:schemeClr val="bg1"/>
              </a:solidFill>
            </a:endParaRPr>
          </a:p>
          <a:p>
            <a:r>
              <a:rPr lang="en-US" sz="2200" b="1" dirty="0" smtClean="0">
                <a:solidFill>
                  <a:schemeClr val="bg1"/>
                </a:solidFill>
              </a:rPr>
              <a:t>Summary of supplies effected against a particular HSN code to be reported only in summary table. It will be optional for taxpayers having annual turnover </a:t>
            </a:r>
            <a:r>
              <a:rPr lang="en-US" sz="2200" b="1" dirty="0" err="1" smtClean="0">
                <a:solidFill>
                  <a:schemeClr val="bg1"/>
                </a:solidFill>
              </a:rPr>
              <a:t>upto</a:t>
            </a:r>
            <a:r>
              <a:rPr lang="en-US" sz="2200" b="1" dirty="0" smtClean="0">
                <a:solidFill>
                  <a:schemeClr val="bg1"/>
                </a:solidFill>
              </a:rPr>
              <a:t> Rs. 1.50 Cr but they need to provide information about description of goods.</a:t>
            </a:r>
          </a:p>
          <a:p>
            <a:endParaRPr lang="en-US" sz="2200" b="1" dirty="0" smtClean="0">
              <a:solidFill>
                <a:schemeClr val="bg1"/>
              </a:solidFill>
            </a:endParaRPr>
          </a:p>
          <a:p>
            <a:r>
              <a:rPr lang="en-US" sz="2200" b="1" dirty="0" smtClean="0">
                <a:solidFill>
                  <a:schemeClr val="bg1"/>
                </a:solidFill>
              </a:rPr>
              <a:t>It will be mandatory to report HSN code at two digits level for taxpayers having annual turnover in the preceding year above Rs. 1.50 Cr but </a:t>
            </a:r>
            <a:r>
              <a:rPr lang="en-US" sz="2200" b="1" dirty="0" err="1" smtClean="0">
                <a:solidFill>
                  <a:schemeClr val="bg1"/>
                </a:solidFill>
              </a:rPr>
              <a:t>upto</a:t>
            </a:r>
            <a:r>
              <a:rPr lang="en-US" sz="2200" b="1" dirty="0" smtClean="0">
                <a:solidFill>
                  <a:schemeClr val="bg1"/>
                </a:solidFill>
              </a:rPr>
              <a:t> Rs. 5.00 Cr and at four digits level for taxpayers having annual turnover above Rs. 5.00 Cr.</a:t>
            </a:r>
            <a:endParaRPr lang="en-US" sz="2200" b="1" dirty="0">
              <a:solidFill>
                <a:schemeClr val="bg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123406" y="640080"/>
            <a:ext cx="10228217" cy="56692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271463" y="171450"/>
            <a:ext cx="11658600" cy="65008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49976" y="404950"/>
            <a:ext cx="9535887" cy="613954"/>
          </a:xfrm>
        </p:spPr>
        <p:txBody>
          <a:bodyPr>
            <a:normAutofit/>
          </a:bodyPr>
          <a:lstStyle/>
          <a:p>
            <a:pPr algn="ctr"/>
            <a:r>
              <a:rPr b="1" smtClean="0">
                <a:solidFill>
                  <a:schemeClr val="bg1"/>
                </a:solidFill>
              </a:rPr>
              <a:t>WHO ALL SHOULD FILE</a:t>
            </a:r>
            <a:endParaRPr lang="en-IN" b="1" dirty="0">
              <a:solidFill>
                <a:schemeClr val="bg1"/>
              </a:solidFill>
            </a:endParaRPr>
          </a:p>
        </p:txBody>
      </p:sp>
      <p:sp>
        <p:nvSpPr>
          <p:cNvPr id="2" name="Content Placeholder 1"/>
          <p:cNvSpPr>
            <a:spLocks noGrp="1"/>
          </p:cNvSpPr>
          <p:nvPr>
            <p:ph idx="1"/>
          </p:nvPr>
        </p:nvSpPr>
        <p:spPr>
          <a:xfrm>
            <a:off x="1141412" y="1240971"/>
            <a:ext cx="9905999" cy="4550230"/>
          </a:xfrm>
        </p:spPr>
        <p:txBody>
          <a:bodyPr>
            <a:normAutofit/>
          </a:bodyPr>
          <a:lstStyle/>
          <a:p>
            <a:pPr lvl="1"/>
            <a:r>
              <a:rPr lang="en-US" sz="2200" b="1" dirty="0" smtClean="0">
                <a:solidFill>
                  <a:schemeClr val="bg1"/>
                </a:solidFill>
              </a:rPr>
              <a:t>Every registered taxable person irrespective of whether there is business activity or not</a:t>
            </a:r>
          </a:p>
          <a:p>
            <a:pPr lvl="1"/>
            <a:endParaRPr lang="en-US" sz="2200" b="1" dirty="0" smtClean="0">
              <a:solidFill>
                <a:schemeClr val="bg1"/>
              </a:solidFill>
            </a:endParaRPr>
          </a:p>
          <a:p>
            <a:pPr lvl="1"/>
            <a:r>
              <a:rPr lang="en-US" sz="2200" b="1" dirty="0" smtClean="0">
                <a:solidFill>
                  <a:schemeClr val="bg1"/>
                </a:solidFill>
              </a:rPr>
              <a:t>UN Agencies and other entities claiming refund of taxes paid for the periods in which they claim such refund</a:t>
            </a:r>
          </a:p>
          <a:p>
            <a:pPr lvl="1"/>
            <a:endParaRPr lang="en-US" sz="2200" b="1" dirty="0" smtClean="0">
              <a:solidFill>
                <a:schemeClr val="bg1"/>
              </a:solidFill>
            </a:endParaRPr>
          </a:p>
          <a:p>
            <a:pPr lvl="1"/>
            <a:r>
              <a:rPr lang="en-US" sz="2200" b="1" dirty="0" smtClean="0">
                <a:solidFill>
                  <a:schemeClr val="bg1"/>
                </a:solidFill>
              </a:rPr>
              <a:t>TDS Authorities in the month in which they effect TDS</a:t>
            </a:r>
          </a:p>
          <a:p>
            <a:pPr lvl="1"/>
            <a:endParaRPr lang="en-US" sz="2200" b="1" dirty="0" smtClean="0">
              <a:solidFill>
                <a:schemeClr val="bg1"/>
              </a:solidFill>
            </a:endParaRPr>
          </a:p>
          <a:p>
            <a:pPr lvl="1"/>
            <a:r>
              <a:rPr lang="en-US" sz="2200" b="1" dirty="0" smtClean="0">
                <a:solidFill>
                  <a:schemeClr val="bg1"/>
                </a:solidFill>
              </a:rPr>
              <a:t>Persons who have been allotted UID for the month in which they have made inter-State inward supplies of taxable goods and/or services.</a:t>
            </a:r>
          </a:p>
          <a:p>
            <a:pPr lvl="1"/>
            <a:endParaRPr lang="en-IN" dirty="0"/>
          </a:p>
        </p:txBody>
      </p:sp>
    </p:spTree>
    <p:extLst>
      <p:ext uri="{BB962C8B-B14F-4D97-AF65-F5344CB8AC3E}">
        <p14:creationId xmlns="" xmlns:p14="http://schemas.microsoft.com/office/powerpoint/2010/main" val="6250079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 calcmode="lin" valueType="num">
                                      <p:cBhvr>
                                        <p:cTn id="18"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04109" y="365760"/>
            <a:ext cx="9268692" cy="653143"/>
          </a:xfrm>
        </p:spPr>
        <p:txBody>
          <a:bodyPr>
            <a:normAutofit/>
          </a:bodyPr>
          <a:lstStyle/>
          <a:p>
            <a:r>
              <a:rPr lang="en-IN" sz="3500" b="1" dirty="0">
                <a:solidFill>
                  <a:srgbClr val="FF0000"/>
                </a:solidFill>
              </a:rPr>
              <a:t>GSTR-1 – Statement of Outward Supplies</a:t>
            </a:r>
          </a:p>
        </p:txBody>
      </p:sp>
      <p:sp>
        <p:nvSpPr>
          <p:cNvPr id="2" name="Content Placeholder 1"/>
          <p:cNvSpPr>
            <a:spLocks noGrp="1"/>
          </p:cNvSpPr>
          <p:nvPr>
            <p:ph idx="1"/>
          </p:nvPr>
        </p:nvSpPr>
        <p:spPr>
          <a:xfrm>
            <a:off x="609600" y="1097280"/>
            <a:ext cx="10972800" cy="4541520"/>
          </a:xfrm>
        </p:spPr>
        <p:txBody>
          <a:bodyPr/>
          <a:lstStyle/>
          <a:p>
            <a:r>
              <a:rPr lang="en-US" sz="1600" dirty="0" smtClean="0">
                <a:solidFill>
                  <a:schemeClr val="bg1"/>
                </a:solidFill>
              </a:rPr>
              <a:t>HSN Code for goods and Accounting Code for services</a:t>
            </a:r>
          </a:p>
          <a:p>
            <a:endParaRPr lang="en-IN" dirty="0">
              <a:solidFill>
                <a:srgbClr val="7030A0"/>
              </a:solidFill>
            </a:endParaRPr>
          </a:p>
        </p:txBody>
      </p:sp>
      <p:graphicFrame>
        <p:nvGraphicFramePr>
          <p:cNvPr id="4" name="Table 3"/>
          <p:cNvGraphicFramePr>
            <a:graphicFrameLocks noGrp="1"/>
          </p:cNvGraphicFramePr>
          <p:nvPr>
            <p:extLst/>
          </p:nvPr>
        </p:nvGraphicFramePr>
        <p:xfrm>
          <a:off x="700088" y="1672045"/>
          <a:ext cx="10729912" cy="4900206"/>
        </p:xfrm>
        <a:graphic>
          <a:graphicData uri="http://schemas.openxmlformats.org/drawingml/2006/table">
            <a:tbl>
              <a:tblPr firstRow="1" bandRow="1">
                <a:tableStyleId>{5C22544A-7EE6-4342-B048-85BDC9FD1C3A}</a:tableStyleId>
              </a:tblPr>
              <a:tblGrid>
                <a:gridCol w="6706195"/>
                <a:gridCol w="4023717"/>
              </a:tblGrid>
              <a:tr h="579264">
                <a:tc>
                  <a:txBody>
                    <a:bodyPr/>
                    <a:lstStyle/>
                    <a:p>
                      <a:r>
                        <a:rPr lang="en-US" sz="1400" dirty="0" smtClean="0"/>
                        <a:t>Taxpayer group</a:t>
                      </a:r>
                      <a:endParaRPr lang="en-IN" sz="1400" dirty="0"/>
                    </a:p>
                  </a:txBody>
                  <a:tcPr marL="121920" marR="121920"/>
                </a:tc>
                <a:tc>
                  <a:txBody>
                    <a:bodyPr/>
                    <a:lstStyle/>
                    <a:p>
                      <a:r>
                        <a:rPr lang="en-US" sz="1400" dirty="0" smtClean="0"/>
                        <a:t>Requirement</a:t>
                      </a:r>
                      <a:endParaRPr lang="en-IN" sz="1400" dirty="0"/>
                    </a:p>
                  </a:txBody>
                  <a:tcPr marL="121920" marR="121920"/>
                </a:tc>
              </a:tr>
              <a:tr h="579264">
                <a:tc>
                  <a:txBody>
                    <a:bodyPr/>
                    <a:lstStyle/>
                    <a:p>
                      <a:r>
                        <a:rPr lang="en-US" sz="1400" dirty="0" smtClean="0"/>
                        <a:t>Taxpayers with turnovers in preceding year above Rs.5 crores</a:t>
                      </a:r>
                      <a:endParaRPr lang="en-IN" sz="1400" dirty="0"/>
                    </a:p>
                  </a:txBody>
                  <a:tcPr marL="121920" marR="121920"/>
                </a:tc>
                <a:tc>
                  <a:txBody>
                    <a:bodyPr/>
                    <a:lstStyle/>
                    <a:p>
                      <a:r>
                        <a:rPr lang="en-US" sz="1400" dirty="0" smtClean="0"/>
                        <a:t>4 digit code mandatory</a:t>
                      </a:r>
                      <a:endParaRPr lang="en-IN" sz="1400" dirty="0"/>
                    </a:p>
                  </a:txBody>
                  <a:tcPr marL="121920" marR="121920"/>
                </a:tc>
              </a:tr>
              <a:tr h="861050">
                <a:tc>
                  <a:txBody>
                    <a:bodyPr/>
                    <a:lstStyle/>
                    <a:p>
                      <a:r>
                        <a:rPr lang="en-US" sz="1400" dirty="0" smtClean="0"/>
                        <a:t>Taxpayers with turnover between Rs.1.5 crores</a:t>
                      </a:r>
                      <a:r>
                        <a:rPr lang="en-US" sz="1400" baseline="0" dirty="0" smtClean="0"/>
                        <a:t> and Rs.5 crores</a:t>
                      </a:r>
                      <a:endParaRPr lang="en-IN" sz="1400" dirty="0"/>
                    </a:p>
                  </a:txBody>
                  <a:tcPr marL="121920" marR="121920"/>
                </a:tc>
                <a:tc>
                  <a:txBody>
                    <a:bodyPr/>
                    <a:lstStyle/>
                    <a:p>
                      <a:r>
                        <a:rPr lang="en-US" sz="1400" dirty="0" smtClean="0"/>
                        <a:t>2 digit code</a:t>
                      </a:r>
                      <a:r>
                        <a:rPr lang="en-US" sz="1400" baseline="0" dirty="0" smtClean="0"/>
                        <a:t> optional in first year and mandatory later</a:t>
                      </a:r>
                    </a:p>
                  </a:txBody>
                  <a:tcPr marL="121920" marR="121920"/>
                </a:tc>
              </a:tr>
              <a:tr h="579264">
                <a:tc>
                  <a:txBody>
                    <a:bodyPr/>
                    <a:lstStyle/>
                    <a:p>
                      <a:r>
                        <a:rPr lang="en-US" sz="1400" dirty="0" smtClean="0"/>
                        <a:t>Any taxpayer</a:t>
                      </a:r>
                      <a:endParaRPr lang="en-IN" sz="1400" dirty="0"/>
                    </a:p>
                  </a:txBody>
                  <a:tcPr marL="121920" marR="121920"/>
                </a:tc>
                <a:tc>
                  <a:txBody>
                    <a:bodyPr/>
                    <a:lstStyle/>
                    <a:p>
                      <a:r>
                        <a:rPr lang="en-US" sz="1400" baseline="0" dirty="0" smtClean="0"/>
                        <a:t>6 to 8 digits if he desires</a:t>
                      </a:r>
                    </a:p>
                  </a:txBody>
                  <a:tcPr marL="121920" marR="121920"/>
                </a:tc>
              </a:tr>
              <a:tr h="579264">
                <a:tc>
                  <a:txBody>
                    <a:bodyPr/>
                    <a:lstStyle/>
                    <a:p>
                      <a:r>
                        <a:rPr lang="en-US" sz="1400" dirty="0" smtClean="0"/>
                        <a:t>Compounding dealers and</a:t>
                      </a:r>
                      <a:r>
                        <a:rPr lang="en-US" sz="1400" baseline="0" dirty="0" smtClean="0"/>
                        <a:t> taxpayers below turnover of Rs.1.5 Crores</a:t>
                      </a:r>
                      <a:endParaRPr lang="en-IN" sz="1400" dirty="0"/>
                    </a:p>
                  </a:txBody>
                  <a:tcPr marL="121920" marR="121920"/>
                </a:tc>
                <a:tc>
                  <a:txBody>
                    <a:bodyPr/>
                    <a:lstStyle/>
                    <a:p>
                      <a:r>
                        <a:rPr lang="en-US" sz="1400" baseline="0" dirty="0" smtClean="0"/>
                        <a:t>No HSN Code mandatory to start with</a:t>
                      </a:r>
                    </a:p>
                  </a:txBody>
                  <a:tcPr marL="121920" marR="121920"/>
                </a:tc>
              </a:tr>
              <a:tr h="861050">
                <a:tc>
                  <a:txBody>
                    <a:bodyPr/>
                    <a:lstStyle/>
                    <a:p>
                      <a:r>
                        <a:rPr lang="en-US" sz="1400" dirty="0" smtClean="0"/>
                        <a:t>Taxpayer</a:t>
                      </a:r>
                      <a:r>
                        <a:rPr lang="en-US" sz="1400" baseline="0" dirty="0" smtClean="0"/>
                        <a:t> with services for which place of supply Rules are dependent on nature of services to apply the destination principle – irrespective of turnover</a:t>
                      </a:r>
                      <a:endParaRPr lang="en-US" sz="1400" dirty="0" smtClean="0"/>
                    </a:p>
                  </a:txBody>
                  <a:tcPr marL="121920" marR="121920"/>
                </a:tc>
                <a:tc>
                  <a:txBody>
                    <a:bodyPr/>
                    <a:lstStyle/>
                    <a:p>
                      <a:r>
                        <a:rPr lang="en-US" sz="1400" baseline="0" dirty="0" smtClean="0"/>
                        <a:t>Prescribed Accounting Code mandatory</a:t>
                      </a:r>
                    </a:p>
                  </a:txBody>
                  <a:tcPr marL="121920" marR="121920"/>
                </a:tc>
              </a:tr>
              <a:tr h="861050">
                <a:tc>
                  <a:txBody>
                    <a:bodyPr/>
                    <a:lstStyle/>
                    <a:p>
                      <a:r>
                        <a:rPr lang="en-US" sz="1400" dirty="0" smtClean="0"/>
                        <a:t>Exporters</a:t>
                      </a:r>
                      <a:r>
                        <a:rPr lang="en-US" sz="1400" baseline="0" dirty="0" smtClean="0"/>
                        <a:t> and Importers</a:t>
                      </a:r>
                      <a:endParaRPr lang="en-US" sz="1400" dirty="0" smtClean="0"/>
                    </a:p>
                  </a:txBody>
                  <a:tcPr marL="121920" marR="121920"/>
                </a:tc>
                <a:tc>
                  <a:txBody>
                    <a:bodyPr/>
                    <a:lstStyle/>
                    <a:p>
                      <a:r>
                        <a:rPr lang="en-US" sz="1400" baseline="0" dirty="0" smtClean="0"/>
                        <a:t>8 digit HSN Code and Accounting Code mandatory</a:t>
                      </a:r>
                    </a:p>
                  </a:txBody>
                  <a:tcPr marL="121920" marR="121920"/>
                </a:tc>
              </a:tr>
            </a:tbl>
          </a:graphicData>
        </a:graphic>
      </p:graphicFrame>
    </p:spTree>
    <p:extLst>
      <p:ext uri="{BB962C8B-B14F-4D97-AF65-F5344CB8AC3E}">
        <p14:creationId xmlns="" xmlns:p14="http://schemas.microsoft.com/office/powerpoint/2010/main" val="274561339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0163" y="137566"/>
            <a:ext cx="9758361" cy="1320800"/>
          </a:xfrm>
        </p:spPr>
        <p:txBody>
          <a:bodyPr>
            <a:normAutofit/>
          </a:bodyPr>
          <a:lstStyle/>
          <a:p>
            <a:r>
              <a:rPr lang="en-US" sz="3200" b="1" dirty="0">
                <a:cs typeface="Times New Roman" pitchFamily="18" charset="0"/>
              </a:rPr>
              <a:t>GSTR – 1 : </a:t>
            </a:r>
            <a:r>
              <a:rPr lang="en-IN" sz="3200" b="1" dirty="0">
                <a:cs typeface="Times New Roman" pitchFamily="18" charset="0"/>
              </a:rPr>
              <a:t>Furnishing details of outward supplies – Sec 37</a:t>
            </a:r>
            <a:endParaRPr lang="en-US" sz="3200" b="1" dirty="0"/>
          </a:p>
        </p:txBody>
      </p:sp>
      <p:graphicFrame>
        <p:nvGraphicFramePr>
          <p:cNvPr id="6" name="Table 5"/>
          <p:cNvGraphicFramePr>
            <a:graphicFrameLocks noGrp="1"/>
          </p:cNvGraphicFramePr>
          <p:nvPr>
            <p:extLst/>
          </p:nvPr>
        </p:nvGraphicFramePr>
        <p:xfrm>
          <a:off x="552366" y="1834151"/>
          <a:ext cx="11142810" cy="3810000"/>
        </p:xfrm>
        <a:graphic>
          <a:graphicData uri="http://schemas.openxmlformats.org/drawingml/2006/table">
            <a:tbl>
              <a:tblPr firstRow="1" bandRow="1">
                <a:tableStyleId>{7DF18680-E054-41AD-8BC1-D1AEF772440D}</a:tableStyleId>
              </a:tblPr>
              <a:tblGrid>
                <a:gridCol w="5281506">
                  <a:extLst>
                    <a:ext uri="{9D8B030D-6E8A-4147-A177-3AD203B41FA5}">
                      <a16:colId xmlns="" xmlns:a16="http://schemas.microsoft.com/office/drawing/2014/main" val="20000"/>
                    </a:ext>
                  </a:extLst>
                </a:gridCol>
                <a:gridCol w="5861304">
                  <a:extLst>
                    <a:ext uri="{9D8B030D-6E8A-4147-A177-3AD203B41FA5}">
                      <a16:colId xmlns="" xmlns:a16="http://schemas.microsoft.com/office/drawing/2014/main" val="20001"/>
                    </a:ext>
                  </a:extLst>
                </a:gridCol>
              </a:tblGrid>
              <a:tr h="422382">
                <a:tc gridSpan="2">
                  <a:txBody>
                    <a:bodyPr/>
                    <a:lstStyle/>
                    <a:p>
                      <a:r>
                        <a:rPr lang="en-US" sz="2600" b="1" dirty="0">
                          <a:solidFill>
                            <a:schemeClr val="bg1"/>
                          </a:solidFill>
                          <a:latin typeface="+mj-lt"/>
                        </a:rPr>
                        <a:t>A.)Invoice details of all outward supply of goods  or</a:t>
                      </a:r>
                      <a:r>
                        <a:rPr lang="en-US" sz="2600" b="1" baseline="0" dirty="0">
                          <a:solidFill>
                            <a:schemeClr val="bg1"/>
                          </a:solidFill>
                          <a:latin typeface="+mj-lt"/>
                        </a:rPr>
                        <a:t> services or both</a:t>
                      </a:r>
                      <a:endParaRPr lang="en-US" sz="2600" b="1"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p>
                  </a:txBody>
                  <a:tcPr/>
                </a:tc>
                <a:extLst>
                  <a:ext uri="{0D108BD9-81ED-4DB2-BD59-A6C34878D82A}">
                    <a16:rowId xmlns="" xmlns:a16="http://schemas.microsoft.com/office/drawing/2014/main" val="10000"/>
                  </a:ext>
                </a:extLst>
              </a:tr>
              <a:tr h="182335">
                <a:tc>
                  <a:txBody>
                    <a:bodyPr/>
                    <a:lstStyle/>
                    <a:p>
                      <a:r>
                        <a:rPr lang="en-US" sz="2600" b="1" dirty="0">
                          <a:solidFill>
                            <a:schemeClr val="tx1"/>
                          </a:solidFill>
                          <a:latin typeface="+mj-lt"/>
                        </a:rPr>
                        <a:t>Registered</a:t>
                      </a:r>
                      <a:r>
                        <a:rPr lang="en-US" sz="2600" b="1" baseline="0" dirty="0">
                          <a:solidFill>
                            <a:schemeClr val="tx1"/>
                          </a:solidFill>
                          <a:latin typeface="+mj-lt"/>
                        </a:rPr>
                        <a:t> Person</a:t>
                      </a:r>
                      <a:endParaRPr lang="en-US" sz="26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600" b="1" dirty="0">
                          <a:solidFill>
                            <a:schemeClr val="tx1"/>
                          </a:solidFill>
                          <a:latin typeface="+mj-lt"/>
                        </a:rPr>
                        <a:t>All inter / Intra</a:t>
                      </a:r>
                      <a:r>
                        <a:rPr lang="en-US" sz="2600" b="1" baseline="0" dirty="0">
                          <a:solidFill>
                            <a:schemeClr val="tx1"/>
                          </a:solidFill>
                          <a:latin typeface="+mj-lt"/>
                        </a:rPr>
                        <a:t> State</a:t>
                      </a:r>
                      <a:endParaRPr lang="en-US" sz="26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422382">
                <a:tc>
                  <a:txBody>
                    <a:bodyPr/>
                    <a:lstStyle/>
                    <a:p>
                      <a:r>
                        <a:rPr lang="en-US" sz="2600" b="1" dirty="0">
                          <a:solidFill>
                            <a:schemeClr val="tx1"/>
                          </a:solidFill>
                          <a:latin typeface="+mj-lt"/>
                        </a:rPr>
                        <a:t>Unregistered person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600" b="1" dirty="0">
                          <a:solidFill>
                            <a:schemeClr val="tx1"/>
                          </a:solidFill>
                          <a:latin typeface="+mj-lt"/>
                        </a:rPr>
                        <a:t>Inter state Supply &gt; Rs 2.5 lacs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2379">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600" b="1" kern="1200" dirty="0">
                          <a:solidFill>
                            <a:schemeClr val="bg1"/>
                          </a:solidFill>
                          <a:latin typeface="+mj-lt"/>
                        </a:rPr>
                        <a:t>B.)Consolidated details of 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p>
                  </a:txBody>
                  <a:tcPr/>
                </a:tc>
                <a:extLst>
                  <a:ext uri="{0D108BD9-81ED-4DB2-BD59-A6C34878D82A}">
                    <a16:rowId xmlns="" xmlns:a16="http://schemas.microsoft.com/office/drawing/2014/main" val="10003"/>
                  </a:ext>
                </a:extLst>
              </a:tr>
              <a:tr h="422382">
                <a:tc>
                  <a:txBody>
                    <a:bodyPr/>
                    <a:lstStyle/>
                    <a:p>
                      <a:r>
                        <a:rPr lang="en-US" sz="2600" b="1" dirty="0">
                          <a:solidFill>
                            <a:schemeClr val="tx1"/>
                          </a:solidFill>
                          <a:latin typeface="+mj-lt"/>
                        </a:rPr>
                        <a:t>Unregistered</a:t>
                      </a:r>
                      <a:r>
                        <a:rPr lang="en-US" sz="2600" b="1" baseline="0" dirty="0">
                          <a:solidFill>
                            <a:schemeClr val="tx1"/>
                          </a:solidFill>
                          <a:latin typeface="+mj-lt"/>
                        </a:rPr>
                        <a:t> person</a:t>
                      </a:r>
                      <a:endParaRPr lang="en-US" sz="26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600" b="1" dirty="0">
                          <a:solidFill>
                            <a:schemeClr val="tx1"/>
                          </a:solidFill>
                          <a:latin typeface="+mj-lt"/>
                        </a:rPr>
                        <a:t>Intra state supplies for each rate of tax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49204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600" b="1" dirty="0">
                          <a:solidFill>
                            <a:schemeClr val="tx1"/>
                          </a:solidFill>
                          <a:latin typeface="+mj-lt"/>
                        </a:rPr>
                        <a:t>Unregistered</a:t>
                      </a:r>
                      <a:r>
                        <a:rPr lang="en-US" sz="2600" b="1" baseline="0" dirty="0">
                          <a:solidFill>
                            <a:schemeClr val="tx1"/>
                          </a:solidFill>
                          <a:latin typeface="+mj-lt"/>
                        </a:rPr>
                        <a:t> person</a:t>
                      </a:r>
                      <a:endParaRPr lang="en-US" sz="2600" b="1" dirty="0">
                        <a:solidFill>
                          <a:schemeClr val="tx1"/>
                        </a:solidFill>
                        <a:latin typeface="+mj-lt"/>
                      </a:endParaRPr>
                    </a:p>
                    <a:p>
                      <a:endParaRPr lang="en-US" sz="26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2600" b="1" dirty="0">
                          <a:solidFill>
                            <a:schemeClr val="tx1"/>
                          </a:solidFill>
                          <a:latin typeface="+mj-lt"/>
                        </a:rPr>
                        <a:t>State wise inter state supplies &lt; Rs 2.5 Lacs  for each rate of tax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145759">
                <a:tc>
                  <a:txBody>
                    <a:bodyPr/>
                    <a:lstStyle/>
                    <a:p>
                      <a:r>
                        <a:rPr lang="en-US" sz="2600" kern="1200" dirty="0">
                          <a:solidFill>
                            <a:schemeClr val="bg1"/>
                          </a:solidFill>
                          <a:latin typeface="+mj-lt"/>
                        </a:rPr>
                        <a:t>C</a:t>
                      </a:r>
                      <a:r>
                        <a:rPr lang="en-US" sz="2600" b="1" kern="1200" dirty="0">
                          <a:solidFill>
                            <a:schemeClr val="bg1"/>
                          </a:solidFill>
                          <a:latin typeface="+mj-lt"/>
                          <a:ea typeface="+mn-ea"/>
                          <a:cs typeface="+mn-cs"/>
                        </a:rPr>
                        <a:t>) Debit and credit notes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en-US" sz="2600"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 xmlns:a16="http://schemas.microsoft.com/office/drawing/2014/main" val="10006"/>
                  </a:ext>
                </a:extLst>
              </a:tr>
            </a:tbl>
          </a:graphicData>
        </a:graphic>
      </p:graphicFrame>
      <p:sp>
        <p:nvSpPr>
          <p:cNvPr id="7" name="TextBox 6"/>
          <p:cNvSpPr txBox="1"/>
          <p:nvPr/>
        </p:nvSpPr>
        <p:spPr>
          <a:xfrm>
            <a:off x="1114424" y="1341708"/>
            <a:ext cx="8399061" cy="492443"/>
          </a:xfrm>
          <a:prstGeom prst="rect">
            <a:avLst/>
          </a:prstGeom>
          <a:noFill/>
        </p:spPr>
        <p:txBody>
          <a:bodyPr wrap="square" rtlCol="0">
            <a:spAutoFit/>
          </a:bodyPr>
          <a:lstStyle/>
          <a:p>
            <a:r>
              <a:rPr lang="en-US" sz="2600" dirty="0">
                <a:latin typeface="+mj-lt"/>
              </a:rPr>
              <a:t>This return form will include:</a:t>
            </a:r>
            <a:endParaRPr lang="en-US" sz="2600" b="1" dirty="0">
              <a:latin typeface="+mj-lt"/>
            </a:endParaRPr>
          </a:p>
        </p:txBody>
      </p:sp>
    </p:spTree>
    <p:extLst>
      <p:ext uri="{BB962C8B-B14F-4D97-AF65-F5344CB8AC3E}">
        <p14:creationId xmlns="" xmlns:p14="http://schemas.microsoft.com/office/powerpoint/2010/main" val="4132957791"/>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1385888" y="217822"/>
            <a:ext cx="9869320" cy="1092200"/>
          </a:xfrm>
        </p:spPr>
        <p:txBody>
          <a:bodyPr/>
          <a:lstStyle/>
          <a:p>
            <a:r>
              <a:rPr lang="en-US" sz="3200" b="1" dirty="0"/>
              <a:t>Changes due to GST in day to day business</a:t>
            </a:r>
          </a:p>
        </p:txBody>
      </p:sp>
      <p:sp>
        <p:nvSpPr>
          <p:cNvPr id="3" name="Content Placeholder 2"/>
          <p:cNvSpPr>
            <a:spLocks noGrp="1"/>
          </p:cNvSpPr>
          <p:nvPr>
            <p:ph idx="1"/>
          </p:nvPr>
        </p:nvSpPr>
        <p:spPr>
          <a:xfrm>
            <a:off x="928688" y="1283452"/>
            <a:ext cx="10544175" cy="4983162"/>
          </a:xfrm>
        </p:spPr>
        <p:txBody>
          <a:bodyPr/>
          <a:lstStyle/>
          <a:p>
            <a:pPr>
              <a:spcBef>
                <a:spcPts val="0"/>
              </a:spcBef>
              <a:defRPr/>
            </a:pPr>
            <a:r>
              <a:rPr lang="en-US" sz="2600" b="1" u="sng" dirty="0">
                <a:latin typeface="+mj-lt"/>
                <a:cs typeface="Times New Roman" pitchFamily="18" charset="0"/>
              </a:rPr>
              <a:t>Invoice Information In Return:</a:t>
            </a:r>
          </a:p>
          <a:p>
            <a:pPr>
              <a:spcBef>
                <a:spcPts val="0"/>
              </a:spcBef>
              <a:buFont typeface="Wingdings 3" pitchFamily="18" charset="2"/>
              <a:buNone/>
              <a:defRPr/>
            </a:pPr>
            <a:r>
              <a:rPr lang="en-US" sz="2600" b="1" u="sng" dirty="0">
                <a:solidFill>
                  <a:schemeClr val="tx2"/>
                </a:solidFill>
                <a:latin typeface="+mj-lt"/>
                <a:cs typeface="Times New Roman" pitchFamily="18" charset="0"/>
              </a:rPr>
              <a:t>A.) In case of Intra State Supply:</a:t>
            </a:r>
          </a:p>
          <a:p>
            <a:pPr>
              <a:spcBef>
                <a:spcPts val="0"/>
              </a:spcBef>
              <a:buFont typeface="Wingdings 3" pitchFamily="18" charset="2"/>
              <a:buNone/>
              <a:defRPr/>
            </a:pPr>
            <a:r>
              <a:rPr lang="en-US" sz="2600" dirty="0">
                <a:latin typeface="+mj-lt"/>
                <a:cs typeface="Times New Roman" pitchFamily="18" charset="0"/>
              </a:rPr>
              <a:t>Mr. A carried out following transactions during tax period-</a:t>
            </a:r>
          </a:p>
        </p:txBody>
      </p:sp>
      <p:graphicFrame>
        <p:nvGraphicFramePr>
          <p:cNvPr id="4" name="Table 3"/>
          <p:cNvGraphicFramePr>
            <a:graphicFrameLocks noGrp="1"/>
          </p:cNvGraphicFramePr>
          <p:nvPr>
            <p:extLst/>
          </p:nvPr>
        </p:nvGraphicFramePr>
        <p:xfrm>
          <a:off x="557784" y="2756653"/>
          <a:ext cx="10972800" cy="3180596"/>
        </p:xfrm>
        <a:graphic>
          <a:graphicData uri="http://schemas.openxmlformats.org/drawingml/2006/table">
            <a:tbl>
              <a:tblPr firstRow="1" bandRow="1">
                <a:tableStyleId>{5940675A-B579-460E-94D1-54222C63F5DA}</a:tableStyleId>
              </a:tblPr>
              <a:tblGrid>
                <a:gridCol w="1253240">
                  <a:extLst>
                    <a:ext uri="{9D8B030D-6E8A-4147-A177-3AD203B41FA5}">
                      <a16:colId xmlns="" xmlns:a16="http://schemas.microsoft.com/office/drawing/2014/main" val="20000"/>
                    </a:ext>
                  </a:extLst>
                </a:gridCol>
                <a:gridCol w="1512618">
                  <a:extLst>
                    <a:ext uri="{9D8B030D-6E8A-4147-A177-3AD203B41FA5}">
                      <a16:colId xmlns="" xmlns:a16="http://schemas.microsoft.com/office/drawing/2014/main" val="20001"/>
                    </a:ext>
                  </a:extLst>
                </a:gridCol>
                <a:gridCol w="3437463">
                  <a:extLst>
                    <a:ext uri="{9D8B030D-6E8A-4147-A177-3AD203B41FA5}">
                      <a16:colId xmlns="" xmlns:a16="http://schemas.microsoft.com/office/drawing/2014/main" val="20002"/>
                    </a:ext>
                  </a:extLst>
                </a:gridCol>
                <a:gridCol w="2621065">
                  <a:extLst>
                    <a:ext uri="{9D8B030D-6E8A-4147-A177-3AD203B41FA5}">
                      <a16:colId xmlns="" xmlns:a16="http://schemas.microsoft.com/office/drawing/2014/main" val="20003"/>
                    </a:ext>
                  </a:extLst>
                </a:gridCol>
                <a:gridCol w="2148414">
                  <a:extLst>
                    <a:ext uri="{9D8B030D-6E8A-4147-A177-3AD203B41FA5}">
                      <a16:colId xmlns="" xmlns:a16="http://schemas.microsoft.com/office/drawing/2014/main" val="20004"/>
                    </a:ext>
                  </a:extLst>
                </a:gridCol>
              </a:tblGrid>
              <a:tr h="692400">
                <a:tc>
                  <a:txBody>
                    <a:bodyPr/>
                    <a:lstStyle/>
                    <a:p>
                      <a:pPr algn="ctr"/>
                      <a:r>
                        <a:rPr lang="en-US" sz="2600" dirty="0" err="1">
                          <a:solidFill>
                            <a:schemeClr val="bg1"/>
                          </a:solidFill>
                          <a:latin typeface="+mj-lt"/>
                        </a:rPr>
                        <a:t>Sl</a:t>
                      </a:r>
                      <a:r>
                        <a:rPr lang="en-US" sz="2600" dirty="0">
                          <a:solidFill>
                            <a:schemeClr val="bg1"/>
                          </a:solidFill>
                          <a:latin typeface="+mj-lt"/>
                        </a:rPr>
                        <a:t> No</a:t>
                      </a:r>
                      <a:endParaRPr lang="en-US" sz="2600" dirty="0">
                        <a:solidFill>
                          <a:schemeClr val="bg1"/>
                        </a:solidFill>
                        <a:latin typeface="+mj-lt"/>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solidFill>
                            <a:schemeClr val="bg1"/>
                          </a:solidFill>
                          <a:latin typeface="+mj-lt"/>
                        </a:rPr>
                        <a:t>Buyer</a:t>
                      </a:r>
                      <a:endParaRPr lang="en-US" sz="2600" dirty="0">
                        <a:solidFill>
                          <a:schemeClr val="bg1"/>
                        </a:solidFill>
                        <a:latin typeface="+mj-lt"/>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solidFill>
                            <a:schemeClr val="bg1"/>
                          </a:solidFill>
                          <a:latin typeface="+mj-lt"/>
                        </a:rPr>
                        <a:t>Registered or not</a:t>
                      </a:r>
                      <a:endParaRPr lang="en-US" sz="2600" dirty="0">
                        <a:solidFill>
                          <a:schemeClr val="bg1"/>
                        </a:solidFill>
                        <a:latin typeface="+mj-lt"/>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solidFill>
                            <a:schemeClr val="bg1"/>
                          </a:solidFill>
                          <a:latin typeface="+mj-lt"/>
                        </a:rPr>
                        <a:t>Invoice value</a:t>
                      </a:r>
                      <a:endParaRPr lang="en-US" sz="2600" dirty="0">
                        <a:solidFill>
                          <a:schemeClr val="bg1"/>
                        </a:solidFill>
                        <a:latin typeface="+mj-lt"/>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solidFill>
                            <a:schemeClr val="bg1"/>
                          </a:solidFill>
                          <a:latin typeface="+mj-lt"/>
                        </a:rPr>
                        <a:t>Rate of tax</a:t>
                      </a:r>
                      <a:endParaRPr lang="en-US" sz="2600" dirty="0">
                        <a:solidFill>
                          <a:schemeClr val="bg1"/>
                        </a:solidFill>
                        <a:latin typeface="+mj-lt"/>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 xmlns:a16="http://schemas.microsoft.com/office/drawing/2014/main" val="10000"/>
                  </a:ext>
                </a:extLst>
              </a:tr>
              <a:tr h="0">
                <a:tc>
                  <a:txBody>
                    <a:bodyPr/>
                    <a:lstStyle/>
                    <a:p>
                      <a:pPr algn="ctr"/>
                      <a:r>
                        <a:rPr lang="en-US" sz="2600" dirty="0">
                          <a:latin typeface="+mj-lt"/>
                          <a:cs typeface="Times New Roman" pitchFamily="18" charset="0"/>
                        </a:rPr>
                        <a:t>1</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2600" dirty="0">
                          <a:latin typeface="+mj-lt"/>
                          <a:cs typeface="Times New Roman" pitchFamily="18" charset="0"/>
                        </a:rPr>
                        <a:t>B</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2600" dirty="0">
                          <a:latin typeface="+mj-lt"/>
                          <a:cs typeface="Times New Roman" pitchFamily="18" charset="0"/>
                        </a:rPr>
                        <a:t>YES</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2600" dirty="0">
                          <a:latin typeface="+mj-lt"/>
                          <a:cs typeface="Times New Roman" pitchFamily="18" charset="0"/>
                        </a:rPr>
                        <a:t>1,000</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2600" dirty="0">
                          <a:latin typeface="+mj-lt"/>
                          <a:cs typeface="Times New Roman" pitchFamily="18" charset="0"/>
                        </a:rPr>
                        <a:t>5%</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 xmlns:a16="http://schemas.microsoft.com/office/drawing/2014/main" val="10001"/>
                  </a:ext>
                </a:extLst>
              </a:tr>
              <a:tr h="500129">
                <a:tc>
                  <a:txBody>
                    <a:bodyPr/>
                    <a:lstStyle/>
                    <a:p>
                      <a:pPr algn="ctr"/>
                      <a:r>
                        <a:rPr lang="en-US" sz="2600" dirty="0">
                          <a:latin typeface="+mj-lt"/>
                          <a:cs typeface="Times New Roman" pitchFamily="18" charset="0"/>
                        </a:rPr>
                        <a:t>2</a:t>
                      </a:r>
                    </a:p>
                  </a:txBody>
                  <a:tcPr>
                    <a:solidFill>
                      <a:schemeClr val="bg1"/>
                    </a:solidFill>
                  </a:tcPr>
                </a:tc>
                <a:tc>
                  <a:txBody>
                    <a:bodyPr/>
                    <a:lstStyle/>
                    <a:p>
                      <a:pPr algn="ctr"/>
                      <a:r>
                        <a:rPr lang="en-US" sz="2600" dirty="0">
                          <a:latin typeface="+mj-lt"/>
                          <a:cs typeface="Times New Roman" pitchFamily="18" charset="0"/>
                        </a:rPr>
                        <a:t>C</a:t>
                      </a: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algn="ctr"/>
                      <a:r>
                        <a:rPr lang="en-US" sz="2600" dirty="0">
                          <a:latin typeface="+mj-lt"/>
                          <a:cs typeface="Times New Roman" pitchFamily="18" charset="0"/>
                        </a:rPr>
                        <a:t>25,000</a:t>
                      </a:r>
                    </a:p>
                  </a:txBody>
                  <a:tcPr>
                    <a:solidFill>
                      <a:schemeClr val="bg1"/>
                    </a:solidFill>
                  </a:tcPr>
                </a:tc>
                <a:tc>
                  <a:txBody>
                    <a:bodyPr/>
                    <a:lstStyle/>
                    <a:p>
                      <a:pPr algn="ctr"/>
                      <a:r>
                        <a:rPr lang="en-US" sz="2600" dirty="0">
                          <a:latin typeface="+mj-lt"/>
                          <a:cs typeface="Times New Roman" pitchFamily="18" charset="0"/>
                        </a:rPr>
                        <a:t>5%</a:t>
                      </a:r>
                    </a:p>
                  </a:txBody>
                  <a:tcPr>
                    <a:solidFill>
                      <a:schemeClr val="bg1"/>
                    </a:solidFill>
                  </a:tcPr>
                </a:tc>
                <a:extLst>
                  <a:ext uri="{0D108BD9-81ED-4DB2-BD59-A6C34878D82A}">
                    <a16:rowId xmlns="" xmlns:a16="http://schemas.microsoft.com/office/drawing/2014/main" val="10002"/>
                  </a:ext>
                </a:extLst>
              </a:tr>
              <a:tr h="500129">
                <a:tc>
                  <a:txBody>
                    <a:bodyPr/>
                    <a:lstStyle/>
                    <a:p>
                      <a:pPr algn="ctr"/>
                      <a:r>
                        <a:rPr lang="en-US" sz="2600" dirty="0">
                          <a:latin typeface="+mj-lt"/>
                          <a:cs typeface="Times New Roman" pitchFamily="18" charset="0"/>
                        </a:rPr>
                        <a:t>3</a:t>
                      </a:r>
                    </a:p>
                  </a:txBody>
                  <a:tcPr>
                    <a:solidFill>
                      <a:schemeClr val="bg1"/>
                    </a:solidFill>
                  </a:tcPr>
                </a:tc>
                <a:tc>
                  <a:txBody>
                    <a:bodyPr/>
                    <a:lstStyle/>
                    <a:p>
                      <a:pPr algn="ctr"/>
                      <a:r>
                        <a:rPr lang="en-US" sz="2600" dirty="0">
                          <a:latin typeface="+mj-lt"/>
                          <a:cs typeface="Times New Roman" pitchFamily="18" charset="0"/>
                        </a:rPr>
                        <a:t>D</a:t>
                      </a: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algn="ctr"/>
                      <a:r>
                        <a:rPr lang="en-US" sz="2600" dirty="0">
                          <a:latin typeface="+mj-lt"/>
                          <a:cs typeface="Times New Roman" pitchFamily="18" charset="0"/>
                        </a:rPr>
                        <a:t>5,000</a:t>
                      </a:r>
                    </a:p>
                  </a:txBody>
                  <a:tcPr>
                    <a:solidFill>
                      <a:schemeClr val="bg1"/>
                    </a:solidFill>
                  </a:tcPr>
                </a:tc>
                <a:tc>
                  <a:txBody>
                    <a:bodyPr/>
                    <a:lstStyle/>
                    <a:p>
                      <a:pPr algn="ctr"/>
                      <a:r>
                        <a:rPr lang="en-US" sz="2600" dirty="0">
                          <a:latin typeface="+mj-lt"/>
                          <a:cs typeface="Times New Roman" pitchFamily="18" charset="0"/>
                        </a:rPr>
                        <a:t>5%</a:t>
                      </a:r>
                    </a:p>
                  </a:txBody>
                  <a:tcPr>
                    <a:solidFill>
                      <a:schemeClr val="bg1"/>
                    </a:solidFill>
                  </a:tcPr>
                </a:tc>
                <a:extLst>
                  <a:ext uri="{0D108BD9-81ED-4DB2-BD59-A6C34878D82A}">
                    <a16:rowId xmlns="" xmlns:a16="http://schemas.microsoft.com/office/drawing/2014/main" val="10003"/>
                  </a:ext>
                </a:extLst>
              </a:tr>
              <a:tr h="500129">
                <a:tc>
                  <a:txBody>
                    <a:bodyPr/>
                    <a:lstStyle/>
                    <a:p>
                      <a:pPr algn="ctr"/>
                      <a:r>
                        <a:rPr lang="en-US" sz="2600" dirty="0">
                          <a:latin typeface="+mj-lt"/>
                          <a:cs typeface="Times New Roman" pitchFamily="18" charset="0"/>
                        </a:rPr>
                        <a:t>4</a:t>
                      </a:r>
                    </a:p>
                  </a:txBody>
                  <a:tcPr>
                    <a:solidFill>
                      <a:schemeClr val="bg1"/>
                    </a:solidFill>
                  </a:tcPr>
                </a:tc>
                <a:tc>
                  <a:txBody>
                    <a:bodyPr/>
                    <a:lstStyle/>
                    <a:p>
                      <a:pPr algn="ctr"/>
                      <a:r>
                        <a:rPr lang="en-US" sz="2600" dirty="0">
                          <a:latin typeface="+mj-lt"/>
                          <a:cs typeface="Times New Roman" pitchFamily="18" charset="0"/>
                        </a:rPr>
                        <a:t>E</a:t>
                      </a: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algn="ctr"/>
                      <a:r>
                        <a:rPr lang="en-US" sz="2600" dirty="0">
                          <a:latin typeface="+mj-lt"/>
                          <a:cs typeface="Times New Roman" pitchFamily="18" charset="0"/>
                        </a:rPr>
                        <a:t>15,000</a:t>
                      </a:r>
                    </a:p>
                  </a:txBody>
                  <a:tcPr>
                    <a:solidFill>
                      <a:schemeClr val="bg1"/>
                    </a:solidFill>
                  </a:tcPr>
                </a:tc>
                <a:tc>
                  <a:txBody>
                    <a:bodyPr/>
                    <a:lstStyle/>
                    <a:p>
                      <a:pPr algn="ctr"/>
                      <a:r>
                        <a:rPr lang="en-US" sz="2600" dirty="0">
                          <a:latin typeface="+mj-lt"/>
                          <a:cs typeface="Times New Roman" pitchFamily="18" charset="0"/>
                        </a:rPr>
                        <a:t>12%</a:t>
                      </a:r>
                    </a:p>
                  </a:txBody>
                  <a:tcPr>
                    <a:solidFill>
                      <a:schemeClr val="bg1"/>
                    </a:solidFill>
                  </a:tcPr>
                </a:tc>
                <a:extLst>
                  <a:ext uri="{0D108BD9-81ED-4DB2-BD59-A6C34878D82A}">
                    <a16:rowId xmlns="" xmlns:a16="http://schemas.microsoft.com/office/drawing/2014/main" val="10004"/>
                  </a:ext>
                </a:extLst>
              </a:tr>
              <a:tr h="500129">
                <a:tc>
                  <a:txBody>
                    <a:bodyPr/>
                    <a:lstStyle/>
                    <a:p>
                      <a:pPr algn="ctr"/>
                      <a:r>
                        <a:rPr lang="en-US" sz="2600" dirty="0">
                          <a:latin typeface="+mj-lt"/>
                          <a:cs typeface="Times New Roman" pitchFamily="18" charset="0"/>
                        </a:rPr>
                        <a:t>5</a:t>
                      </a:r>
                    </a:p>
                  </a:txBody>
                  <a:tcPr>
                    <a:solidFill>
                      <a:schemeClr val="bg1"/>
                    </a:solidFill>
                  </a:tcPr>
                </a:tc>
                <a:tc>
                  <a:txBody>
                    <a:bodyPr/>
                    <a:lstStyle/>
                    <a:p>
                      <a:pPr algn="ctr"/>
                      <a:r>
                        <a:rPr lang="en-US" sz="2600" dirty="0">
                          <a:latin typeface="+mj-lt"/>
                          <a:cs typeface="Times New Roman" pitchFamily="18" charset="0"/>
                        </a:rPr>
                        <a:t>H</a:t>
                      </a: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algn="ctr"/>
                      <a:r>
                        <a:rPr lang="en-US" sz="2600" dirty="0">
                          <a:latin typeface="+mj-lt"/>
                          <a:cs typeface="Times New Roman" pitchFamily="18" charset="0"/>
                        </a:rPr>
                        <a:t>3,00,000</a:t>
                      </a:r>
                    </a:p>
                  </a:txBody>
                  <a:tcPr>
                    <a:solidFill>
                      <a:schemeClr val="bg1"/>
                    </a:solidFill>
                  </a:tcPr>
                </a:tc>
                <a:tc>
                  <a:txBody>
                    <a:bodyPr/>
                    <a:lstStyle/>
                    <a:p>
                      <a:pPr algn="ctr"/>
                      <a:r>
                        <a:rPr lang="en-US" sz="2600" dirty="0">
                          <a:latin typeface="+mj-lt"/>
                          <a:cs typeface="Times New Roman" pitchFamily="18" charset="0"/>
                        </a:rPr>
                        <a:t>12%</a:t>
                      </a:r>
                    </a:p>
                  </a:txBody>
                  <a:tcPr>
                    <a:solidFill>
                      <a:schemeClr val="bg1"/>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 xmlns:p14="http://schemas.microsoft.com/office/powerpoint/2010/main" val="3587303934"/>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3157" y="-8222"/>
            <a:ext cx="8596313" cy="1320800"/>
          </a:xfrm>
        </p:spPr>
        <p:txBody>
          <a:bodyPr>
            <a:normAutofit/>
          </a:bodyPr>
          <a:lstStyle/>
          <a:p>
            <a:pPr>
              <a:defRPr/>
            </a:pPr>
            <a:r>
              <a:rPr lang="en-US" sz="3200" b="1" dirty="0"/>
              <a:t>Treatment In Return</a:t>
            </a:r>
          </a:p>
        </p:txBody>
      </p:sp>
      <p:graphicFrame>
        <p:nvGraphicFramePr>
          <p:cNvPr id="4" name="Content Placeholder 3"/>
          <p:cNvGraphicFramePr>
            <a:graphicFrameLocks noGrp="1"/>
          </p:cNvGraphicFramePr>
          <p:nvPr>
            <p:ph idx="1"/>
            <p:extLst/>
          </p:nvPr>
        </p:nvGraphicFramePr>
        <p:xfrm>
          <a:off x="628650" y="1315928"/>
          <a:ext cx="10701830" cy="5127735"/>
        </p:xfrm>
        <a:graphic>
          <a:graphicData uri="http://schemas.openxmlformats.org/drawingml/2006/table">
            <a:tbl>
              <a:tblPr firstRow="1" bandRow="1">
                <a:tableStyleId>{93296810-A885-4BE3-A3E7-6D5BEEA58F35}</a:tableStyleId>
              </a:tblPr>
              <a:tblGrid>
                <a:gridCol w="1547874">
                  <a:extLst>
                    <a:ext uri="{9D8B030D-6E8A-4147-A177-3AD203B41FA5}">
                      <a16:colId xmlns="" xmlns:a16="http://schemas.microsoft.com/office/drawing/2014/main" val="20000"/>
                    </a:ext>
                  </a:extLst>
                </a:gridCol>
                <a:gridCol w="2080212">
                  <a:extLst>
                    <a:ext uri="{9D8B030D-6E8A-4147-A177-3AD203B41FA5}">
                      <a16:colId xmlns="" xmlns:a16="http://schemas.microsoft.com/office/drawing/2014/main" val="20001"/>
                    </a:ext>
                  </a:extLst>
                </a:gridCol>
                <a:gridCol w="1643060">
                  <a:extLst>
                    <a:ext uri="{9D8B030D-6E8A-4147-A177-3AD203B41FA5}">
                      <a16:colId xmlns="" xmlns:a16="http://schemas.microsoft.com/office/drawing/2014/main" val="20002"/>
                    </a:ext>
                  </a:extLst>
                </a:gridCol>
                <a:gridCol w="1952152">
                  <a:extLst>
                    <a:ext uri="{9D8B030D-6E8A-4147-A177-3AD203B41FA5}">
                      <a16:colId xmlns="" xmlns:a16="http://schemas.microsoft.com/office/drawing/2014/main" val="20003"/>
                    </a:ext>
                  </a:extLst>
                </a:gridCol>
                <a:gridCol w="1057415">
                  <a:extLst>
                    <a:ext uri="{9D8B030D-6E8A-4147-A177-3AD203B41FA5}">
                      <a16:colId xmlns="" xmlns:a16="http://schemas.microsoft.com/office/drawing/2014/main" val="20004"/>
                    </a:ext>
                  </a:extLst>
                </a:gridCol>
                <a:gridCol w="1169622">
                  <a:extLst>
                    <a:ext uri="{9D8B030D-6E8A-4147-A177-3AD203B41FA5}">
                      <a16:colId xmlns="" xmlns:a16="http://schemas.microsoft.com/office/drawing/2014/main" val="20005"/>
                    </a:ext>
                  </a:extLst>
                </a:gridCol>
                <a:gridCol w="1251495">
                  <a:extLst>
                    <a:ext uri="{9D8B030D-6E8A-4147-A177-3AD203B41FA5}">
                      <a16:colId xmlns="" xmlns:a16="http://schemas.microsoft.com/office/drawing/2014/main" val="20006"/>
                    </a:ext>
                  </a:extLst>
                </a:gridCol>
              </a:tblGrid>
              <a:tr h="814747">
                <a:tc>
                  <a:txBody>
                    <a:bodyPr/>
                    <a:lstStyle/>
                    <a:p>
                      <a:pPr algn="ctr"/>
                      <a:r>
                        <a:rPr lang="en-US" sz="1800" dirty="0">
                          <a:solidFill>
                            <a:schemeClr val="bg1"/>
                          </a:solidFill>
                          <a:latin typeface="+mj-lt"/>
                        </a:rPr>
                        <a:t>Seller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800" dirty="0">
                          <a:solidFill>
                            <a:schemeClr val="bg1"/>
                          </a:solidFill>
                          <a:latin typeface="+mj-lt"/>
                        </a:rPr>
                        <a:t>Registration Status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sz="1800" dirty="0">
                          <a:solidFill>
                            <a:schemeClr val="bg1"/>
                          </a:solidFill>
                          <a:latin typeface="+mj-lt"/>
                        </a:rPr>
                        <a:t>Value of invoice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80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800" dirty="0">
                          <a:solidFill>
                            <a:schemeClr val="bg1"/>
                          </a:solidFill>
                          <a:latin typeface="+mj-lt"/>
                        </a:rPr>
                        <a:t>Invoice 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800" dirty="0">
                          <a:solidFill>
                            <a:schemeClr val="bg1"/>
                          </a:solidFill>
                          <a:latin typeface="+mj-lt"/>
                        </a:rPr>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1800" dirty="0">
                          <a:solidFill>
                            <a:schemeClr val="bg1"/>
                          </a:solidFill>
                          <a:latin typeface="+mj-lt"/>
                        </a:rPr>
                        <a:t>Tax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 xmlns:a16="http://schemas.microsoft.com/office/drawing/2014/main" val="10000"/>
                  </a:ext>
                </a:extLst>
              </a:tr>
              <a:tr h="1862280">
                <a:tc>
                  <a:txBody>
                    <a:bodyPr/>
                    <a:lstStyle/>
                    <a:p>
                      <a:pPr algn="ctr"/>
                      <a:r>
                        <a:rPr lang="en-US" sz="1800" b="1" dirty="0">
                          <a:solidFill>
                            <a:schemeClr val="tx1"/>
                          </a:solidFill>
                          <a:latin typeface="+mj-lt"/>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800" b="1" dirty="0">
                        <a:solidFill>
                          <a:schemeClr val="tx1"/>
                        </a:solidFill>
                        <a:latin typeface="+mj-lt"/>
                      </a:endParaRPr>
                    </a:p>
                    <a:p>
                      <a:r>
                        <a:rPr lang="en-US" sz="1800" b="1" dirty="0">
                          <a:solidFill>
                            <a:schemeClr val="tx1"/>
                          </a:solidFill>
                          <a:latin typeface="+mj-lt"/>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800" b="1" dirty="0">
                          <a:solidFill>
                            <a:schemeClr val="tx1"/>
                          </a:solidFill>
                          <a:latin typeface="+mj-lt"/>
                        </a:rPr>
                        <a:t>Then invoice wise details of each invoice irrespective</a:t>
                      </a:r>
                      <a:r>
                        <a:rPr lang="en-US" sz="1800" b="1" baseline="0" dirty="0">
                          <a:solidFill>
                            <a:schemeClr val="tx1"/>
                          </a:solidFill>
                          <a:latin typeface="+mj-lt"/>
                        </a:rPr>
                        <a:t> of invoice amount</a:t>
                      </a: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814747">
                <a:tc>
                  <a:txBody>
                    <a:bodyPr/>
                    <a:lstStyle/>
                    <a:p>
                      <a:pPr algn="ctr"/>
                      <a:r>
                        <a:rPr lang="en-US" sz="1800" b="1" dirty="0">
                          <a:solidFill>
                            <a:schemeClr val="tx1"/>
                          </a:solidFill>
                          <a:latin typeface="+mj-lt"/>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dirty="0">
                          <a:solidFill>
                            <a:schemeClr val="tx1"/>
                          </a:solidFill>
                          <a:latin typeface="+mj-lt"/>
                        </a:rPr>
                        <a:t>25000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just"/>
                      <a:r>
                        <a:rPr lang="en-US" sz="1800" b="1" dirty="0">
                          <a:solidFill>
                            <a:schemeClr val="tx1"/>
                          </a:solidFill>
                          <a:latin typeface="+mj-lt"/>
                        </a:rPr>
                        <a:t>Consolidated details of Each rate of tax-5%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err="1">
                          <a:solidFill>
                            <a:schemeClr val="tx1"/>
                          </a:solidFill>
                          <a:latin typeface="+mj-lt"/>
                        </a:rPr>
                        <a:t>Rs</a:t>
                      </a:r>
                      <a:r>
                        <a:rPr lang="en-US" sz="1800" b="1" dirty="0">
                          <a:solidFill>
                            <a:schemeClr val="tx1"/>
                          </a:solidFill>
                          <a:latin typeface="+mj-lt"/>
                        </a:rPr>
                        <a:t>. 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472036">
                <a:tc>
                  <a:txBody>
                    <a:bodyPr/>
                    <a:lstStyle/>
                    <a:p>
                      <a:pPr algn="ctr"/>
                      <a:r>
                        <a:rPr lang="en-US" sz="1800" b="1" dirty="0">
                          <a:solidFill>
                            <a:schemeClr val="tx1"/>
                          </a:solidFill>
                          <a:latin typeface="+mj-lt"/>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dirty="0">
                          <a:solidFill>
                            <a:schemeClr val="tx1"/>
                          </a:solidFill>
                          <a:latin typeface="+mj-lt"/>
                        </a:rPr>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472036">
                <a:tc>
                  <a:txBody>
                    <a:bodyPr/>
                    <a:lstStyle/>
                    <a:p>
                      <a:pPr algn="ctr"/>
                      <a:r>
                        <a:rPr lang="en-US" sz="1800" b="1" dirty="0">
                          <a:solidFill>
                            <a:schemeClr val="tx1"/>
                          </a:solidFill>
                          <a:latin typeface="+mj-lt"/>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dirty="0">
                          <a:solidFill>
                            <a:schemeClr val="tx1"/>
                          </a:solidFill>
                          <a:latin typeface="+mj-lt"/>
                        </a:rPr>
                        <a:t>15000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just"/>
                      <a:r>
                        <a:rPr lang="en-US" sz="1800" b="1" dirty="0">
                          <a:solidFill>
                            <a:schemeClr val="tx1"/>
                          </a:solidFill>
                          <a:latin typeface="+mj-lt"/>
                        </a:rPr>
                        <a:t>Consolidate</a:t>
                      </a:r>
                      <a:r>
                        <a:rPr lang="en-US" sz="1800" b="1" baseline="0" dirty="0">
                          <a:solidFill>
                            <a:schemeClr val="tx1"/>
                          </a:solidFill>
                          <a:latin typeface="+mj-lt"/>
                        </a:rPr>
                        <a:t> details of rate of tax of 12%</a:t>
                      </a: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US" sz="1800" b="1" dirty="0">
                          <a:solidFill>
                            <a:schemeClr val="tx1"/>
                          </a:solidFill>
                          <a:latin typeface="+mj-lt"/>
                        </a:rPr>
                        <a:t>Rs. 3,15,000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691889">
                <a:tc>
                  <a:txBody>
                    <a:bodyPr/>
                    <a:lstStyle/>
                    <a:p>
                      <a:pPr algn="ctr"/>
                      <a:r>
                        <a:rPr lang="en-US" sz="1800" b="1" dirty="0">
                          <a:solidFill>
                            <a:schemeClr val="tx1"/>
                          </a:solidFill>
                          <a:latin typeface="+mj-lt"/>
                        </a:rPr>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b="1"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b="1" dirty="0">
                          <a:solidFill>
                            <a:schemeClr val="tx1"/>
                          </a:solidFill>
                          <a:latin typeface="+mj-lt"/>
                        </a:rPr>
                        <a:t>300000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800" b="1"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bl>
          </a:graphicData>
        </a:graphic>
      </p:graphicFrame>
      <p:cxnSp>
        <p:nvCxnSpPr>
          <p:cNvPr id="6" name="Straight Arrow Connector 5"/>
          <p:cNvCxnSpPr/>
          <p:nvPr/>
        </p:nvCxnSpPr>
        <p:spPr>
          <a:xfrm>
            <a:off x="4661508" y="2558591"/>
            <a:ext cx="819806"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Double Brace 6"/>
          <p:cNvSpPr/>
          <p:nvPr/>
        </p:nvSpPr>
        <p:spPr>
          <a:xfrm>
            <a:off x="3981341" y="3633039"/>
            <a:ext cx="1143000" cy="1066800"/>
          </a:xfrm>
          <a:prstGeom prst="bracePair">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2400" dirty="0">
              <a:latin typeface="Times New Roman" pitchFamily="18" charset="0"/>
              <a:cs typeface="Times New Roman" pitchFamily="18" charset="0"/>
            </a:endParaRPr>
          </a:p>
        </p:txBody>
      </p:sp>
      <p:cxnSp>
        <p:nvCxnSpPr>
          <p:cNvPr id="14" name="Straight Arrow Connector 13"/>
          <p:cNvCxnSpPr>
            <a:stCxn id="7" idx="3"/>
          </p:cNvCxnSpPr>
          <p:nvPr/>
        </p:nvCxnSpPr>
        <p:spPr>
          <a:xfrm>
            <a:off x="5124341" y="4166439"/>
            <a:ext cx="549275" cy="1587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Double Brace 20"/>
          <p:cNvSpPr/>
          <p:nvPr/>
        </p:nvSpPr>
        <p:spPr>
          <a:xfrm>
            <a:off x="3884529" y="4835597"/>
            <a:ext cx="1484696" cy="945931"/>
          </a:xfrm>
          <a:prstGeom prst="bracePair">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2400" dirty="0">
              <a:latin typeface="Times New Roman" pitchFamily="18" charset="0"/>
              <a:cs typeface="Times New Roman" pitchFamily="18" charset="0"/>
            </a:endParaRPr>
          </a:p>
        </p:txBody>
      </p:sp>
    </p:spTree>
    <p:extLst>
      <p:ext uri="{BB962C8B-B14F-4D97-AF65-F5344CB8AC3E}">
        <p14:creationId xmlns="" xmlns:p14="http://schemas.microsoft.com/office/powerpoint/2010/main" val="377215233"/>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1526" y="729204"/>
            <a:ext cx="10815638" cy="5028659"/>
          </a:xfrm>
        </p:spPr>
        <p:txBody>
          <a:bodyPr/>
          <a:lstStyle/>
          <a:p>
            <a:pPr>
              <a:defRPr/>
            </a:pPr>
            <a:r>
              <a:rPr lang="en-US" b="1" u="sng" dirty="0">
                <a:latin typeface="+mj-lt"/>
                <a:cs typeface="Times New Roman" pitchFamily="18" charset="0"/>
              </a:rPr>
              <a:t> </a:t>
            </a:r>
          </a:p>
          <a:p>
            <a:pPr>
              <a:buFont typeface="Wingdings 3" pitchFamily="18" charset="2"/>
              <a:buNone/>
              <a:defRPr/>
            </a:pPr>
            <a:r>
              <a:rPr lang="en-US" b="1" u="sng" dirty="0">
                <a:solidFill>
                  <a:schemeClr val="tx2"/>
                </a:solidFill>
                <a:latin typeface="+mj-lt"/>
                <a:cs typeface="Times New Roman" pitchFamily="18" charset="0"/>
              </a:rPr>
              <a:t>B.) In case of Inter State Supply-</a:t>
            </a:r>
          </a:p>
          <a:p>
            <a:pPr>
              <a:buFont typeface="Wingdings 3" pitchFamily="18" charset="2"/>
              <a:buNone/>
              <a:defRPr/>
            </a:pPr>
            <a:r>
              <a:rPr lang="en-US" dirty="0">
                <a:latin typeface="+mj-lt"/>
                <a:cs typeface="Times New Roman" pitchFamily="18" charset="0"/>
              </a:rPr>
              <a:t>Mr. A  carried out following transactions during tax period:</a:t>
            </a:r>
          </a:p>
        </p:txBody>
      </p:sp>
      <p:graphicFrame>
        <p:nvGraphicFramePr>
          <p:cNvPr id="4" name="Table 3"/>
          <p:cNvGraphicFramePr>
            <a:graphicFrameLocks noGrp="1"/>
          </p:cNvGraphicFramePr>
          <p:nvPr>
            <p:extLst/>
          </p:nvPr>
        </p:nvGraphicFramePr>
        <p:xfrm>
          <a:off x="512064" y="2387893"/>
          <a:ext cx="11155679" cy="3556024"/>
        </p:xfrm>
        <a:graphic>
          <a:graphicData uri="http://schemas.openxmlformats.org/drawingml/2006/table">
            <a:tbl>
              <a:tblPr firstRow="1" bandRow="1">
                <a:tableStyleId>{5940675A-B579-460E-94D1-54222C63F5DA}</a:tableStyleId>
              </a:tblPr>
              <a:tblGrid>
                <a:gridCol w="976189">
                  <a:extLst>
                    <a:ext uri="{9D8B030D-6E8A-4147-A177-3AD203B41FA5}">
                      <a16:colId xmlns="" xmlns:a16="http://schemas.microsoft.com/office/drawing/2014/main" val="20000"/>
                    </a:ext>
                  </a:extLst>
                </a:gridCol>
                <a:gridCol w="1445399">
                  <a:extLst>
                    <a:ext uri="{9D8B030D-6E8A-4147-A177-3AD203B41FA5}">
                      <a16:colId xmlns="" xmlns:a16="http://schemas.microsoft.com/office/drawing/2014/main" val="20001"/>
                    </a:ext>
                  </a:extLst>
                </a:gridCol>
                <a:gridCol w="2157009">
                  <a:extLst>
                    <a:ext uri="{9D8B030D-6E8A-4147-A177-3AD203B41FA5}">
                      <a16:colId xmlns="" xmlns:a16="http://schemas.microsoft.com/office/drawing/2014/main" val="20002"/>
                    </a:ext>
                  </a:extLst>
                </a:gridCol>
                <a:gridCol w="2526895">
                  <a:extLst>
                    <a:ext uri="{9D8B030D-6E8A-4147-A177-3AD203B41FA5}">
                      <a16:colId xmlns="" xmlns:a16="http://schemas.microsoft.com/office/drawing/2014/main" val="20003"/>
                    </a:ext>
                  </a:extLst>
                </a:gridCol>
                <a:gridCol w="1907294">
                  <a:extLst>
                    <a:ext uri="{9D8B030D-6E8A-4147-A177-3AD203B41FA5}">
                      <a16:colId xmlns="" xmlns:a16="http://schemas.microsoft.com/office/drawing/2014/main" val="20004"/>
                    </a:ext>
                  </a:extLst>
                </a:gridCol>
                <a:gridCol w="2142893">
                  <a:extLst>
                    <a:ext uri="{9D8B030D-6E8A-4147-A177-3AD203B41FA5}">
                      <a16:colId xmlns="" xmlns:a16="http://schemas.microsoft.com/office/drawing/2014/main" val="20005"/>
                    </a:ext>
                  </a:extLst>
                </a:gridCol>
              </a:tblGrid>
              <a:tr h="951356">
                <a:tc>
                  <a:txBody>
                    <a:bodyPr/>
                    <a:lstStyle/>
                    <a:p>
                      <a:pPr algn="ctr"/>
                      <a:r>
                        <a:rPr lang="en-US" sz="2600" dirty="0" err="1">
                          <a:solidFill>
                            <a:schemeClr val="bg1"/>
                          </a:solidFill>
                          <a:latin typeface="+mj-lt"/>
                        </a:rPr>
                        <a:t>Sl</a:t>
                      </a:r>
                      <a:r>
                        <a:rPr lang="en-US" sz="2600" dirty="0">
                          <a:solidFill>
                            <a:schemeClr val="bg1"/>
                          </a:solidFill>
                          <a:latin typeface="+mj-lt"/>
                        </a:rPr>
                        <a:t> No</a:t>
                      </a:r>
                      <a:endParaRPr lang="en-US" sz="2600" dirty="0">
                        <a:solidFill>
                          <a:schemeClr val="bg1"/>
                        </a:solidFill>
                        <a:latin typeface="+mj-lt"/>
                        <a:cs typeface="Times New Roman" pitchFamily="18" charset="0"/>
                      </a:endParaRPr>
                    </a:p>
                  </a:txBody>
                  <a:tcPr>
                    <a:solidFill>
                      <a:schemeClr val="tx2"/>
                    </a:solidFill>
                  </a:tcPr>
                </a:tc>
                <a:tc>
                  <a:txBody>
                    <a:bodyPr/>
                    <a:lstStyle/>
                    <a:p>
                      <a:pPr algn="ctr"/>
                      <a:r>
                        <a:rPr lang="en-US" sz="2600" dirty="0">
                          <a:solidFill>
                            <a:schemeClr val="bg1"/>
                          </a:solidFill>
                          <a:latin typeface="+mj-lt"/>
                        </a:rPr>
                        <a:t>Buyer</a:t>
                      </a:r>
                      <a:endParaRPr lang="en-US" sz="2600" dirty="0">
                        <a:solidFill>
                          <a:schemeClr val="bg1"/>
                        </a:solidFill>
                        <a:latin typeface="+mj-lt"/>
                        <a:cs typeface="Times New Roman" pitchFamily="18" charset="0"/>
                      </a:endParaRPr>
                    </a:p>
                  </a:txBody>
                  <a:tcPr>
                    <a:solidFill>
                      <a:schemeClr val="tx2"/>
                    </a:solidFill>
                  </a:tcPr>
                </a:tc>
                <a:tc>
                  <a:txBody>
                    <a:bodyPr/>
                    <a:lstStyle/>
                    <a:p>
                      <a:pPr algn="ctr"/>
                      <a:r>
                        <a:rPr lang="en-US" sz="2600" dirty="0">
                          <a:solidFill>
                            <a:schemeClr val="bg1"/>
                          </a:solidFill>
                          <a:latin typeface="+mj-lt"/>
                        </a:rPr>
                        <a:t>Registered or not</a:t>
                      </a:r>
                      <a:endParaRPr lang="en-US" sz="2600" dirty="0">
                        <a:solidFill>
                          <a:schemeClr val="bg1"/>
                        </a:solidFill>
                        <a:latin typeface="+mj-lt"/>
                        <a:cs typeface="Times New Roman" pitchFamily="18" charset="0"/>
                      </a:endParaRPr>
                    </a:p>
                  </a:txBody>
                  <a:tcPr>
                    <a:solidFill>
                      <a:schemeClr val="tx2"/>
                    </a:solidFill>
                  </a:tcPr>
                </a:tc>
                <a:tc>
                  <a:txBody>
                    <a:bodyPr/>
                    <a:lstStyle/>
                    <a:p>
                      <a:pPr algn="ctr"/>
                      <a:r>
                        <a:rPr lang="en-US" sz="2600" dirty="0">
                          <a:solidFill>
                            <a:schemeClr val="bg1"/>
                          </a:solidFill>
                          <a:latin typeface="+mj-lt"/>
                          <a:cs typeface="Times New Roman" pitchFamily="18" charset="0"/>
                        </a:rPr>
                        <a:t>State</a:t>
                      </a:r>
                    </a:p>
                  </a:txBody>
                  <a:tcPr>
                    <a:solidFill>
                      <a:schemeClr val="tx2"/>
                    </a:solidFill>
                  </a:tcPr>
                </a:tc>
                <a:tc>
                  <a:txBody>
                    <a:bodyPr/>
                    <a:lstStyle/>
                    <a:p>
                      <a:pPr algn="ctr"/>
                      <a:r>
                        <a:rPr lang="en-US" sz="2600" dirty="0">
                          <a:solidFill>
                            <a:schemeClr val="bg1"/>
                          </a:solidFill>
                          <a:latin typeface="+mj-lt"/>
                        </a:rPr>
                        <a:t>Invoice value</a:t>
                      </a:r>
                      <a:endParaRPr lang="en-US" sz="2600" dirty="0">
                        <a:solidFill>
                          <a:schemeClr val="bg1"/>
                        </a:solidFill>
                        <a:latin typeface="+mj-lt"/>
                        <a:cs typeface="Times New Roman" pitchFamily="18" charset="0"/>
                      </a:endParaRPr>
                    </a:p>
                  </a:txBody>
                  <a:tcPr>
                    <a:solidFill>
                      <a:schemeClr val="tx2"/>
                    </a:solidFill>
                  </a:tcPr>
                </a:tc>
                <a:tc>
                  <a:txBody>
                    <a:bodyPr/>
                    <a:lstStyle/>
                    <a:p>
                      <a:pPr algn="ctr"/>
                      <a:r>
                        <a:rPr lang="en-US" sz="2600" dirty="0">
                          <a:solidFill>
                            <a:schemeClr val="bg1"/>
                          </a:solidFill>
                          <a:latin typeface="+mj-lt"/>
                        </a:rPr>
                        <a:t>Rate of tax</a:t>
                      </a:r>
                      <a:endParaRPr lang="en-US" sz="2600" dirty="0">
                        <a:solidFill>
                          <a:schemeClr val="bg1"/>
                        </a:solidFill>
                        <a:latin typeface="+mj-lt"/>
                        <a:cs typeface="Times New Roman" pitchFamily="18" charset="0"/>
                      </a:endParaRPr>
                    </a:p>
                  </a:txBody>
                  <a:tcPr>
                    <a:solidFill>
                      <a:schemeClr val="tx2"/>
                    </a:solidFill>
                  </a:tcPr>
                </a:tc>
                <a:extLst>
                  <a:ext uri="{0D108BD9-81ED-4DB2-BD59-A6C34878D82A}">
                    <a16:rowId xmlns="" xmlns:a16="http://schemas.microsoft.com/office/drawing/2014/main" val="10000"/>
                  </a:ext>
                </a:extLst>
              </a:tr>
              <a:tr h="437247">
                <a:tc>
                  <a:txBody>
                    <a:bodyPr/>
                    <a:lstStyle/>
                    <a:p>
                      <a:pPr algn="ctr"/>
                      <a:r>
                        <a:rPr lang="en-US" sz="2600" dirty="0">
                          <a:latin typeface="+mj-lt"/>
                          <a:cs typeface="Times New Roman" pitchFamily="18" charset="0"/>
                        </a:rPr>
                        <a:t>1</a:t>
                      </a:r>
                    </a:p>
                  </a:txBody>
                  <a:tcPr>
                    <a:solidFill>
                      <a:schemeClr val="bg1"/>
                    </a:solidFill>
                  </a:tcPr>
                </a:tc>
                <a:tc>
                  <a:txBody>
                    <a:bodyPr/>
                    <a:lstStyle/>
                    <a:p>
                      <a:pPr algn="ctr"/>
                      <a:r>
                        <a:rPr lang="en-US" sz="2600" dirty="0">
                          <a:latin typeface="+mj-lt"/>
                          <a:cs typeface="Times New Roman" pitchFamily="18" charset="0"/>
                        </a:rPr>
                        <a:t>Raj</a:t>
                      </a:r>
                    </a:p>
                  </a:txBody>
                  <a:tcPr>
                    <a:solidFill>
                      <a:schemeClr val="bg1"/>
                    </a:solidFill>
                  </a:tcPr>
                </a:tc>
                <a:tc>
                  <a:txBody>
                    <a:bodyPr/>
                    <a:lstStyle/>
                    <a:p>
                      <a:pPr algn="ctr"/>
                      <a:r>
                        <a:rPr lang="en-US" sz="2600" dirty="0">
                          <a:latin typeface="+mj-lt"/>
                          <a:cs typeface="Times New Roman" pitchFamily="18" charset="0"/>
                        </a:rPr>
                        <a:t>Yes</a:t>
                      </a:r>
                    </a:p>
                  </a:txBody>
                  <a:tcPr>
                    <a:solidFill>
                      <a:schemeClr val="bg1"/>
                    </a:solidFill>
                  </a:tcPr>
                </a:tc>
                <a:tc>
                  <a:txBody>
                    <a:bodyPr/>
                    <a:lstStyle/>
                    <a:p>
                      <a:pPr algn="ctr"/>
                      <a:r>
                        <a:rPr lang="en-US" sz="2600" dirty="0">
                          <a:latin typeface="+mj-lt"/>
                          <a:cs typeface="Times New Roman" pitchFamily="18" charset="0"/>
                        </a:rPr>
                        <a:t>Maharashtra</a:t>
                      </a:r>
                    </a:p>
                  </a:txBody>
                  <a:tcPr>
                    <a:solidFill>
                      <a:schemeClr val="bg1"/>
                    </a:solidFill>
                  </a:tcPr>
                </a:tc>
                <a:tc>
                  <a:txBody>
                    <a:bodyPr/>
                    <a:lstStyle/>
                    <a:p>
                      <a:pPr algn="ctr"/>
                      <a:r>
                        <a:rPr lang="en-US" sz="2600" dirty="0">
                          <a:latin typeface="+mj-lt"/>
                          <a:cs typeface="Times New Roman" pitchFamily="18" charset="0"/>
                        </a:rPr>
                        <a:t>1,000</a:t>
                      </a:r>
                    </a:p>
                  </a:txBody>
                  <a:tcPr>
                    <a:solidFill>
                      <a:schemeClr val="bg1"/>
                    </a:solidFill>
                  </a:tcPr>
                </a:tc>
                <a:tc>
                  <a:txBody>
                    <a:bodyPr/>
                    <a:lstStyle/>
                    <a:p>
                      <a:pPr algn="ctr"/>
                      <a:r>
                        <a:rPr lang="en-US" sz="2600" dirty="0">
                          <a:latin typeface="+mj-lt"/>
                          <a:cs typeface="Times New Roman" pitchFamily="18" charset="0"/>
                        </a:rPr>
                        <a:t>5%</a:t>
                      </a:r>
                    </a:p>
                  </a:txBody>
                  <a:tcPr>
                    <a:solidFill>
                      <a:schemeClr val="bg1"/>
                    </a:solidFill>
                  </a:tcPr>
                </a:tc>
                <a:extLst>
                  <a:ext uri="{0D108BD9-81ED-4DB2-BD59-A6C34878D82A}">
                    <a16:rowId xmlns="" xmlns:a16="http://schemas.microsoft.com/office/drawing/2014/main" val="10001"/>
                  </a:ext>
                </a:extLst>
              </a:tr>
              <a:tr h="570814">
                <a:tc>
                  <a:txBody>
                    <a:bodyPr/>
                    <a:lstStyle/>
                    <a:p>
                      <a:pPr algn="ctr"/>
                      <a:r>
                        <a:rPr lang="en-US" sz="2600" dirty="0">
                          <a:latin typeface="+mj-lt"/>
                          <a:cs typeface="Times New Roman" pitchFamily="18" charset="0"/>
                        </a:rPr>
                        <a:t>2</a:t>
                      </a:r>
                    </a:p>
                  </a:txBody>
                  <a:tcPr>
                    <a:solidFill>
                      <a:schemeClr val="bg1"/>
                    </a:solidFill>
                  </a:tcPr>
                </a:tc>
                <a:tc>
                  <a:txBody>
                    <a:bodyPr/>
                    <a:lstStyle/>
                    <a:p>
                      <a:pPr algn="ctr"/>
                      <a:r>
                        <a:rPr lang="en-US" sz="2600" dirty="0" err="1">
                          <a:latin typeface="+mj-lt"/>
                          <a:cs typeface="Times New Roman" pitchFamily="18" charset="0"/>
                        </a:rPr>
                        <a:t>Kamal</a:t>
                      </a:r>
                      <a:endParaRPr lang="en-US" sz="2600" dirty="0">
                        <a:latin typeface="+mj-lt"/>
                        <a:cs typeface="Times New Roman" pitchFamily="18" charset="0"/>
                      </a:endParaRP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600" dirty="0">
                          <a:latin typeface="+mj-lt"/>
                          <a:cs typeface="Times New Roman" pitchFamily="18" charset="0"/>
                        </a:rPr>
                        <a:t>Gujarat</a:t>
                      </a:r>
                    </a:p>
                  </a:txBody>
                  <a:tcPr>
                    <a:solidFill>
                      <a:schemeClr val="bg1"/>
                    </a:solidFill>
                  </a:tcPr>
                </a:tc>
                <a:tc>
                  <a:txBody>
                    <a:bodyPr/>
                    <a:lstStyle/>
                    <a:p>
                      <a:pPr algn="ctr"/>
                      <a:r>
                        <a:rPr lang="en-US" sz="2600" dirty="0">
                          <a:latin typeface="+mj-lt"/>
                          <a:cs typeface="Times New Roman" pitchFamily="18" charset="0"/>
                        </a:rPr>
                        <a:t>1,50,000</a:t>
                      </a:r>
                    </a:p>
                  </a:txBody>
                  <a:tcPr>
                    <a:solidFill>
                      <a:schemeClr val="bg1"/>
                    </a:solidFill>
                  </a:tcPr>
                </a:tc>
                <a:tc>
                  <a:txBody>
                    <a:bodyPr/>
                    <a:lstStyle/>
                    <a:p>
                      <a:pPr algn="ctr"/>
                      <a:r>
                        <a:rPr lang="en-US" sz="2600" dirty="0">
                          <a:latin typeface="+mj-lt"/>
                          <a:cs typeface="Times New Roman" pitchFamily="18" charset="0"/>
                        </a:rPr>
                        <a:t>12%</a:t>
                      </a:r>
                    </a:p>
                  </a:txBody>
                  <a:tcPr>
                    <a:solidFill>
                      <a:schemeClr val="bg1"/>
                    </a:solidFill>
                  </a:tcPr>
                </a:tc>
                <a:extLst>
                  <a:ext uri="{0D108BD9-81ED-4DB2-BD59-A6C34878D82A}">
                    <a16:rowId xmlns="" xmlns:a16="http://schemas.microsoft.com/office/drawing/2014/main" val="10002"/>
                  </a:ext>
                </a:extLst>
              </a:tr>
              <a:tr h="570814">
                <a:tc>
                  <a:txBody>
                    <a:bodyPr/>
                    <a:lstStyle/>
                    <a:p>
                      <a:pPr algn="ctr"/>
                      <a:r>
                        <a:rPr lang="en-US" sz="2600" dirty="0">
                          <a:latin typeface="+mj-lt"/>
                          <a:cs typeface="Times New Roman" pitchFamily="18" charset="0"/>
                        </a:rPr>
                        <a:t>3</a:t>
                      </a:r>
                    </a:p>
                  </a:txBody>
                  <a:tcPr>
                    <a:solidFill>
                      <a:schemeClr val="bg1"/>
                    </a:solidFill>
                  </a:tcPr>
                </a:tc>
                <a:tc>
                  <a:txBody>
                    <a:bodyPr/>
                    <a:lstStyle/>
                    <a:p>
                      <a:pPr algn="ctr"/>
                      <a:r>
                        <a:rPr lang="en-US" sz="2600" dirty="0" err="1">
                          <a:latin typeface="+mj-lt"/>
                          <a:cs typeface="Times New Roman" pitchFamily="18" charset="0"/>
                        </a:rPr>
                        <a:t>Hirabai</a:t>
                      </a:r>
                      <a:endParaRPr lang="en-US" sz="2600" dirty="0">
                        <a:latin typeface="+mj-lt"/>
                        <a:cs typeface="Times New Roman" pitchFamily="18" charset="0"/>
                      </a:endParaRP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600" dirty="0">
                          <a:latin typeface="+mj-lt"/>
                          <a:cs typeface="Times New Roman" pitchFamily="18" charset="0"/>
                        </a:rPr>
                        <a:t>Gujarat</a:t>
                      </a:r>
                    </a:p>
                  </a:txBody>
                  <a:tcPr>
                    <a:solidFill>
                      <a:schemeClr val="bg1"/>
                    </a:solidFill>
                  </a:tcPr>
                </a:tc>
                <a:tc>
                  <a:txBody>
                    <a:bodyPr/>
                    <a:lstStyle/>
                    <a:p>
                      <a:pPr algn="ctr"/>
                      <a:r>
                        <a:rPr lang="en-US" sz="2600" dirty="0">
                          <a:latin typeface="+mj-lt"/>
                          <a:cs typeface="Times New Roman" pitchFamily="18" charset="0"/>
                        </a:rPr>
                        <a:t>50,000</a:t>
                      </a:r>
                    </a:p>
                  </a:txBody>
                  <a:tcPr>
                    <a:solidFill>
                      <a:schemeClr val="bg1"/>
                    </a:solidFill>
                  </a:tcPr>
                </a:tc>
                <a:tc>
                  <a:txBody>
                    <a:bodyPr/>
                    <a:lstStyle/>
                    <a:p>
                      <a:pPr algn="ctr"/>
                      <a:r>
                        <a:rPr lang="en-US" sz="2600" dirty="0">
                          <a:latin typeface="+mj-lt"/>
                          <a:cs typeface="Times New Roman" pitchFamily="18" charset="0"/>
                        </a:rPr>
                        <a:t>5%</a:t>
                      </a:r>
                    </a:p>
                  </a:txBody>
                  <a:tcPr>
                    <a:solidFill>
                      <a:schemeClr val="bg1"/>
                    </a:solidFill>
                  </a:tcPr>
                </a:tc>
                <a:extLst>
                  <a:ext uri="{0D108BD9-81ED-4DB2-BD59-A6C34878D82A}">
                    <a16:rowId xmlns="" xmlns:a16="http://schemas.microsoft.com/office/drawing/2014/main" val="10003"/>
                  </a:ext>
                </a:extLst>
              </a:tr>
              <a:tr h="438707">
                <a:tc>
                  <a:txBody>
                    <a:bodyPr/>
                    <a:lstStyle/>
                    <a:p>
                      <a:pPr algn="ctr"/>
                      <a:r>
                        <a:rPr lang="en-US" sz="2600" dirty="0">
                          <a:latin typeface="+mj-lt"/>
                          <a:cs typeface="Times New Roman" pitchFamily="18" charset="0"/>
                        </a:rPr>
                        <a:t>4</a:t>
                      </a:r>
                    </a:p>
                  </a:txBody>
                  <a:tcPr>
                    <a:solidFill>
                      <a:schemeClr val="bg1"/>
                    </a:solidFill>
                  </a:tcPr>
                </a:tc>
                <a:tc>
                  <a:txBody>
                    <a:bodyPr/>
                    <a:lstStyle/>
                    <a:p>
                      <a:pPr algn="ctr"/>
                      <a:r>
                        <a:rPr lang="en-US" sz="2600" dirty="0" err="1">
                          <a:latin typeface="+mj-lt"/>
                          <a:cs typeface="Times New Roman" pitchFamily="18" charset="0"/>
                        </a:rPr>
                        <a:t>Modi</a:t>
                      </a:r>
                      <a:endParaRPr lang="en-US" sz="2600" dirty="0">
                        <a:latin typeface="+mj-lt"/>
                        <a:cs typeface="Times New Roman" pitchFamily="18" charset="0"/>
                      </a:endParaRP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algn="ctr"/>
                      <a:r>
                        <a:rPr lang="en-US" sz="2600" dirty="0">
                          <a:latin typeface="+mj-lt"/>
                          <a:cs typeface="Times New Roman" pitchFamily="18" charset="0"/>
                        </a:rPr>
                        <a:t>Gujarat</a:t>
                      </a:r>
                    </a:p>
                  </a:txBody>
                  <a:tcPr>
                    <a:solidFill>
                      <a:schemeClr val="bg1"/>
                    </a:solidFill>
                  </a:tcPr>
                </a:tc>
                <a:tc>
                  <a:txBody>
                    <a:bodyPr/>
                    <a:lstStyle/>
                    <a:p>
                      <a:pPr algn="ctr"/>
                      <a:r>
                        <a:rPr lang="en-US" sz="2600" dirty="0">
                          <a:latin typeface="+mj-lt"/>
                          <a:cs typeface="Times New Roman" pitchFamily="18" charset="0"/>
                        </a:rPr>
                        <a:t>1,50,000</a:t>
                      </a:r>
                    </a:p>
                  </a:txBody>
                  <a:tcPr>
                    <a:solidFill>
                      <a:schemeClr val="bg1"/>
                    </a:solidFill>
                  </a:tcPr>
                </a:tc>
                <a:tc>
                  <a:txBody>
                    <a:bodyPr/>
                    <a:lstStyle/>
                    <a:p>
                      <a:pPr algn="ctr"/>
                      <a:r>
                        <a:rPr lang="en-US" sz="2600" dirty="0">
                          <a:latin typeface="+mj-lt"/>
                          <a:cs typeface="Times New Roman" pitchFamily="18" charset="0"/>
                        </a:rPr>
                        <a:t>5%</a:t>
                      </a:r>
                    </a:p>
                  </a:txBody>
                  <a:tcPr>
                    <a:solidFill>
                      <a:schemeClr val="bg1"/>
                    </a:solidFill>
                  </a:tcPr>
                </a:tc>
                <a:extLst>
                  <a:ext uri="{0D108BD9-81ED-4DB2-BD59-A6C34878D82A}">
                    <a16:rowId xmlns="" xmlns:a16="http://schemas.microsoft.com/office/drawing/2014/main" val="10004"/>
                  </a:ext>
                </a:extLst>
              </a:tr>
              <a:tr h="474665">
                <a:tc>
                  <a:txBody>
                    <a:bodyPr/>
                    <a:lstStyle/>
                    <a:p>
                      <a:pPr algn="ctr"/>
                      <a:r>
                        <a:rPr lang="en-US" sz="2600" dirty="0">
                          <a:latin typeface="+mj-lt"/>
                          <a:cs typeface="Times New Roman" pitchFamily="18" charset="0"/>
                        </a:rPr>
                        <a:t>5</a:t>
                      </a:r>
                    </a:p>
                  </a:txBody>
                  <a:tcPr>
                    <a:solidFill>
                      <a:schemeClr val="bg1"/>
                    </a:solidFill>
                  </a:tcPr>
                </a:tc>
                <a:tc>
                  <a:txBody>
                    <a:bodyPr/>
                    <a:lstStyle/>
                    <a:p>
                      <a:pPr algn="ctr"/>
                      <a:r>
                        <a:rPr lang="en-US" sz="2600" dirty="0">
                          <a:latin typeface="+mj-lt"/>
                          <a:cs typeface="Times New Roman" pitchFamily="18" charset="0"/>
                        </a:rPr>
                        <a:t>Josef</a:t>
                      </a:r>
                    </a:p>
                  </a:txBody>
                  <a:tcPr>
                    <a:solidFill>
                      <a:schemeClr val="bg1"/>
                    </a:solidFill>
                  </a:tcPr>
                </a:tc>
                <a:tc>
                  <a:txBody>
                    <a:bodyPr/>
                    <a:lstStyle/>
                    <a:p>
                      <a:pPr algn="ctr"/>
                      <a:r>
                        <a:rPr lang="en-US" sz="2600" dirty="0">
                          <a:latin typeface="+mj-lt"/>
                          <a:cs typeface="Times New Roman" pitchFamily="18" charset="0"/>
                        </a:rPr>
                        <a:t>No</a:t>
                      </a:r>
                    </a:p>
                  </a:txBody>
                  <a:tcPr>
                    <a:solidFill>
                      <a:schemeClr val="bg1"/>
                    </a:solidFill>
                  </a:tcPr>
                </a:tc>
                <a:tc>
                  <a:txBody>
                    <a:bodyPr/>
                    <a:lstStyle/>
                    <a:p>
                      <a:pPr algn="ctr"/>
                      <a:r>
                        <a:rPr lang="en-US" sz="2600" dirty="0">
                          <a:latin typeface="+mj-lt"/>
                          <a:cs typeface="Times New Roman" pitchFamily="18" charset="0"/>
                        </a:rPr>
                        <a:t>Goa</a:t>
                      </a:r>
                    </a:p>
                  </a:txBody>
                  <a:tcPr>
                    <a:solidFill>
                      <a:schemeClr val="bg1"/>
                    </a:solidFill>
                  </a:tcPr>
                </a:tc>
                <a:tc>
                  <a:txBody>
                    <a:bodyPr/>
                    <a:lstStyle/>
                    <a:p>
                      <a:pPr algn="ctr"/>
                      <a:r>
                        <a:rPr lang="en-US" sz="2600" dirty="0">
                          <a:latin typeface="+mj-lt"/>
                          <a:cs typeface="Times New Roman" pitchFamily="18" charset="0"/>
                        </a:rPr>
                        <a:t>3,50,000</a:t>
                      </a:r>
                    </a:p>
                  </a:txBody>
                  <a:tcPr>
                    <a:solidFill>
                      <a:schemeClr val="bg1"/>
                    </a:solidFill>
                  </a:tcPr>
                </a:tc>
                <a:tc>
                  <a:txBody>
                    <a:bodyPr/>
                    <a:lstStyle/>
                    <a:p>
                      <a:pPr algn="ctr"/>
                      <a:r>
                        <a:rPr lang="en-US" sz="2600" dirty="0">
                          <a:latin typeface="+mj-lt"/>
                          <a:cs typeface="Times New Roman" pitchFamily="18" charset="0"/>
                        </a:rPr>
                        <a:t>5%</a:t>
                      </a:r>
                    </a:p>
                  </a:txBody>
                  <a:tcPr>
                    <a:solidFill>
                      <a:schemeClr val="bg1"/>
                    </a:solidFill>
                  </a:tcPr>
                </a:tc>
                <a:extLst>
                  <a:ext uri="{0D108BD9-81ED-4DB2-BD59-A6C34878D82A}">
                    <a16:rowId xmlns="" xmlns:a16="http://schemas.microsoft.com/office/drawing/2014/main" val="10005"/>
                  </a:ext>
                </a:extLst>
              </a:tr>
            </a:tbl>
          </a:graphicData>
        </a:graphic>
      </p:graphicFrame>
      <p:sp>
        <p:nvSpPr>
          <p:cNvPr id="5" name="TextBox 4"/>
          <p:cNvSpPr txBox="1"/>
          <p:nvPr/>
        </p:nvSpPr>
        <p:spPr>
          <a:xfrm>
            <a:off x="1747778" y="312516"/>
            <a:ext cx="7523544" cy="584775"/>
          </a:xfrm>
          <a:prstGeom prst="rect">
            <a:avLst/>
          </a:prstGeom>
          <a:noFill/>
        </p:spPr>
        <p:txBody>
          <a:bodyPr wrap="square" rtlCol="0">
            <a:spAutoFit/>
          </a:bodyPr>
          <a:lstStyle/>
          <a:p>
            <a:pPr algn="ctr" defTabSz="457200" eaLnBrk="0" fontAlgn="base" hangingPunct="0">
              <a:spcBef>
                <a:spcPct val="0"/>
              </a:spcBef>
              <a:spcAft>
                <a:spcPct val="0"/>
              </a:spcAft>
              <a:defRPr/>
            </a:pPr>
            <a:r>
              <a:rPr lang="en-US" sz="3200" b="1" dirty="0">
                <a:solidFill>
                  <a:schemeClr val="bg2"/>
                </a:solidFill>
                <a:latin typeface="+mj-lt"/>
                <a:ea typeface="+mj-ea"/>
                <a:cs typeface="+mj-cs"/>
              </a:rPr>
              <a:t>Invoice Information In Return</a:t>
            </a:r>
          </a:p>
        </p:txBody>
      </p:sp>
    </p:spTree>
    <p:extLst>
      <p:ext uri="{BB962C8B-B14F-4D97-AF65-F5344CB8AC3E}">
        <p14:creationId xmlns="" xmlns:p14="http://schemas.microsoft.com/office/powerpoint/2010/main" val="3819339049"/>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3534" y="200890"/>
            <a:ext cx="8596313" cy="831561"/>
          </a:xfrm>
        </p:spPr>
        <p:txBody>
          <a:bodyPr>
            <a:normAutofit/>
          </a:bodyPr>
          <a:lstStyle/>
          <a:p>
            <a:pPr>
              <a:defRPr/>
            </a:pPr>
            <a:r>
              <a:rPr lang="en-US" sz="3200" b="1" dirty="0"/>
              <a:t>Treatment In Return</a:t>
            </a:r>
          </a:p>
        </p:txBody>
      </p:sp>
      <p:graphicFrame>
        <p:nvGraphicFramePr>
          <p:cNvPr id="4" name="Content Placeholder 3"/>
          <p:cNvGraphicFramePr>
            <a:graphicFrameLocks noGrp="1"/>
          </p:cNvGraphicFramePr>
          <p:nvPr>
            <p:ph idx="1"/>
            <p:extLst/>
          </p:nvPr>
        </p:nvGraphicFramePr>
        <p:xfrm>
          <a:off x="607512" y="1343694"/>
          <a:ext cx="11018837" cy="5044440"/>
        </p:xfrm>
        <a:graphic>
          <a:graphicData uri="http://schemas.openxmlformats.org/drawingml/2006/table">
            <a:tbl>
              <a:tblPr firstRow="1" bandRow="1">
                <a:tableStyleId>{93296810-A885-4BE3-A3E7-6D5BEEA58F35}</a:tableStyleId>
              </a:tblPr>
              <a:tblGrid>
                <a:gridCol w="1574120">
                  <a:extLst>
                    <a:ext uri="{9D8B030D-6E8A-4147-A177-3AD203B41FA5}">
                      <a16:colId xmlns="" xmlns:a16="http://schemas.microsoft.com/office/drawing/2014/main" val="20000"/>
                    </a:ext>
                  </a:extLst>
                </a:gridCol>
                <a:gridCol w="2115484">
                  <a:extLst>
                    <a:ext uri="{9D8B030D-6E8A-4147-A177-3AD203B41FA5}">
                      <a16:colId xmlns="" xmlns:a16="http://schemas.microsoft.com/office/drawing/2014/main" val="20001"/>
                    </a:ext>
                  </a:extLst>
                </a:gridCol>
                <a:gridCol w="1670920">
                  <a:extLst>
                    <a:ext uri="{9D8B030D-6E8A-4147-A177-3AD203B41FA5}">
                      <a16:colId xmlns="" xmlns:a16="http://schemas.microsoft.com/office/drawing/2014/main" val="20002"/>
                    </a:ext>
                  </a:extLst>
                </a:gridCol>
                <a:gridCol w="2580827">
                  <a:extLst>
                    <a:ext uri="{9D8B030D-6E8A-4147-A177-3AD203B41FA5}">
                      <a16:colId xmlns="" xmlns:a16="http://schemas.microsoft.com/office/drawing/2014/main" val="20003"/>
                    </a:ext>
                  </a:extLst>
                </a:gridCol>
                <a:gridCol w="933465">
                  <a:extLst>
                    <a:ext uri="{9D8B030D-6E8A-4147-A177-3AD203B41FA5}">
                      <a16:colId xmlns="" xmlns:a16="http://schemas.microsoft.com/office/drawing/2014/main" val="20004"/>
                    </a:ext>
                  </a:extLst>
                </a:gridCol>
                <a:gridCol w="1168662">
                  <a:extLst>
                    <a:ext uri="{9D8B030D-6E8A-4147-A177-3AD203B41FA5}">
                      <a16:colId xmlns="" xmlns:a16="http://schemas.microsoft.com/office/drawing/2014/main" val="20005"/>
                    </a:ext>
                  </a:extLst>
                </a:gridCol>
                <a:gridCol w="975359">
                  <a:extLst>
                    <a:ext uri="{9D8B030D-6E8A-4147-A177-3AD203B41FA5}">
                      <a16:colId xmlns="" xmlns:a16="http://schemas.microsoft.com/office/drawing/2014/main" val="20006"/>
                    </a:ext>
                  </a:extLst>
                </a:gridCol>
              </a:tblGrid>
              <a:tr h="653237">
                <a:tc>
                  <a:txBody>
                    <a:bodyPr/>
                    <a:lstStyle/>
                    <a:p>
                      <a:pPr algn="ctr"/>
                      <a:r>
                        <a:rPr lang="en-US" dirty="0">
                          <a:solidFill>
                            <a:schemeClr val="bg1"/>
                          </a:solidFill>
                          <a:latin typeface="+mj-lt"/>
                        </a:rPr>
                        <a:t>Seller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dirty="0">
                          <a:solidFill>
                            <a:schemeClr val="bg1"/>
                          </a:solidFill>
                          <a:latin typeface="+mj-lt"/>
                        </a:rPr>
                        <a:t>Registration Status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dirty="0">
                          <a:solidFill>
                            <a:schemeClr val="bg1"/>
                          </a:solidFill>
                          <a:latin typeface="+mj-lt"/>
                        </a:rPr>
                        <a:t>Value of invoice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just"/>
                      <a:endParaRPr lang="en-US"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dirty="0">
                          <a:solidFill>
                            <a:schemeClr val="bg1"/>
                          </a:solidFill>
                          <a:latin typeface="+mj-lt"/>
                        </a:rPr>
                        <a:t>Invoice 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dirty="0">
                          <a:solidFill>
                            <a:schemeClr val="bg1"/>
                          </a:solidFill>
                          <a:latin typeface="+mj-lt"/>
                        </a:rPr>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dirty="0">
                          <a:solidFill>
                            <a:schemeClr val="bg1"/>
                          </a:solidFill>
                          <a:latin typeface="+mj-lt"/>
                        </a:rPr>
                        <a:t>Tax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 xmlns:a16="http://schemas.microsoft.com/office/drawing/2014/main" val="10000"/>
                  </a:ext>
                </a:extLst>
              </a:tr>
              <a:tr h="1213154">
                <a:tc>
                  <a:txBody>
                    <a:bodyPr/>
                    <a:lstStyle/>
                    <a:p>
                      <a:pPr algn="ctr"/>
                      <a:r>
                        <a:rPr lang="en-US" dirty="0">
                          <a:solidFill>
                            <a:schemeClr val="tx1"/>
                          </a:solidFill>
                          <a:latin typeface="+mj-lt"/>
                        </a:rPr>
                        <a:t>Raj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latin typeface="+mj-lt"/>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dirty="0">
                          <a:solidFill>
                            <a:schemeClr val="tx1"/>
                          </a:solidFill>
                          <a:latin typeface="+mj-lt"/>
                        </a:rPr>
                        <a:t>Then invoice wise details of each invoice irrespective</a:t>
                      </a:r>
                      <a:r>
                        <a:rPr lang="en-US" baseline="0" dirty="0">
                          <a:solidFill>
                            <a:schemeClr val="tx1"/>
                          </a:solidFill>
                          <a:latin typeface="+mj-lt"/>
                        </a:rPr>
                        <a:t> of invoice amount</a:t>
                      </a: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933195">
                <a:tc>
                  <a:txBody>
                    <a:bodyPr/>
                    <a:lstStyle/>
                    <a:p>
                      <a:pPr algn="ctr"/>
                      <a:r>
                        <a:rPr lang="en-US" dirty="0" err="1">
                          <a:solidFill>
                            <a:schemeClr val="tx1"/>
                          </a:solidFill>
                          <a:latin typeface="+mj-lt"/>
                        </a:rPr>
                        <a:t>Kamal</a:t>
                      </a: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latin typeface="+mj-lt"/>
                        </a:rPr>
                        <a:t>1,50,000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dirty="0">
                          <a:solidFill>
                            <a:schemeClr val="tx1"/>
                          </a:solidFill>
                          <a:latin typeface="+mj-lt"/>
                        </a:rPr>
                        <a:t>Consolidated details of Each rate of tax-12% for each 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err="1">
                          <a:solidFill>
                            <a:schemeClr val="tx1"/>
                          </a:solidFill>
                          <a:latin typeface="+mj-lt"/>
                        </a:rPr>
                        <a:t>Rs</a:t>
                      </a:r>
                      <a:r>
                        <a:rPr lang="en-US" dirty="0">
                          <a:solidFill>
                            <a:schemeClr val="tx1"/>
                          </a:solidFill>
                          <a:latin typeface="+mj-lt"/>
                        </a:rPr>
                        <a:t> 1,50,000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78463">
                <a:tc>
                  <a:txBody>
                    <a:bodyPr/>
                    <a:lstStyle/>
                    <a:p>
                      <a:pPr algn="ctr"/>
                      <a:r>
                        <a:rPr lang="en-US" dirty="0">
                          <a:solidFill>
                            <a:schemeClr val="tx1"/>
                          </a:solidFill>
                          <a:latin typeface="+mj-lt"/>
                        </a:rPr>
                        <a:t>Hirabai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latin typeface="+mj-lt"/>
                        </a:rPr>
                        <a:t>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just"/>
                      <a:r>
                        <a:rPr lang="en-US" dirty="0">
                          <a:solidFill>
                            <a:schemeClr val="tx1"/>
                          </a:solidFill>
                          <a:latin typeface="+mj-lt"/>
                        </a:rPr>
                        <a:t>Consolidate</a:t>
                      </a:r>
                      <a:r>
                        <a:rPr lang="en-US" baseline="0" dirty="0">
                          <a:solidFill>
                            <a:schemeClr val="tx1"/>
                          </a:solidFill>
                          <a:latin typeface="+mj-lt"/>
                        </a:rPr>
                        <a:t> details of rate of tax of 5% for each state </a:t>
                      </a:r>
                      <a:r>
                        <a:rPr lang="en-US" baseline="0" dirty="0" err="1">
                          <a:solidFill>
                            <a:schemeClr val="tx1"/>
                          </a:solidFill>
                          <a:latin typeface="+mj-lt"/>
                        </a:rPr>
                        <a:t>i.e</a:t>
                      </a:r>
                      <a:r>
                        <a:rPr lang="en-US" baseline="0" dirty="0">
                          <a:solidFill>
                            <a:schemeClr val="tx1"/>
                          </a:solidFill>
                          <a:latin typeface="+mj-lt"/>
                        </a:rPr>
                        <a:t> Gujarat</a:t>
                      </a: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653237">
                <a:tc>
                  <a:txBody>
                    <a:bodyPr/>
                    <a:lstStyle/>
                    <a:p>
                      <a:pPr algn="ctr"/>
                      <a:r>
                        <a:rPr lang="en-US" dirty="0" err="1">
                          <a:solidFill>
                            <a:schemeClr val="tx1"/>
                          </a:solidFill>
                          <a:latin typeface="+mj-lt"/>
                        </a:rPr>
                        <a:t>Modi</a:t>
                      </a: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latin typeface="+mj-lt"/>
                        </a:rPr>
                        <a:t>1,50,000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2,00,000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1213154">
                <a:tc>
                  <a:txBody>
                    <a:bodyPr/>
                    <a:lstStyle/>
                    <a:p>
                      <a:pPr algn="ctr"/>
                      <a:r>
                        <a:rPr lang="en-US" dirty="0">
                          <a:solidFill>
                            <a:schemeClr val="tx1"/>
                          </a:solidFill>
                          <a:latin typeface="+mj-lt"/>
                        </a:rPr>
                        <a:t>Josef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Unregistered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chemeClr val="tx1"/>
                        </a:solidFill>
                        <a:latin typeface="+mj-lt"/>
                      </a:endParaRPr>
                    </a:p>
                    <a:p>
                      <a:r>
                        <a:rPr lang="en-US" dirty="0">
                          <a:solidFill>
                            <a:schemeClr val="tx1"/>
                          </a:solidFill>
                          <a:latin typeface="+mj-lt"/>
                        </a:rPr>
                        <a:t>3,50,000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dirty="0">
                          <a:solidFill>
                            <a:schemeClr val="tx1"/>
                          </a:solidFill>
                          <a:latin typeface="+mj-lt"/>
                        </a:rPr>
                        <a:t>As value is</a:t>
                      </a:r>
                      <a:r>
                        <a:rPr lang="en-US" baseline="0" dirty="0">
                          <a:solidFill>
                            <a:schemeClr val="tx1"/>
                          </a:solidFill>
                          <a:latin typeface="+mj-lt"/>
                        </a:rPr>
                        <a:t> more than 2.5 lacs , individual details of invoice</a:t>
                      </a:r>
                      <a:endParaRPr lang="en-US" dirty="0">
                        <a:solidFill>
                          <a:schemeClr val="tx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3,50,000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latin typeface="+mj-lt"/>
                        </a:rPr>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bl>
          </a:graphicData>
        </a:graphic>
      </p:graphicFrame>
      <p:cxnSp>
        <p:nvCxnSpPr>
          <p:cNvPr id="6" name="Straight Arrow Connector 5"/>
          <p:cNvCxnSpPr/>
          <p:nvPr/>
        </p:nvCxnSpPr>
        <p:spPr>
          <a:xfrm flipV="1">
            <a:off x="4916781" y="2161181"/>
            <a:ext cx="945931" cy="1417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Double Brace 6"/>
          <p:cNvSpPr/>
          <p:nvPr/>
        </p:nvSpPr>
        <p:spPr>
          <a:xfrm>
            <a:off x="4038033" y="4192604"/>
            <a:ext cx="1351714" cy="1066800"/>
          </a:xfrm>
          <a:prstGeom prst="bracePair">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2400" dirty="0">
              <a:latin typeface="Times New Roman" pitchFamily="18" charset="0"/>
              <a:cs typeface="Times New Roman" pitchFamily="18" charset="0"/>
            </a:endParaRPr>
          </a:p>
        </p:txBody>
      </p:sp>
      <p:cxnSp>
        <p:nvCxnSpPr>
          <p:cNvPr id="14" name="Straight Arrow Connector 13"/>
          <p:cNvCxnSpPr>
            <a:cxnSpLocks/>
            <a:stCxn id="7" idx="3"/>
          </p:cNvCxnSpPr>
          <p:nvPr/>
        </p:nvCxnSpPr>
        <p:spPr>
          <a:xfrm>
            <a:off x="5389747" y="4726004"/>
            <a:ext cx="579438" cy="142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175435" y="3416968"/>
            <a:ext cx="793750" cy="158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p:cNvCxnSpPr>
          <p:nvPr/>
        </p:nvCxnSpPr>
        <p:spPr>
          <a:xfrm>
            <a:off x="5248656" y="5571356"/>
            <a:ext cx="71244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717874875"/>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3606" y="243694"/>
            <a:ext cx="8761413" cy="826700"/>
          </a:xfrm>
        </p:spPr>
        <p:txBody>
          <a:bodyPr>
            <a:normAutofit fontScale="90000"/>
          </a:bodyPr>
          <a:lstStyle/>
          <a:p>
            <a:r>
              <a:rPr lang="en-US" sz="3200" b="1" dirty="0">
                <a:cs typeface="Times New Roman" pitchFamily="18" charset="0"/>
              </a:rPr>
              <a:t>GSTR – 1 : </a:t>
            </a:r>
            <a:r>
              <a:rPr lang="en-IN" sz="3200" b="1" dirty="0">
                <a:cs typeface="Times New Roman" pitchFamily="18" charset="0"/>
              </a:rPr>
              <a:t>Furnishing details of outward supplies</a:t>
            </a:r>
            <a:endParaRPr lang="en-US" sz="3200" dirty="0"/>
          </a:p>
        </p:txBody>
      </p:sp>
      <p:sp>
        <p:nvSpPr>
          <p:cNvPr id="5" name="Slide Number Placeholder 4"/>
          <p:cNvSpPr>
            <a:spLocks noGrp="1"/>
          </p:cNvSpPr>
          <p:nvPr>
            <p:ph type="sldNum" sz="quarter" idx="12"/>
          </p:nvPr>
        </p:nvSpPr>
        <p:spPr/>
        <p:txBody>
          <a:bodyPr/>
          <a:lstStyle/>
          <a:p>
            <a:fld id="{2AC1C4F3-0758-4693-96D4-8901426768B0}" type="slidenum">
              <a:rPr lang="en-IN" altLang="en-US" smtClean="0"/>
              <a:pPr/>
              <a:t>56</a:t>
            </a:fld>
            <a:endParaRPr lang="en-IN" altLang="en-US"/>
          </a:p>
        </p:txBody>
      </p:sp>
      <p:cxnSp>
        <p:nvCxnSpPr>
          <p:cNvPr id="8" name="Straight Arrow Connector 7"/>
          <p:cNvCxnSpPr>
            <a:stCxn id="13" idx="1"/>
          </p:cNvCxnSpPr>
          <p:nvPr/>
        </p:nvCxnSpPr>
        <p:spPr>
          <a:xfrm rot="10800000" flipV="1">
            <a:off x="4388773" y="1883009"/>
            <a:ext cx="2837728" cy="429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481370" y="1992003"/>
            <a:ext cx="2627453" cy="707886"/>
          </a:xfrm>
          <a:prstGeom prst="rect">
            <a:avLst/>
          </a:prstGeom>
          <a:noFill/>
        </p:spPr>
        <p:txBody>
          <a:bodyPr wrap="square" rtlCol="0">
            <a:spAutoFit/>
          </a:bodyPr>
          <a:lstStyle/>
          <a:p>
            <a:pPr algn="just"/>
            <a:r>
              <a:rPr lang="en-US" sz="2000" dirty="0">
                <a:latin typeface="+mj-lt"/>
              </a:rPr>
              <a:t>Will be auto populated on basis of</a:t>
            </a:r>
          </a:p>
        </p:txBody>
      </p:sp>
      <p:sp>
        <p:nvSpPr>
          <p:cNvPr id="12" name="Rectangle 11"/>
          <p:cNvSpPr/>
          <p:nvPr/>
        </p:nvSpPr>
        <p:spPr>
          <a:xfrm>
            <a:off x="1437229" y="1366971"/>
            <a:ext cx="2893671" cy="949124"/>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mj-lt"/>
              </a:rPr>
              <a:t>GSTR 2A / 4A / 6A</a:t>
            </a:r>
          </a:p>
        </p:txBody>
      </p:sp>
      <p:sp>
        <p:nvSpPr>
          <p:cNvPr id="13" name="Rectangle 12"/>
          <p:cNvSpPr/>
          <p:nvPr/>
        </p:nvSpPr>
        <p:spPr>
          <a:xfrm>
            <a:off x="7226501" y="1366970"/>
            <a:ext cx="2926464" cy="1032077"/>
          </a:xfrm>
          <a:prstGeom prst="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mj-lt"/>
              </a:rPr>
              <a:t>GSTR 1</a:t>
            </a:r>
          </a:p>
        </p:txBody>
      </p:sp>
      <p:sp>
        <p:nvSpPr>
          <p:cNvPr id="15" name="TextBox 14"/>
          <p:cNvSpPr txBox="1"/>
          <p:nvPr/>
        </p:nvSpPr>
        <p:spPr>
          <a:xfrm>
            <a:off x="1349396" y="2664745"/>
            <a:ext cx="9421792" cy="400110"/>
          </a:xfrm>
          <a:prstGeom prst="rect">
            <a:avLst/>
          </a:prstGeom>
          <a:noFill/>
        </p:spPr>
        <p:txBody>
          <a:bodyPr wrap="square" rtlCol="0">
            <a:spAutoFit/>
          </a:bodyPr>
          <a:lstStyle/>
          <a:p>
            <a:pPr lvl="0"/>
            <a:r>
              <a:rPr lang="en-US" sz="2000" dirty="0">
                <a:latin typeface="+mj-lt"/>
                <a:cs typeface="Times New Roman" pitchFamily="18" charset="0"/>
              </a:rPr>
              <a:t>Return can not be filed from 11</a:t>
            </a:r>
            <a:r>
              <a:rPr lang="en-US" sz="2000" baseline="30000" dirty="0">
                <a:latin typeface="+mj-lt"/>
                <a:cs typeface="Times New Roman" pitchFamily="18" charset="0"/>
              </a:rPr>
              <a:t>th</a:t>
            </a:r>
            <a:r>
              <a:rPr lang="en-US" sz="2000" dirty="0">
                <a:latin typeface="+mj-lt"/>
                <a:cs typeface="Times New Roman" pitchFamily="18" charset="0"/>
              </a:rPr>
              <a:t> to 15</a:t>
            </a:r>
            <a:r>
              <a:rPr lang="en-US" sz="2000" baseline="30000" dirty="0">
                <a:latin typeface="+mj-lt"/>
                <a:cs typeface="Times New Roman" pitchFamily="18" charset="0"/>
              </a:rPr>
              <a:t>th</a:t>
            </a:r>
            <a:r>
              <a:rPr lang="en-US" sz="2000" dirty="0">
                <a:latin typeface="+mj-lt"/>
                <a:cs typeface="Times New Roman" pitchFamily="18" charset="0"/>
              </a:rPr>
              <a:t> day of </a:t>
            </a:r>
            <a:r>
              <a:rPr lang="en-IN" sz="2000" dirty="0">
                <a:latin typeface="+mj-lt"/>
                <a:cs typeface="Times New Roman" pitchFamily="18" charset="0"/>
              </a:rPr>
              <a:t>month succeeding the tax period</a:t>
            </a:r>
            <a:endParaRPr lang="en-US" sz="2000" dirty="0">
              <a:latin typeface="+mj-lt"/>
              <a:cs typeface="Times New Roman" pitchFamily="18" charset="0"/>
            </a:endParaRPr>
          </a:p>
        </p:txBody>
      </p:sp>
      <p:sp>
        <p:nvSpPr>
          <p:cNvPr id="10" name="Rectangle 9"/>
          <p:cNvSpPr/>
          <p:nvPr/>
        </p:nvSpPr>
        <p:spPr>
          <a:xfrm>
            <a:off x="4134130" y="3218919"/>
            <a:ext cx="6157731" cy="636608"/>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latin typeface="+mj-lt"/>
              </a:rPr>
              <a:t>Details which were auto generated in GSTR 2A / 4A / 6A can be modified by Receiver in 3 ways</a:t>
            </a:r>
          </a:p>
        </p:txBody>
      </p:sp>
      <p:cxnSp>
        <p:nvCxnSpPr>
          <p:cNvPr id="16" name="Straight Arrow Connector 15"/>
          <p:cNvCxnSpPr>
            <a:cxnSpLocks/>
          </p:cNvCxnSpPr>
          <p:nvPr/>
        </p:nvCxnSpPr>
        <p:spPr>
          <a:xfrm flipH="1">
            <a:off x="7301623" y="3865252"/>
            <a:ext cx="2" cy="84101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4134130" y="4676285"/>
            <a:ext cx="6157731" cy="1909823"/>
          </a:xfrm>
          <a:prstGeom prst="rect">
            <a:avLst/>
          </a:prstGeom>
          <a:solidFill>
            <a:schemeClr val="bg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Font typeface="Wingdings" pitchFamily="2" charset="2"/>
              <a:buChar char="§"/>
            </a:pPr>
            <a:r>
              <a:rPr lang="en-US" sz="2000" dirty="0">
                <a:solidFill>
                  <a:schemeClr val="tx1"/>
                </a:solidFill>
                <a:latin typeface="+mj-lt"/>
              </a:rPr>
              <a:t> </a:t>
            </a:r>
            <a:r>
              <a:rPr lang="en-US" sz="2000" b="1" dirty="0">
                <a:solidFill>
                  <a:schemeClr val="tx1"/>
                </a:solidFill>
                <a:latin typeface="+mj-lt"/>
              </a:rPr>
              <a:t>Addition-</a:t>
            </a:r>
            <a:r>
              <a:rPr lang="en-US" sz="2000" dirty="0">
                <a:solidFill>
                  <a:schemeClr val="tx1"/>
                </a:solidFill>
                <a:latin typeface="+mj-lt"/>
              </a:rPr>
              <a:t> Add if invoice not shown by Supplier can add it</a:t>
            </a:r>
          </a:p>
          <a:p>
            <a:pPr algn="just">
              <a:buFont typeface="Wingdings" pitchFamily="2" charset="2"/>
              <a:buChar char="§"/>
            </a:pPr>
            <a:r>
              <a:rPr lang="en-US" sz="2000" b="1" dirty="0">
                <a:solidFill>
                  <a:schemeClr val="tx1"/>
                </a:solidFill>
                <a:latin typeface="+mj-lt"/>
              </a:rPr>
              <a:t> Correction-</a:t>
            </a:r>
            <a:r>
              <a:rPr lang="en-US" sz="2000" dirty="0">
                <a:solidFill>
                  <a:schemeClr val="tx1"/>
                </a:solidFill>
                <a:latin typeface="+mj-lt"/>
              </a:rPr>
              <a:t> If invoice details is wrongly entered by Supplier than receiver can correct it </a:t>
            </a:r>
          </a:p>
          <a:p>
            <a:pPr algn="just">
              <a:buFont typeface="Wingdings" pitchFamily="2" charset="2"/>
              <a:buChar char="§"/>
            </a:pPr>
            <a:r>
              <a:rPr lang="en-US" sz="2000" dirty="0">
                <a:solidFill>
                  <a:schemeClr val="tx1"/>
                </a:solidFill>
                <a:latin typeface="+mj-lt"/>
              </a:rPr>
              <a:t> </a:t>
            </a:r>
            <a:r>
              <a:rPr lang="en-US" sz="2000" b="1" dirty="0">
                <a:solidFill>
                  <a:schemeClr val="tx1"/>
                </a:solidFill>
                <a:latin typeface="+mj-lt"/>
              </a:rPr>
              <a:t>Deletion</a:t>
            </a:r>
            <a:r>
              <a:rPr lang="en-US" sz="2000" dirty="0">
                <a:solidFill>
                  <a:schemeClr val="tx1"/>
                </a:solidFill>
                <a:latin typeface="+mj-lt"/>
              </a:rPr>
              <a:t> – If invoice  is mistakenly  added  receiver can delete the invoice  </a:t>
            </a:r>
          </a:p>
        </p:txBody>
      </p:sp>
    </p:spTree>
    <p:extLst>
      <p:ext uri="{BB962C8B-B14F-4D97-AF65-F5344CB8AC3E}">
        <p14:creationId xmlns="" xmlns:p14="http://schemas.microsoft.com/office/powerpoint/2010/main" val="1969729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GSTR- 1A</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285750" y="242888"/>
            <a:ext cx="11687175" cy="6315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228600" y="185739"/>
            <a:ext cx="11787188" cy="65008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45474" y="287383"/>
            <a:ext cx="9509760" cy="692331"/>
          </a:xfrm>
        </p:spPr>
        <p:txBody>
          <a:bodyPr>
            <a:normAutofit/>
          </a:bodyPr>
          <a:lstStyle/>
          <a:p>
            <a:pPr algn="ctr"/>
            <a:r>
              <a:rPr b="1" smtClean="0">
                <a:solidFill>
                  <a:schemeClr val="bg1"/>
                </a:solidFill>
              </a:rPr>
              <a:t>Types of Returns</a:t>
            </a:r>
            <a:endParaRPr lang="en-IN" b="1" dirty="0">
              <a:solidFill>
                <a:schemeClr val="bg1"/>
              </a:solidFill>
            </a:endParaRPr>
          </a:p>
        </p:txBody>
      </p:sp>
      <p:graphicFrame>
        <p:nvGraphicFramePr>
          <p:cNvPr id="4" name="Content Placeholder 3"/>
          <p:cNvGraphicFramePr>
            <a:graphicFrameLocks noGrp="1"/>
          </p:cNvGraphicFramePr>
          <p:nvPr>
            <p:ph idx="1"/>
            <p:extLst/>
          </p:nvPr>
        </p:nvGraphicFramePr>
        <p:xfrm>
          <a:off x="1058090" y="1110345"/>
          <a:ext cx="10463350" cy="4950821"/>
        </p:xfrm>
        <a:graphic>
          <a:graphicData uri="http://schemas.openxmlformats.org/drawingml/2006/table">
            <a:tbl>
              <a:tblPr firstRow="1" bandRow="1">
                <a:tableStyleId>{5C22544A-7EE6-4342-B048-85BDC9FD1C3A}</a:tableStyleId>
              </a:tblPr>
              <a:tblGrid>
                <a:gridCol w="3391989"/>
                <a:gridCol w="3391989"/>
                <a:gridCol w="3679372"/>
              </a:tblGrid>
              <a:tr h="440550">
                <a:tc>
                  <a:txBody>
                    <a:bodyPr/>
                    <a:lstStyle/>
                    <a:p>
                      <a:pPr algn="ctr"/>
                      <a:r>
                        <a:rPr lang="en-US" dirty="0" smtClean="0"/>
                        <a:t>Name</a:t>
                      </a:r>
                      <a:endParaRPr lang="en-IN" dirty="0"/>
                    </a:p>
                  </a:txBody>
                  <a:tcPr marL="121920" marR="121920"/>
                </a:tc>
                <a:tc>
                  <a:txBody>
                    <a:bodyPr/>
                    <a:lstStyle/>
                    <a:p>
                      <a:pPr algn="ctr"/>
                      <a:r>
                        <a:rPr lang="en-US" dirty="0" smtClean="0"/>
                        <a:t>What does it</a:t>
                      </a:r>
                      <a:r>
                        <a:rPr lang="en-US" baseline="0" dirty="0" smtClean="0"/>
                        <a:t> relate</a:t>
                      </a:r>
                      <a:r>
                        <a:rPr lang="en-US" dirty="0" smtClean="0"/>
                        <a:t> to </a:t>
                      </a:r>
                      <a:endParaRPr lang="en-IN" dirty="0"/>
                    </a:p>
                  </a:txBody>
                  <a:tcPr marL="121920" marR="121920"/>
                </a:tc>
                <a:tc>
                  <a:txBody>
                    <a:bodyPr/>
                    <a:lstStyle/>
                    <a:p>
                      <a:pPr algn="ctr"/>
                      <a:r>
                        <a:rPr lang="en-US" dirty="0" smtClean="0"/>
                        <a:t>When to be filed</a:t>
                      </a:r>
                    </a:p>
                  </a:txBody>
                  <a:tcPr marL="121920" marR="121920"/>
                </a:tc>
              </a:tr>
              <a:tr h="707911">
                <a:tc>
                  <a:txBody>
                    <a:bodyPr/>
                    <a:lstStyle/>
                    <a:p>
                      <a:pPr algn="ctr"/>
                      <a:r>
                        <a:rPr lang="en-US" dirty="0" smtClean="0"/>
                        <a:t>GSTR-1</a:t>
                      </a: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Details of outwards supplies of goods or services</a:t>
                      </a:r>
                      <a:r>
                        <a:rPr lang="en-US" sz="1500" b="1" dirty="0" smtClean="0"/>
                        <a:t>(Sec 37)</a:t>
                      </a:r>
                      <a:endParaRPr lang="en-IN" sz="1500" b="1" dirty="0"/>
                    </a:p>
                  </a:txBody>
                  <a:tcPr marL="121920" marR="121920"/>
                </a:tc>
                <a:tc>
                  <a:txBody>
                    <a:bodyPr/>
                    <a:lstStyle/>
                    <a:p>
                      <a:pPr algn="ctr"/>
                      <a:r>
                        <a:rPr lang="en-US" dirty="0" smtClean="0"/>
                        <a:t>10</a:t>
                      </a:r>
                      <a:r>
                        <a:rPr lang="en-US" baseline="30000" dirty="0" smtClean="0"/>
                        <a:t>th</a:t>
                      </a:r>
                      <a:r>
                        <a:rPr lang="en-US" dirty="0" smtClean="0"/>
                        <a:t> of the succeeding month</a:t>
                      </a:r>
                    </a:p>
                  </a:txBody>
                  <a:tcPr marL="121920" marR="121920"/>
                </a:tc>
              </a:tr>
              <a:tr h="70258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GSTR-1A</a:t>
                      </a:r>
                      <a:endParaRPr lang="en-IN" dirty="0" smtClean="0"/>
                    </a:p>
                    <a:p>
                      <a:pPr algn="ct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Details of auto drafted supplies of goods or services</a:t>
                      </a:r>
                      <a:endParaRPr lang="en-IN" dirty="0"/>
                    </a:p>
                  </a:txBody>
                  <a:tcPr marL="121920" marR="121920"/>
                </a:tc>
                <a:tc>
                  <a:txBody>
                    <a:bodyPr/>
                    <a:lstStyle/>
                    <a:p>
                      <a:pPr algn="ctr"/>
                      <a:endParaRPr lang="en-US" dirty="0" smtClean="0"/>
                    </a:p>
                  </a:txBody>
                  <a:tcPr marL="121920" marR="121920"/>
                </a:tc>
              </a:tr>
              <a:tr h="749673">
                <a:tc>
                  <a:txBody>
                    <a:bodyPr/>
                    <a:lstStyle/>
                    <a:p>
                      <a:pPr algn="ctr"/>
                      <a:r>
                        <a:rPr lang="en-US" dirty="0" smtClean="0"/>
                        <a:t>GSTR-2</a:t>
                      </a: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Details of inward supplies of goods or services</a:t>
                      </a:r>
                      <a:r>
                        <a:rPr lang="en-US" dirty="0" smtClean="0"/>
                        <a:t>(Sec 38)</a:t>
                      </a:r>
                      <a:endParaRPr lang="en-IN" dirty="0"/>
                    </a:p>
                  </a:txBody>
                  <a:tcPr marL="121920" marR="121920"/>
                </a:tc>
                <a:tc>
                  <a:txBody>
                    <a:bodyPr/>
                    <a:lstStyle/>
                    <a:p>
                      <a:pPr algn="ctr"/>
                      <a:r>
                        <a:rPr lang="en-US" dirty="0" smtClean="0"/>
                        <a:t>15</a:t>
                      </a:r>
                      <a:r>
                        <a:rPr lang="en-US" baseline="30000" dirty="0" smtClean="0"/>
                        <a:t>th</a:t>
                      </a:r>
                      <a:r>
                        <a:rPr lang="en-US" dirty="0" smtClean="0"/>
                        <a:t> of the succeeding month</a:t>
                      </a:r>
                    </a:p>
                  </a:txBody>
                  <a:tcPr marL="121920" marR="121920"/>
                </a:tc>
              </a:tr>
              <a:tr h="9929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GSTR-2A</a:t>
                      </a:r>
                      <a:endParaRPr lang="en-IN" dirty="0" smtClean="0"/>
                    </a:p>
                    <a:p>
                      <a:pPr algn="ct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Details of supplies auto drafted from GSTR-1 or GSTR-5 to recipient</a:t>
                      </a:r>
                      <a:endParaRPr lang="en-IN" dirty="0"/>
                    </a:p>
                  </a:txBody>
                  <a:tcPr marL="121920" marR="121920"/>
                </a:tc>
                <a:tc>
                  <a:txBody>
                    <a:bodyPr/>
                    <a:lstStyle/>
                    <a:p>
                      <a:pPr algn="ctr"/>
                      <a:endParaRPr lang="en-US" dirty="0" smtClean="0"/>
                    </a:p>
                  </a:txBody>
                  <a:tcPr marL="121920" marR="121920"/>
                </a:tc>
              </a:tr>
              <a:tr h="695078">
                <a:tc>
                  <a:txBody>
                    <a:bodyPr/>
                    <a:lstStyle/>
                    <a:p>
                      <a:pPr algn="ctr"/>
                      <a:r>
                        <a:rPr lang="en-US" dirty="0" smtClean="0"/>
                        <a:t>GSTR-3</a:t>
                      </a: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Monthly return  (Sec 39)</a:t>
                      </a:r>
                      <a:endParaRPr lang="en-IN" dirty="0" smtClean="0"/>
                    </a:p>
                    <a:p>
                      <a:pPr algn="ctr"/>
                      <a:endParaRPr lang="en-IN" dirty="0"/>
                    </a:p>
                  </a:txBody>
                  <a:tcPr marL="121920" marR="121920"/>
                </a:tc>
                <a:tc>
                  <a:txBody>
                    <a:bodyPr/>
                    <a:lstStyle/>
                    <a:p>
                      <a:pPr algn="ctr"/>
                      <a:r>
                        <a:rPr lang="en-US" dirty="0" smtClean="0"/>
                        <a:t>20</a:t>
                      </a:r>
                      <a:r>
                        <a:rPr lang="en-US" baseline="30000" dirty="0" smtClean="0"/>
                        <a:t>th</a:t>
                      </a:r>
                      <a:r>
                        <a:rPr lang="en-US" dirty="0" smtClean="0"/>
                        <a:t> of the succeeding month</a:t>
                      </a:r>
                    </a:p>
                  </a:txBody>
                  <a:tcPr marL="121920" marR="121920"/>
                </a:tc>
              </a:tr>
              <a:tr h="662053">
                <a:tc>
                  <a:txBody>
                    <a:bodyPr/>
                    <a:lstStyle/>
                    <a:p>
                      <a:pPr algn="ctr"/>
                      <a:r>
                        <a:rPr lang="en-IN" dirty="0" smtClean="0"/>
                        <a:t>GSTR -3A</a:t>
                      </a: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Notice to return defaulter u/s 46</a:t>
                      </a:r>
                      <a:endParaRPr lang="en-IN" dirty="0"/>
                    </a:p>
                  </a:txBody>
                  <a:tcPr marL="121920" marR="121920"/>
                </a:tc>
                <a:tc>
                  <a:txBody>
                    <a:bodyPr/>
                    <a:lstStyle/>
                    <a:p>
                      <a:pPr algn="ctr"/>
                      <a:endParaRPr lang="en-US" dirty="0" smtClean="0"/>
                    </a:p>
                  </a:txBody>
                  <a:tcPr marL="121920" marR="121920"/>
                </a:tc>
              </a:tr>
            </a:tbl>
          </a:graphicData>
        </a:graphic>
      </p:graphicFrame>
    </p:spTree>
    <p:extLst>
      <p:ext uri="{BB962C8B-B14F-4D97-AF65-F5344CB8AC3E}">
        <p14:creationId xmlns="" xmlns:p14="http://schemas.microsoft.com/office/powerpoint/2010/main" val="2912215052"/>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185737" y="0"/>
            <a:ext cx="11772901" cy="66436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271462" y="0"/>
            <a:ext cx="11730038" cy="66865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GSTR- 2</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a:off x="1254033" y="391885"/>
            <a:ext cx="9953897" cy="57737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a:stretch>
            <a:fillRect/>
          </a:stretch>
        </p:blipFill>
        <p:spPr bwMode="auto">
          <a:xfrm>
            <a:off x="214312" y="185738"/>
            <a:ext cx="11730037" cy="64436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srcRect/>
          <a:stretch>
            <a:fillRect/>
          </a:stretch>
        </p:blipFill>
        <p:spPr bwMode="auto">
          <a:xfrm>
            <a:off x="171450" y="185738"/>
            <a:ext cx="11844338" cy="6486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679269"/>
            <a:ext cx="9905999" cy="5111932"/>
          </a:xfrm>
        </p:spPr>
        <p:txBody>
          <a:bodyPr>
            <a:normAutofit fontScale="92500" lnSpcReduction="20000"/>
          </a:bodyPr>
          <a:lstStyle/>
          <a:p>
            <a:pPr>
              <a:buNone/>
            </a:pPr>
            <a:r>
              <a:rPr lang="en-US" dirty="0" smtClean="0"/>
              <a:t>	</a:t>
            </a:r>
            <a:r>
              <a:rPr lang="en-US" b="1" dirty="0" smtClean="0">
                <a:solidFill>
                  <a:schemeClr val="bg1"/>
                </a:solidFill>
              </a:rPr>
              <a:t>Table 3&amp; 4 to capture information of:</a:t>
            </a:r>
          </a:p>
          <a:p>
            <a:r>
              <a:rPr lang="en-US" b="1" dirty="0" smtClean="0">
                <a:solidFill>
                  <a:schemeClr val="bg1"/>
                </a:solidFill>
              </a:rPr>
              <a:t>Invoice-level inward supply information, rate-wise, pertaining to the tax period reported by supplier in GSTR-1 to be made available in GSTR-2 based on auto-populated details received in GSTR-2A;</a:t>
            </a:r>
          </a:p>
          <a:p>
            <a:r>
              <a:rPr lang="en-US" b="1" dirty="0" smtClean="0">
                <a:solidFill>
                  <a:schemeClr val="bg1"/>
                </a:solidFill>
              </a:rPr>
              <a:t>Table 3 to capture inward supplies other than those attracting reverse charge and Table 4 to capture inward supplies attracting reverse charge;</a:t>
            </a:r>
          </a:p>
          <a:p>
            <a:r>
              <a:rPr lang="en-US" b="1" dirty="0" smtClean="0">
                <a:solidFill>
                  <a:schemeClr val="bg1"/>
                </a:solidFill>
              </a:rPr>
              <a:t>The recipient taxpayer has the following option to act on the auto populated information 	a. Accept, b. Reject, c. Modify (if information provided by supplier is incorrect), or d. Keep the transaction pending for action (if goods or services have not been received)</a:t>
            </a:r>
          </a:p>
          <a:p>
            <a:r>
              <a:rPr lang="en-US" b="1" dirty="0" smtClean="0">
                <a:solidFill>
                  <a:schemeClr val="bg1"/>
                </a:solidFill>
              </a:rPr>
              <a:t>After taking the action, recipient taxpayer will have to mention whether he is eligible to  avail credit or not and if he is eligible to avail credit, then the amount of eligible credit  against the tax mentioned in the invoice needs to be filed;</a:t>
            </a:r>
          </a:p>
          <a:p>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22514"/>
            <a:ext cx="9905999" cy="5268687"/>
          </a:xfrm>
        </p:spPr>
        <p:txBody>
          <a:bodyPr>
            <a:noAutofit/>
          </a:bodyPr>
          <a:lstStyle/>
          <a:p>
            <a:r>
              <a:rPr lang="en-US" sz="2200" b="1" dirty="0" smtClean="0">
                <a:solidFill>
                  <a:schemeClr val="bg1"/>
                </a:solidFill>
              </a:rPr>
              <a:t>The recipient taxpayer can also add invoices (not uploaded by the counterparty supplier)  if he is in possession of invoices and have received the goods or services;</a:t>
            </a:r>
          </a:p>
          <a:p>
            <a:r>
              <a:rPr lang="en-US" sz="2200" b="1" dirty="0" smtClean="0">
                <a:solidFill>
                  <a:schemeClr val="bg1"/>
                </a:solidFill>
              </a:rPr>
              <a:t>Table 4A to be auto populated;</a:t>
            </a:r>
          </a:p>
          <a:p>
            <a:r>
              <a:rPr lang="en-US" sz="2200" b="1" dirty="0" smtClean="0">
                <a:solidFill>
                  <a:schemeClr val="bg1"/>
                </a:solidFill>
              </a:rPr>
              <a:t>In case of invoices added by recipient tax payer, Place of Supply (</a:t>
            </a:r>
            <a:r>
              <a:rPr lang="en-US" sz="2200" b="1" dirty="0" err="1" smtClean="0">
                <a:solidFill>
                  <a:schemeClr val="bg1"/>
                </a:solidFill>
              </a:rPr>
              <a:t>PoS</a:t>
            </a:r>
            <a:r>
              <a:rPr lang="en-US" sz="2200" b="1" dirty="0" smtClean="0">
                <a:solidFill>
                  <a:schemeClr val="bg1"/>
                </a:solidFill>
              </a:rPr>
              <a:t>) to be captured always except in case of supplies received from registered person, where it is required only if the same is different from the location of the recipient;</a:t>
            </a:r>
          </a:p>
          <a:p>
            <a:r>
              <a:rPr lang="en-US" sz="2200" b="1" dirty="0" smtClean="0">
                <a:solidFill>
                  <a:schemeClr val="bg1"/>
                </a:solidFill>
              </a:rPr>
              <a:t>Recipient will have the option to accept invoices auto populated as well as add invoices,  pertaining to reverse charge only when the time of supply arises in terms of section 12 or 13 of the Act; and</a:t>
            </a:r>
          </a:p>
          <a:p>
            <a:r>
              <a:rPr lang="en-US" sz="2200" b="1" dirty="0" smtClean="0">
                <a:solidFill>
                  <a:schemeClr val="bg1"/>
                </a:solidFill>
              </a:rPr>
              <a:t>Recipient tax payer is required to declare in Column No. 12 whether the inward supplies  are inputs or input services or capital goods (including plant and machinery</a:t>
            </a:r>
            <a:endParaRPr lang="en-US" sz="2200" b="1"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idx="1"/>
          </p:nvPr>
        </p:nvPicPr>
        <p:blipFill>
          <a:blip r:embed="rId2"/>
          <a:srcRect/>
          <a:stretch>
            <a:fillRect/>
          </a:stretch>
        </p:blipFill>
        <p:spPr bwMode="auto">
          <a:xfrm>
            <a:off x="200024" y="185737"/>
            <a:ext cx="11772901" cy="65008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587829"/>
            <a:ext cx="10040394" cy="5203372"/>
          </a:xfrm>
        </p:spPr>
        <p:txBody>
          <a:bodyPr>
            <a:normAutofit fontScale="92500" lnSpcReduction="10000"/>
          </a:bodyPr>
          <a:lstStyle/>
          <a:p>
            <a:r>
              <a:rPr lang="en-US" b="1" dirty="0" smtClean="0">
                <a:solidFill>
                  <a:schemeClr val="bg1"/>
                </a:solidFill>
              </a:rPr>
              <a:t>Details relating to import of Goods/Capital Goods from outside India as well as supplied by an SEZ Unit to be reported rate-wise by recipient tax payer in Table 5.</a:t>
            </a:r>
          </a:p>
          <a:p>
            <a:endParaRPr lang="en-US" b="1" dirty="0" smtClean="0">
              <a:solidFill>
                <a:schemeClr val="bg1"/>
              </a:solidFill>
            </a:endParaRPr>
          </a:p>
          <a:p>
            <a:r>
              <a:rPr lang="en-US" b="1" dirty="0" smtClean="0">
                <a:solidFill>
                  <a:schemeClr val="bg1"/>
                </a:solidFill>
              </a:rPr>
              <a:t>Recipient to provide for Bill of Entry information including six digits port code and seven </a:t>
            </a:r>
          </a:p>
          <a:p>
            <a:pPr>
              <a:buNone/>
            </a:pPr>
            <a:endParaRPr lang="en-US" b="1" dirty="0" smtClean="0">
              <a:solidFill>
                <a:schemeClr val="bg1"/>
              </a:solidFill>
            </a:endParaRPr>
          </a:p>
          <a:p>
            <a:r>
              <a:rPr lang="en-US" b="1" dirty="0" smtClean="0">
                <a:solidFill>
                  <a:schemeClr val="bg1"/>
                </a:solidFill>
              </a:rPr>
              <a:t>digits bill of entry number.</a:t>
            </a:r>
          </a:p>
          <a:p>
            <a:endParaRPr lang="en-US" b="1" dirty="0" smtClean="0">
              <a:solidFill>
                <a:schemeClr val="bg1"/>
              </a:solidFill>
            </a:endParaRPr>
          </a:p>
          <a:p>
            <a:r>
              <a:rPr lang="en-US" b="1" dirty="0" smtClean="0">
                <a:solidFill>
                  <a:schemeClr val="bg1"/>
                </a:solidFill>
              </a:rPr>
              <a:t>Taxable Value in Table 5 means assessable value for customs purposes on which IGST is  computed (IGST is levied on value plus specified customs duties). In case of imports, the GSTIN would be of recipient tax payer.</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 xmlns:p14="http://schemas.microsoft.com/office/powerpoint/2010/main" val="351179805"/>
              </p:ext>
            </p:extLst>
          </p:nvPr>
        </p:nvGraphicFramePr>
        <p:xfrm>
          <a:off x="1188719" y="796834"/>
          <a:ext cx="10123716" cy="5420773"/>
        </p:xfrm>
        <a:graphic>
          <a:graphicData uri="http://schemas.openxmlformats.org/drawingml/2006/table">
            <a:tbl>
              <a:tblPr firstRow="1" bandRow="1">
                <a:tableStyleId>{5C22544A-7EE6-4342-B048-85BDC9FD1C3A}</a:tableStyleId>
              </a:tblPr>
              <a:tblGrid>
                <a:gridCol w="3374572"/>
                <a:gridCol w="3374572"/>
                <a:gridCol w="3374572"/>
              </a:tblGrid>
              <a:tr h="391233">
                <a:tc>
                  <a:txBody>
                    <a:bodyPr/>
                    <a:lstStyle/>
                    <a:p>
                      <a:r>
                        <a:rPr lang="en-US" dirty="0" smtClean="0"/>
                        <a:t>Name</a:t>
                      </a:r>
                      <a:endParaRPr lang="en-IN" dirty="0"/>
                    </a:p>
                  </a:txBody>
                  <a:tcPr marL="121920" marR="121920"/>
                </a:tc>
                <a:tc>
                  <a:txBody>
                    <a:bodyPr/>
                    <a:lstStyle/>
                    <a:p>
                      <a:r>
                        <a:rPr lang="en-US" dirty="0" smtClean="0"/>
                        <a:t>What does it</a:t>
                      </a:r>
                      <a:r>
                        <a:rPr lang="en-US" baseline="0" dirty="0" smtClean="0"/>
                        <a:t> relate</a:t>
                      </a:r>
                      <a:r>
                        <a:rPr lang="en-US" dirty="0" smtClean="0"/>
                        <a:t> to </a:t>
                      </a:r>
                      <a:endParaRPr lang="en-IN" dirty="0"/>
                    </a:p>
                  </a:txBody>
                  <a:tcPr marL="121920" marR="121920"/>
                </a:tc>
                <a:tc>
                  <a:txBody>
                    <a:bodyPr/>
                    <a:lstStyle/>
                    <a:p>
                      <a:r>
                        <a:rPr lang="en-US" dirty="0" smtClean="0"/>
                        <a:t>When to be filed</a:t>
                      </a:r>
                    </a:p>
                  </a:txBody>
                  <a:tcPr marL="121920" marR="121920"/>
                </a:tc>
              </a:tr>
              <a:tr h="730060">
                <a:tc>
                  <a:txBody>
                    <a:bodyPr/>
                    <a:lstStyle/>
                    <a:p>
                      <a:pPr algn="ctr"/>
                      <a:r>
                        <a:rPr lang="en-US" dirty="0" smtClean="0"/>
                        <a:t>GSTR-4</a:t>
                      </a: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Quarterly return by a composition taxpayer</a:t>
                      </a:r>
                      <a:endParaRPr lang="en-IN" dirty="0" smtClean="0"/>
                    </a:p>
                  </a:txBody>
                  <a:tcPr marL="121920" marR="121920"/>
                </a:tc>
                <a:tc>
                  <a:txBody>
                    <a:bodyPr/>
                    <a:lstStyle/>
                    <a:p>
                      <a:pPr algn="ctr"/>
                      <a:r>
                        <a:rPr lang="en-US" dirty="0" smtClean="0">
                          <a:solidFill>
                            <a:schemeClr val="bg1"/>
                          </a:solidFill>
                        </a:rPr>
                        <a:t>18</a:t>
                      </a:r>
                      <a:r>
                        <a:rPr lang="en-US" baseline="30000" dirty="0" smtClean="0">
                          <a:solidFill>
                            <a:schemeClr val="bg1"/>
                          </a:solidFill>
                        </a:rPr>
                        <a:t>th</a:t>
                      </a:r>
                      <a:r>
                        <a:rPr lang="en-US" dirty="0" smtClean="0">
                          <a:solidFill>
                            <a:schemeClr val="bg1"/>
                          </a:solidFill>
                        </a:rPr>
                        <a:t> of the succeeding</a:t>
                      </a:r>
                      <a:r>
                        <a:rPr lang="en-US" baseline="0" dirty="0" smtClean="0">
                          <a:solidFill>
                            <a:schemeClr val="bg1"/>
                          </a:solidFill>
                        </a:rPr>
                        <a:t> month after the end of the </a:t>
                      </a:r>
                      <a:r>
                        <a:rPr lang="en-US" b="1" baseline="0" dirty="0" smtClean="0">
                          <a:solidFill>
                            <a:schemeClr val="bg1"/>
                          </a:solidFill>
                        </a:rPr>
                        <a:t>quarter</a:t>
                      </a:r>
                      <a:endParaRPr lang="en-US" b="1" dirty="0" smtClean="0">
                        <a:solidFill>
                          <a:schemeClr val="bg1"/>
                        </a:solidFill>
                      </a:endParaRPr>
                    </a:p>
                  </a:txBody>
                  <a:tcPr marL="121920" marR="121920"/>
                </a:tc>
              </a:tr>
              <a:tr h="949484">
                <a:tc>
                  <a:txBody>
                    <a:bodyPr/>
                    <a:lstStyle/>
                    <a:p>
                      <a:pPr algn="ctr"/>
                      <a:r>
                        <a:rPr lang="en-IN" dirty="0" smtClean="0"/>
                        <a:t>GSTR -4A</a:t>
                      </a: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dk1"/>
                          </a:solidFill>
                          <a:latin typeface="+mn-lt"/>
                          <a:ea typeface="+mn-ea"/>
                          <a:cs typeface="+mn-cs"/>
                        </a:rPr>
                        <a:t>Auto drafted details for registered persons opting composition levy</a:t>
                      </a:r>
                      <a:endParaRPr lang="en-IN" dirty="0" smtClean="0"/>
                    </a:p>
                  </a:txBody>
                  <a:tcPr marL="121920" marR="121920"/>
                </a:tc>
                <a:tc>
                  <a:txBody>
                    <a:bodyPr/>
                    <a:lstStyle/>
                    <a:p>
                      <a:pPr algn="ctr"/>
                      <a:endParaRPr lang="en-US" dirty="0" smtClean="0"/>
                    </a:p>
                  </a:txBody>
                  <a:tcPr marL="121920" marR="121920"/>
                </a:tc>
              </a:tr>
              <a:tr h="718895">
                <a:tc>
                  <a:txBody>
                    <a:bodyPr/>
                    <a:lstStyle/>
                    <a:p>
                      <a:pPr algn="ctr"/>
                      <a:r>
                        <a:rPr lang="en-US" dirty="0" smtClean="0"/>
                        <a:t>GSTR-5</a:t>
                      </a: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Return for Non Resident Taxable Persons</a:t>
                      </a:r>
                      <a:endParaRPr lang="en-IN" dirty="0"/>
                    </a:p>
                  </a:txBody>
                  <a:tcPr marL="121920" marR="121920"/>
                </a:tc>
                <a:tc>
                  <a:txBody>
                    <a:bodyPr/>
                    <a:lstStyle/>
                    <a:p>
                      <a:pPr algn="ctr"/>
                      <a:r>
                        <a:rPr lang="en-US" dirty="0" smtClean="0">
                          <a:solidFill>
                            <a:schemeClr val="bg1"/>
                          </a:solidFill>
                        </a:rPr>
                        <a:t>20</a:t>
                      </a:r>
                      <a:r>
                        <a:rPr lang="en-US" baseline="30000" dirty="0" smtClean="0">
                          <a:solidFill>
                            <a:schemeClr val="bg1"/>
                          </a:solidFill>
                        </a:rPr>
                        <a:t>th</a:t>
                      </a:r>
                      <a:r>
                        <a:rPr lang="en-US" dirty="0" smtClean="0">
                          <a:solidFill>
                            <a:schemeClr val="bg1"/>
                          </a:solidFill>
                        </a:rPr>
                        <a:t> of the succeeding </a:t>
                      </a:r>
                      <a:r>
                        <a:rPr lang="en-US" dirty="0" err="1" smtClean="0">
                          <a:solidFill>
                            <a:schemeClr val="bg1"/>
                          </a:solidFill>
                        </a:rPr>
                        <a:t>mont</a:t>
                      </a:r>
                      <a:r>
                        <a:rPr lang="en-US" dirty="0" smtClean="0">
                          <a:solidFill>
                            <a:schemeClr val="bg1"/>
                          </a:solidFill>
                        </a:rPr>
                        <a:t> /</a:t>
                      </a:r>
                    </a:p>
                    <a:p>
                      <a:pPr algn="ctr"/>
                      <a:r>
                        <a:rPr lang="en-US" dirty="0" smtClean="0">
                          <a:solidFill>
                            <a:schemeClr val="bg1"/>
                          </a:solidFill>
                        </a:rPr>
                        <a:t> 7 </a:t>
                      </a:r>
                      <a:r>
                        <a:rPr lang="en-US" dirty="0" err="1" smtClean="0">
                          <a:solidFill>
                            <a:schemeClr val="bg1"/>
                          </a:solidFill>
                        </a:rPr>
                        <a:t>th</a:t>
                      </a:r>
                      <a:r>
                        <a:rPr lang="en-US" dirty="0" smtClean="0">
                          <a:solidFill>
                            <a:schemeClr val="bg1"/>
                          </a:solidFill>
                        </a:rPr>
                        <a:t> from</a:t>
                      </a:r>
                      <a:r>
                        <a:rPr lang="en-US" baseline="0" dirty="0" smtClean="0">
                          <a:solidFill>
                            <a:schemeClr val="bg1"/>
                          </a:solidFill>
                        </a:rPr>
                        <a:t> last date</a:t>
                      </a:r>
                      <a:endParaRPr lang="en-US" dirty="0" smtClean="0">
                        <a:solidFill>
                          <a:schemeClr val="bg1"/>
                        </a:solidFill>
                      </a:endParaRPr>
                    </a:p>
                  </a:txBody>
                  <a:tcPr marL="121920" marR="121920"/>
                </a:tc>
              </a:tr>
              <a:tr h="1281803">
                <a:tc>
                  <a:txBody>
                    <a:bodyPr/>
                    <a:lstStyle/>
                    <a:p>
                      <a:pPr algn="ctr"/>
                      <a:r>
                        <a:rPr lang="en-IN" dirty="0" smtClean="0"/>
                        <a:t>GSTR -5A</a:t>
                      </a:r>
                      <a:endParaRPr lang="en-IN" dirty="0"/>
                    </a:p>
                  </a:txBody>
                  <a:tcPr marL="121920" marR="121920"/>
                </a:tc>
                <a:tc>
                  <a:txBody>
                    <a:bodyPr/>
                    <a:lstStyle/>
                    <a:p>
                      <a:r>
                        <a:rPr lang="en-US" sz="1500" kern="1200" baseline="0" dirty="0" smtClean="0">
                          <a:solidFill>
                            <a:schemeClr val="dk1"/>
                          </a:solidFill>
                          <a:latin typeface="+mn-lt"/>
                          <a:ea typeface="+mn-ea"/>
                          <a:cs typeface="+mn-cs"/>
                        </a:rPr>
                        <a:t>Details of supplies of online information and database access or retrieval services by a person located outside India made to non-taxable persons in India</a:t>
                      </a:r>
                      <a:endParaRPr lang="en-IN" sz="1500" dirty="0"/>
                    </a:p>
                  </a:txBody>
                  <a:tcPr marL="121920" marR="121920"/>
                </a:tc>
                <a:tc>
                  <a:txBody>
                    <a:bodyPr/>
                    <a:lstStyle/>
                    <a:p>
                      <a:pPr algn="ctr"/>
                      <a:endParaRPr lang="en-US" dirty="0" smtClean="0">
                        <a:solidFill>
                          <a:srgbClr val="FF0000"/>
                        </a:solidFill>
                      </a:endParaRPr>
                    </a:p>
                  </a:txBody>
                  <a:tcPr marL="121920" marR="121920"/>
                </a:tc>
              </a:tr>
              <a:tr h="684659">
                <a:tc>
                  <a:txBody>
                    <a:bodyPr/>
                    <a:lstStyle/>
                    <a:p>
                      <a:pPr algn="ctr"/>
                      <a:r>
                        <a:rPr lang="en-US" dirty="0" smtClean="0"/>
                        <a:t>GSTR-6</a:t>
                      </a:r>
                      <a:endParaRPr lang="en-IN" dirty="0"/>
                    </a:p>
                  </a:txBody>
                  <a:tcPr marL="121920" marR="121920"/>
                </a:tc>
                <a:tc>
                  <a:txBody>
                    <a:bodyPr/>
                    <a:lstStyle/>
                    <a:p>
                      <a:pPr algn="ctr"/>
                      <a:r>
                        <a:rPr lang="en-US" dirty="0" smtClean="0"/>
                        <a:t>Return of an</a:t>
                      </a:r>
                      <a:r>
                        <a:rPr lang="en-US" baseline="0" dirty="0" smtClean="0"/>
                        <a:t> ISD</a:t>
                      </a:r>
                      <a:endParaRPr lang="en-IN" dirty="0"/>
                    </a:p>
                  </a:txBody>
                  <a:tcPr marL="121920" marR="121920"/>
                </a:tc>
                <a:tc>
                  <a:txBody>
                    <a:bodyPr/>
                    <a:lstStyle/>
                    <a:p>
                      <a:pPr algn="ctr"/>
                      <a:r>
                        <a:rPr lang="en-US" dirty="0" smtClean="0">
                          <a:solidFill>
                            <a:schemeClr val="bg1"/>
                          </a:solidFill>
                        </a:rPr>
                        <a:t>13</a:t>
                      </a:r>
                      <a:r>
                        <a:rPr lang="en-US" baseline="30000" dirty="0" smtClean="0">
                          <a:solidFill>
                            <a:schemeClr val="bg1"/>
                          </a:solidFill>
                        </a:rPr>
                        <a:t>th</a:t>
                      </a:r>
                      <a:r>
                        <a:rPr lang="en-US" dirty="0" smtClean="0">
                          <a:solidFill>
                            <a:schemeClr val="bg1"/>
                          </a:solidFill>
                        </a:rPr>
                        <a:t> of the next</a:t>
                      </a:r>
                      <a:r>
                        <a:rPr lang="en-US" baseline="0" dirty="0" smtClean="0">
                          <a:solidFill>
                            <a:schemeClr val="bg1"/>
                          </a:solidFill>
                        </a:rPr>
                        <a:t> month</a:t>
                      </a:r>
                      <a:endParaRPr lang="en-IN" dirty="0">
                        <a:solidFill>
                          <a:schemeClr val="bg1"/>
                        </a:solidFill>
                      </a:endParaRPr>
                    </a:p>
                  </a:txBody>
                  <a:tcPr marL="121920" marR="121920"/>
                </a:tc>
              </a:tr>
              <a:tr h="66463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GSTR-6 A</a:t>
                      </a:r>
                      <a:endParaRPr lang="en-IN" dirty="0"/>
                    </a:p>
                  </a:txBody>
                  <a:tcPr marL="121920" marR="121920"/>
                </a:tc>
                <a:tc>
                  <a:txBody>
                    <a:bodyPr/>
                    <a:lstStyle/>
                    <a:p>
                      <a:r>
                        <a:rPr lang="en-US" sz="1800" kern="1200" baseline="0" dirty="0" smtClean="0">
                          <a:solidFill>
                            <a:schemeClr val="dk1"/>
                          </a:solidFill>
                          <a:latin typeface="+mn-lt"/>
                          <a:ea typeface="+mn-ea"/>
                          <a:cs typeface="+mn-cs"/>
                        </a:rPr>
                        <a:t>Details of supplies auto drafted from GSTR-1 or GSTR-5 to ISD.</a:t>
                      </a:r>
                      <a:endParaRPr lang="en-IN" dirty="0"/>
                    </a:p>
                  </a:txBody>
                  <a:tcPr marL="121920" marR="121920"/>
                </a:tc>
                <a:tc>
                  <a:txBody>
                    <a:bodyPr/>
                    <a:lstStyle/>
                    <a:p>
                      <a:pPr algn="ctr"/>
                      <a:endParaRPr lang="en-IN" dirty="0"/>
                    </a:p>
                  </a:txBody>
                  <a:tcPr marL="121920" marR="121920"/>
                </a:tc>
              </a:tr>
            </a:tbl>
          </a:graphicData>
        </a:graphic>
      </p:graphicFrame>
    </p:spTree>
    <p:extLst>
      <p:ext uri="{BB962C8B-B14F-4D97-AF65-F5344CB8AC3E}">
        <p14:creationId xmlns="" xmlns:p14="http://schemas.microsoft.com/office/powerpoint/2010/main" val="2933376335"/>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srcRect/>
          <a:stretch>
            <a:fillRect/>
          </a:stretch>
        </p:blipFill>
        <p:spPr bwMode="auto">
          <a:xfrm>
            <a:off x="214312" y="242888"/>
            <a:ext cx="11787188" cy="6400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640080"/>
            <a:ext cx="9905999" cy="5151121"/>
          </a:xfrm>
        </p:spPr>
        <p:txBody>
          <a:bodyPr>
            <a:normAutofit/>
          </a:bodyPr>
          <a:lstStyle/>
          <a:p>
            <a:r>
              <a:rPr lang="en-US" b="1" dirty="0" smtClean="0">
                <a:solidFill>
                  <a:schemeClr val="bg1"/>
                </a:solidFill>
              </a:rPr>
              <a:t>Table 6 to capture amendment of information, rate-wise, provided in earlier tax periods in Table  3, 4 and 5 as well as original/ amended information of debit or credit note. GSTIN not to be  provided in case of export transactions.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a:srcRect/>
          <a:stretch>
            <a:fillRect/>
          </a:stretch>
        </p:blipFill>
        <p:spPr bwMode="auto">
          <a:xfrm>
            <a:off x="214313" y="185739"/>
            <a:ext cx="11787188" cy="65008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srcRect/>
          <a:stretch>
            <a:fillRect/>
          </a:stretch>
        </p:blipFill>
        <p:spPr bwMode="auto">
          <a:xfrm>
            <a:off x="185738" y="257174"/>
            <a:ext cx="11815762" cy="63436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657225"/>
            <a:ext cx="9905999" cy="5133976"/>
          </a:xfrm>
        </p:spPr>
        <p:txBody>
          <a:bodyPr>
            <a:normAutofit fontScale="92500" lnSpcReduction="20000"/>
          </a:bodyPr>
          <a:lstStyle/>
          <a:p>
            <a:r>
              <a:rPr lang="en-US" b="1" dirty="0" smtClean="0">
                <a:solidFill>
                  <a:schemeClr val="bg1"/>
                </a:solidFill>
              </a:rPr>
              <a:t>An option similar to Table 3 is not available in case of Table 8 and the credit as distributed by  ISD (whether eligible or ineligible) will be made available to the recipient unit and it will be required to re-determine the eligibility as well as the amount eligible as ITC.</a:t>
            </a:r>
          </a:p>
          <a:p>
            <a:r>
              <a:rPr lang="en-US" b="1" dirty="0" smtClean="0">
                <a:solidFill>
                  <a:schemeClr val="bg1"/>
                </a:solidFill>
              </a:rPr>
              <a:t>TDS and TCS credit would be auto-populated in Table 9. Sales return and Net value columns are not applicable in case of tax deducted at source in Table 9.</a:t>
            </a:r>
          </a:p>
          <a:p>
            <a:endParaRPr lang="en-US" b="1" dirty="0" smtClean="0">
              <a:solidFill>
                <a:schemeClr val="bg1"/>
              </a:solidFill>
            </a:endParaRPr>
          </a:p>
          <a:p>
            <a:r>
              <a:rPr lang="en-US" b="1" dirty="0" smtClean="0">
                <a:solidFill>
                  <a:schemeClr val="bg1"/>
                </a:solidFill>
              </a:rPr>
              <a:t>The eligible credit from Table 3, Table 4 &amp; Table 8 relating to inward supplies to be populated  in the Electronic Credit Ledger on submission of its return in Form GSTR-3.</a:t>
            </a:r>
          </a:p>
          <a:p>
            <a:endParaRPr lang="en-US" b="1" dirty="0" smtClean="0">
              <a:solidFill>
                <a:schemeClr val="bg1"/>
              </a:solidFill>
            </a:endParaRPr>
          </a:p>
          <a:p>
            <a:r>
              <a:rPr lang="en-US" b="1" dirty="0" smtClean="0">
                <a:solidFill>
                  <a:schemeClr val="bg1"/>
                </a:solidFill>
              </a:rPr>
              <a:t>Recipient can claim less ITC on an invoice depending on its use i.e. whether for business purpose or non-business purpose.</a:t>
            </a:r>
          </a:p>
          <a:p>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srcRect/>
          <a:stretch>
            <a:fillRect/>
          </a:stretch>
        </p:blipFill>
        <p:spPr bwMode="auto">
          <a:xfrm>
            <a:off x="271463" y="314324"/>
            <a:ext cx="11672888" cy="5172075"/>
          </a:xfrm>
          <a:prstGeom prst="rect">
            <a:avLst/>
          </a:prstGeom>
          <a:noFill/>
          <a:ln w="9525">
            <a:noFill/>
            <a:miter lim="800000"/>
            <a:headEnd/>
            <a:tailEnd/>
          </a:ln>
          <a:effectLst/>
        </p:spPr>
      </p:pic>
      <p:pic>
        <p:nvPicPr>
          <p:cNvPr id="7" name="Picture 3"/>
          <p:cNvPicPr>
            <a:picLocks noChangeAspect="1" noChangeArrowheads="1"/>
          </p:cNvPicPr>
          <p:nvPr/>
        </p:nvPicPr>
        <p:blipFill>
          <a:blip r:embed="rId3"/>
          <a:srcRect/>
          <a:stretch>
            <a:fillRect/>
          </a:stretch>
        </p:blipFill>
        <p:spPr bwMode="auto">
          <a:xfrm>
            <a:off x="200025" y="5447212"/>
            <a:ext cx="11758614" cy="11536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914400"/>
            <a:ext cx="9905999" cy="4876801"/>
          </a:xfrm>
        </p:spPr>
        <p:txBody>
          <a:bodyPr>
            <a:normAutofit/>
          </a:bodyPr>
          <a:lstStyle/>
          <a:p>
            <a:r>
              <a:rPr lang="en-US" b="1" dirty="0" smtClean="0">
                <a:solidFill>
                  <a:schemeClr val="bg1"/>
                </a:solidFill>
              </a:rPr>
              <a:t>Information of advance paid pertaining to reverse charge supplies and the tax paid on it including adjustments against invoices issued should be reported in Table 10.</a:t>
            </a:r>
          </a:p>
          <a:p>
            <a:r>
              <a:rPr lang="en-US" b="1" dirty="0" smtClean="0">
                <a:solidFill>
                  <a:schemeClr val="bg1"/>
                </a:solidFill>
              </a:rPr>
              <a:t>Table 12 to capture additional liability due to mismatch as well as reduction in output liability due to rectification of mismatch on account of filing of GSTR-3 of the immediately preceding tax period.</a:t>
            </a:r>
          </a:p>
          <a:p>
            <a:endParaRPr lang="en-US" b="1" dirty="0" smtClean="0">
              <a:solidFill>
                <a:schemeClr val="bg1"/>
              </a:solidFill>
            </a:endParaRPr>
          </a:p>
          <a:p>
            <a:r>
              <a:rPr lang="en-US" b="1" dirty="0" smtClean="0">
                <a:solidFill>
                  <a:schemeClr val="bg1"/>
                </a:solidFill>
              </a:rPr>
              <a:t>Reporting criteria of HSN will be same as reported in GSTR-1.</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a:srcRect/>
          <a:stretch>
            <a:fillRect/>
          </a:stretch>
        </p:blipFill>
        <p:spPr bwMode="auto">
          <a:xfrm>
            <a:off x="242888" y="271463"/>
            <a:ext cx="11730037" cy="63722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srcRect/>
          <a:stretch>
            <a:fillRect/>
          </a:stretch>
        </p:blipFill>
        <p:spPr bwMode="auto">
          <a:xfrm>
            <a:off x="257175" y="171450"/>
            <a:ext cx="11758614" cy="64722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a:srcRect/>
          <a:stretch>
            <a:fillRect/>
          </a:stretch>
        </p:blipFill>
        <p:spPr bwMode="auto">
          <a:xfrm>
            <a:off x="0" y="0"/>
            <a:ext cx="12191999" cy="2899954"/>
          </a:xfrm>
          <a:prstGeom prst="rect">
            <a:avLst/>
          </a:prstGeom>
          <a:noFill/>
          <a:ln w="9525">
            <a:noFill/>
            <a:miter lim="800000"/>
            <a:headEnd/>
            <a:tailEnd/>
          </a:ln>
          <a:effectLst/>
        </p:spPr>
      </p:pic>
      <p:pic>
        <p:nvPicPr>
          <p:cNvPr id="11268" name="Picture 4"/>
          <p:cNvPicPr>
            <a:picLocks noChangeAspect="1" noChangeArrowheads="1"/>
          </p:cNvPicPr>
          <p:nvPr/>
        </p:nvPicPr>
        <p:blipFill>
          <a:blip r:embed="rId3"/>
          <a:srcRect/>
          <a:stretch>
            <a:fillRect/>
          </a:stretch>
        </p:blipFill>
        <p:spPr bwMode="auto">
          <a:xfrm>
            <a:off x="0" y="2508069"/>
            <a:ext cx="12192000" cy="29652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4294967295"/>
          </p:nvPr>
        </p:nvGraphicFramePr>
        <p:xfrm>
          <a:off x="966652" y="574765"/>
          <a:ext cx="10202091" cy="5713902"/>
        </p:xfrm>
        <a:graphic>
          <a:graphicData uri="http://schemas.openxmlformats.org/drawingml/2006/table">
            <a:tbl>
              <a:tblPr firstRow="1" bandRow="1">
                <a:tableStyleId>{5C22544A-7EE6-4342-B048-85BDC9FD1C3A}</a:tableStyleId>
              </a:tblPr>
              <a:tblGrid>
                <a:gridCol w="3400697"/>
                <a:gridCol w="3400697"/>
                <a:gridCol w="3400697"/>
              </a:tblGrid>
              <a:tr h="530086">
                <a:tc>
                  <a:txBody>
                    <a:bodyPr/>
                    <a:lstStyle/>
                    <a:p>
                      <a:pPr algn="ctr"/>
                      <a:r>
                        <a:rPr lang="en-US" dirty="0" smtClean="0"/>
                        <a:t>Name</a:t>
                      </a:r>
                      <a:endParaRPr lang="en-IN" dirty="0"/>
                    </a:p>
                  </a:txBody>
                  <a:tcPr marL="121920" marR="121920"/>
                </a:tc>
                <a:tc>
                  <a:txBody>
                    <a:bodyPr/>
                    <a:lstStyle/>
                    <a:p>
                      <a:pPr algn="ctr"/>
                      <a:r>
                        <a:rPr lang="en-US" dirty="0" smtClean="0"/>
                        <a:t>What does it</a:t>
                      </a:r>
                      <a:r>
                        <a:rPr lang="en-US" baseline="0" dirty="0" smtClean="0"/>
                        <a:t> relate</a:t>
                      </a:r>
                      <a:r>
                        <a:rPr lang="en-US" dirty="0" smtClean="0"/>
                        <a:t> to </a:t>
                      </a:r>
                      <a:endParaRPr lang="en-IN" dirty="0"/>
                    </a:p>
                  </a:txBody>
                  <a:tcPr marL="121920" marR="121920"/>
                </a:tc>
                <a:tc>
                  <a:txBody>
                    <a:bodyPr/>
                    <a:lstStyle/>
                    <a:p>
                      <a:pPr algn="ctr"/>
                      <a:r>
                        <a:rPr lang="en-US" dirty="0" smtClean="0"/>
                        <a:t>When to be filed</a:t>
                      </a:r>
                    </a:p>
                  </a:txBody>
                  <a:tcPr marL="121920" marR="121920"/>
                </a:tc>
              </a:tr>
              <a:tr h="1038274">
                <a:tc>
                  <a:txBody>
                    <a:bodyPr/>
                    <a:lstStyle/>
                    <a:p>
                      <a:pPr algn="ctr"/>
                      <a:r>
                        <a:rPr lang="en-US" dirty="0" smtClean="0"/>
                        <a:t>GSTR-7</a:t>
                      </a:r>
                      <a:endParaRPr lang="en-IN" dirty="0"/>
                    </a:p>
                  </a:txBody>
                  <a:tcPr marL="121920" marR="121920"/>
                </a:tc>
                <a:tc>
                  <a:txBody>
                    <a:bodyPr/>
                    <a:lstStyle/>
                    <a:p>
                      <a:pPr algn="ctr"/>
                      <a:r>
                        <a:rPr lang="en-US" dirty="0" smtClean="0"/>
                        <a:t>TDS Return</a:t>
                      </a:r>
                      <a:endParaRPr lang="en-IN" dirty="0"/>
                    </a:p>
                  </a:txBody>
                  <a:tcPr marL="121920" marR="121920"/>
                </a:tc>
                <a:tc>
                  <a:txBody>
                    <a:bodyPr/>
                    <a:lstStyle/>
                    <a:p>
                      <a:pPr algn="ctr"/>
                      <a:r>
                        <a:rPr lang="en-US" dirty="0" smtClean="0">
                          <a:solidFill>
                            <a:schemeClr val="bg1"/>
                          </a:solidFill>
                        </a:rPr>
                        <a:t>10</a:t>
                      </a:r>
                      <a:r>
                        <a:rPr lang="en-US" baseline="30000" dirty="0" smtClean="0">
                          <a:solidFill>
                            <a:schemeClr val="bg1"/>
                          </a:solidFill>
                        </a:rPr>
                        <a:t>th</a:t>
                      </a:r>
                      <a:r>
                        <a:rPr lang="en-US" dirty="0" smtClean="0">
                          <a:solidFill>
                            <a:schemeClr val="bg1"/>
                          </a:solidFill>
                        </a:rPr>
                        <a:t> of the next month</a:t>
                      </a:r>
                      <a:endParaRPr lang="en-IN" dirty="0">
                        <a:solidFill>
                          <a:schemeClr val="bg1"/>
                        </a:solidFill>
                      </a:endParaRPr>
                    </a:p>
                  </a:txBody>
                  <a:tcPr marL="121920" marR="121920"/>
                </a:tc>
              </a:tr>
              <a:tr h="9276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GSTR-7A</a:t>
                      </a:r>
                      <a:endParaRPr lang="en-IN" dirty="0" smtClean="0"/>
                    </a:p>
                    <a:p>
                      <a:pPr algn="ct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Tax Deduction at Source Certificate</a:t>
                      </a:r>
                      <a:endParaRPr lang="en-IN" dirty="0"/>
                    </a:p>
                  </a:txBody>
                  <a:tcPr marL="121920" marR="121920"/>
                </a:tc>
                <a:tc>
                  <a:txBody>
                    <a:bodyPr/>
                    <a:lstStyle/>
                    <a:p>
                      <a:pPr algn="ctr"/>
                      <a:endParaRPr lang="en-IN" dirty="0"/>
                    </a:p>
                  </a:txBody>
                  <a:tcPr marL="121920" marR="121920"/>
                </a:tc>
              </a:tr>
              <a:tr h="946336">
                <a:tc>
                  <a:txBody>
                    <a:bodyPr/>
                    <a:lstStyle/>
                    <a:p>
                      <a:pPr algn="ctr"/>
                      <a:r>
                        <a:rPr lang="en-US" dirty="0" smtClean="0"/>
                        <a:t>GSTR-8</a:t>
                      </a:r>
                      <a:endParaRPr lang="en-IN" dirty="0"/>
                    </a:p>
                  </a:txBody>
                  <a:tcPr marL="121920" marR="121920"/>
                </a:tc>
                <a:tc>
                  <a:txBody>
                    <a:bodyPr/>
                    <a:lstStyle/>
                    <a:p>
                      <a:pPr algn="ctr"/>
                      <a:r>
                        <a:rPr lang="en-US" sz="1800" kern="1200" baseline="0" dirty="0" smtClean="0">
                          <a:solidFill>
                            <a:schemeClr val="dk1"/>
                          </a:solidFill>
                          <a:latin typeface="+mn-lt"/>
                          <a:ea typeface="+mn-ea"/>
                          <a:cs typeface="+mn-cs"/>
                        </a:rPr>
                        <a:t>Statement for Tax Collection at Source</a:t>
                      </a: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10</a:t>
                      </a:r>
                      <a:r>
                        <a:rPr lang="en-US" baseline="30000" dirty="0" smtClean="0">
                          <a:solidFill>
                            <a:schemeClr val="bg1"/>
                          </a:solidFill>
                        </a:rPr>
                        <a:t>th</a:t>
                      </a:r>
                      <a:r>
                        <a:rPr lang="en-US" dirty="0" smtClean="0">
                          <a:solidFill>
                            <a:schemeClr val="bg1"/>
                          </a:solidFill>
                        </a:rPr>
                        <a:t> of the next month</a:t>
                      </a:r>
                      <a:endParaRPr lang="en-IN" dirty="0" smtClean="0">
                        <a:solidFill>
                          <a:schemeClr val="bg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IN" dirty="0" smtClean="0"/>
                        <a:t>Applicable for </a:t>
                      </a:r>
                      <a:r>
                        <a:rPr lang="en-US" sz="1800" kern="1200" dirty="0" smtClean="0">
                          <a:solidFill>
                            <a:schemeClr val="dk1"/>
                          </a:solidFill>
                          <a:latin typeface="+mn-lt"/>
                          <a:ea typeface="+mn-ea"/>
                          <a:cs typeface="+mn-cs"/>
                        </a:rPr>
                        <a:t>E-Commerce</a:t>
                      </a:r>
                    </a:p>
                    <a:p>
                      <a:pPr algn="ctr"/>
                      <a:r>
                        <a:rPr lang="en-IN" dirty="0" smtClean="0"/>
                        <a:t> </a:t>
                      </a:r>
                      <a:endParaRPr lang="en-IN" dirty="0"/>
                    </a:p>
                  </a:txBody>
                  <a:tcPr marL="121920" marR="121920"/>
                </a:tc>
              </a:tr>
              <a:tr h="946336">
                <a:tc>
                  <a:txBody>
                    <a:bodyPr/>
                    <a:lstStyle/>
                    <a:p>
                      <a:pPr algn="ctr"/>
                      <a:r>
                        <a:rPr lang="en-US" dirty="0" smtClean="0"/>
                        <a:t>First Return</a:t>
                      </a: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Newly registered taxable person</a:t>
                      </a:r>
                      <a:endParaRPr lang="en-IN" dirty="0" smtClean="0"/>
                    </a:p>
                  </a:txBody>
                  <a:tcPr marL="121920" marR="121920"/>
                </a:tc>
                <a:tc>
                  <a:txBody>
                    <a:bodyPr/>
                    <a:lstStyle/>
                    <a:p>
                      <a:pPr algn="ctr"/>
                      <a:endParaRPr lang="en-IN" dirty="0"/>
                    </a:p>
                  </a:txBody>
                  <a:tcPr marL="121920" marR="121920"/>
                </a:tc>
              </a:tr>
              <a:tr h="1325217">
                <a:tc>
                  <a:txBody>
                    <a:bodyPr/>
                    <a:lstStyle/>
                    <a:p>
                      <a:pPr algn="ctr"/>
                      <a:r>
                        <a:rPr lang="en-US" dirty="0" smtClean="0"/>
                        <a:t>Final Return</a:t>
                      </a:r>
                      <a:endParaRPr lang="en-IN" dirty="0"/>
                    </a:p>
                  </a:txBody>
                  <a:tcPr marL="121920" marR="121920"/>
                </a:tc>
                <a:tc>
                  <a:txBody>
                    <a:bodyPr/>
                    <a:lstStyle/>
                    <a:p>
                      <a:pPr algn="ctr"/>
                      <a:r>
                        <a:rPr lang="en-US" dirty="0" smtClean="0"/>
                        <a:t>Taxpayer whose registration is cancelled</a:t>
                      </a:r>
                    </a:p>
                  </a:txBody>
                  <a:tcPr marL="121920" marR="121920"/>
                </a:tc>
                <a:tc>
                  <a:txBody>
                    <a:bodyPr/>
                    <a:lstStyle/>
                    <a:p>
                      <a:pPr algn="ctr"/>
                      <a:r>
                        <a:rPr lang="en-IN" dirty="0" smtClean="0">
                          <a:solidFill>
                            <a:schemeClr val="bg1"/>
                          </a:solidFill>
                        </a:rPr>
                        <a:t>With in three months of the</a:t>
                      </a:r>
                      <a:r>
                        <a:rPr lang="en-IN" baseline="0" dirty="0" smtClean="0">
                          <a:solidFill>
                            <a:schemeClr val="bg1"/>
                          </a:solidFill>
                        </a:rPr>
                        <a:t> date of cancellation/ date of order, which ever is later</a:t>
                      </a:r>
                      <a:endParaRPr lang="en-IN" dirty="0">
                        <a:solidFill>
                          <a:schemeClr val="bg1"/>
                        </a:solidFill>
                      </a:endParaRPr>
                    </a:p>
                  </a:txBody>
                  <a:tcPr marL="121920" marR="121920"/>
                </a:tc>
              </a:tr>
            </a:tbl>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78181" y="618518"/>
            <a:ext cx="8243455" cy="739227"/>
          </a:xfrm>
        </p:spPr>
        <p:txBody>
          <a:bodyPr>
            <a:normAutofit/>
          </a:bodyPr>
          <a:lstStyle/>
          <a:p>
            <a:pPr algn="ctr"/>
            <a:r>
              <a:rPr lang="en-US" b="1" dirty="0" smtClean="0">
                <a:solidFill>
                  <a:srgbClr val="FF0000"/>
                </a:solidFill>
              </a:rPr>
              <a:t>GSTR-2 – Details of Inward Supplies</a:t>
            </a:r>
            <a:endParaRPr lang="en-IN" b="1" dirty="0">
              <a:solidFill>
                <a:srgbClr val="FF0000"/>
              </a:solidFill>
            </a:endParaRPr>
          </a:p>
        </p:txBody>
      </p:sp>
      <p:sp>
        <p:nvSpPr>
          <p:cNvPr id="2" name="Content Placeholder 1"/>
          <p:cNvSpPr>
            <a:spLocks noGrp="1"/>
          </p:cNvSpPr>
          <p:nvPr>
            <p:ph idx="1"/>
          </p:nvPr>
        </p:nvSpPr>
        <p:spPr>
          <a:xfrm>
            <a:off x="1141412" y="1274618"/>
            <a:ext cx="9905999" cy="4516583"/>
          </a:xfrm>
        </p:spPr>
        <p:txBody>
          <a:bodyPr>
            <a:normAutofit fontScale="92500" lnSpcReduction="20000"/>
          </a:bodyPr>
          <a:lstStyle/>
          <a:p>
            <a:r>
              <a:rPr lang="en-US" dirty="0" smtClean="0">
                <a:solidFill>
                  <a:schemeClr val="bg1"/>
                </a:solidFill>
              </a:rPr>
              <a:t>Relates to the inward supplies and credit/debit notes issued or received in relation to inward supplies</a:t>
            </a:r>
          </a:p>
          <a:p>
            <a:r>
              <a:rPr lang="en-US" dirty="0" smtClean="0">
                <a:solidFill>
                  <a:schemeClr val="bg1"/>
                </a:solidFill>
              </a:rPr>
              <a:t>All regular taxpayers, UID holders, TDS recipients </a:t>
            </a:r>
            <a:r>
              <a:rPr lang="en-IN" dirty="0">
                <a:solidFill>
                  <a:schemeClr val="bg1"/>
                </a:solidFill>
              </a:rPr>
              <a:t>(other than an Input Service Distributor, </a:t>
            </a:r>
            <a:r>
              <a:rPr lang="en-IN" dirty="0" smtClean="0">
                <a:solidFill>
                  <a:schemeClr val="bg1"/>
                </a:solidFill>
              </a:rPr>
              <a:t>Composition </a:t>
            </a:r>
            <a:r>
              <a:rPr lang="en-IN" dirty="0">
                <a:solidFill>
                  <a:schemeClr val="bg1"/>
                </a:solidFill>
              </a:rPr>
              <a:t>dealer and </a:t>
            </a:r>
            <a:r>
              <a:rPr lang="en-IN" dirty="0" smtClean="0">
                <a:solidFill>
                  <a:schemeClr val="bg1"/>
                </a:solidFill>
              </a:rPr>
              <a:t>S. 37-TDS </a:t>
            </a:r>
            <a:r>
              <a:rPr lang="en-IN" dirty="0">
                <a:solidFill>
                  <a:schemeClr val="bg1"/>
                </a:solidFill>
              </a:rPr>
              <a:t>Authority</a:t>
            </a:r>
            <a:r>
              <a:rPr lang="en-IN" dirty="0" smtClean="0">
                <a:solidFill>
                  <a:schemeClr val="bg1"/>
                </a:solidFill>
              </a:rPr>
              <a:t>)</a:t>
            </a:r>
            <a:r>
              <a:rPr lang="en-US" dirty="0" smtClean="0">
                <a:solidFill>
                  <a:schemeClr val="bg1"/>
                </a:solidFill>
              </a:rPr>
              <a:t>– have to file this statement</a:t>
            </a:r>
          </a:p>
          <a:p>
            <a:r>
              <a:rPr lang="en-US" dirty="0" smtClean="0">
                <a:solidFill>
                  <a:schemeClr val="bg1"/>
                </a:solidFill>
              </a:rPr>
              <a:t>Auto-populated </a:t>
            </a:r>
            <a:r>
              <a:rPr lang="en-US" dirty="0">
                <a:solidFill>
                  <a:schemeClr val="bg1"/>
                </a:solidFill>
              </a:rPr>
              <a:t>from the GSTR-1 of supplying </a:t>
            </a:r>
            <a:r>
              <a:rPr lang="en-US" dirty="0" smtClean="0">
                <a:solidFill>
                  <a:schemeClr val="bg1"/>
                </a:solidFill>
              </a:rPr>
              <a:t>taxpayers – facility provided to verify, validate, modify or delete the entries</a:t>
            </a:r>
            <a:endParaRPr lang="en-US" dirty="0">
              <a:solidFill>
                <a:schemeClr val="bg1"/>
              </a:solidFill>
            </a:endParaRPr>
          </a:p>
          <a:p>
            <a:r>
              <a:rPr lang="en-US" dirty="0" smtClean="0">
                <a:solidFill>
                  <a:schemeClr val="bg1"/>
                </a:solidFill>
              </a:rPr>
              <a:t>Submission within 15</a:t>
            </a:r>
            <a:r>
              <a:rPr lang="en-US" baseline="30000" dirty="0" smtClean="0">
                <a:solidFill>
                  <a:schemeClr val="bg1"/>
                </a:solidFill>
              </a:rPr>
              <a:t>th</a:t>
            </a:r>
            <a:r>
              <a:rPr lang="en-US" dirty="0" smtClean="0">
                <a:solidFill>
                  <a:schemeClr val="bg1"/>
                </a:solidFill>
              </a:rPr>
              <a:t> of the succeeding month </a:t>
            </a:r>
          </a:p>
          <a:p>
            <a:r>
              <a:rPr lang="en-US" dirty="0" smtClean="0">
                <a:solidFill>
                  <a:schemeClr val="bg1"/>
                </a:solidFill>
              </a:rPr>
              <a:t>Has to select the nature of inputs – Capital goods and Stock in trade – Ineligibility – including partial ineligibility to be shown in Statement – at the invoice level</a:t>
            </a:r>
          </a:p>
          <a:p>
            <a:r>
              <a:rPr lang="en-US" dirty="0" smtClean="0">
                <a:solidFill>
                  <a:schemeClr val="bg1"/>
                </a:solidFill>
              </a:rPr>
              <a:t>Invoice to be in possession and goods must be received to claim input tax rebate – unclaimed auto-populated invoices to be carried forward to the next tax period</a:t>
            </a:r>
          </a:p>
          <a:p>
            <a:endParaRPr lang="en-US" dirty="0" smtClean="0"/>
          </a:p>
          <a:p>
            <a:endParaRPr lang="en-IN" dirty="0"/>
          </a:p>
        </p:txBody>
      </p:sp>
    </p:spTree>
    <p:extLst>
      <p:ext uri="{BB962C8B-B14F-4D97-AF65-F5344CB8AC3E}">
        <p14:creationId xmlns="" xmlns:p14="http://schemas.microsoft.com/office/powerpoint/2010/main" val="37020754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1413" y="618518"/>
            <a:ext cx="9905998" cy="753082"/>
          </a:xfrm>
        </p:spPr>
        <p:txBody>
          <a:bodyPr>
            <a:normAutofit/>
          </a:bodyPr>
          <a:lstStyle/>
          <a:p>
            <a:pPr algn="ctr"/>
            <a:r>
              <a:rPr lang="en-US" b="1" dirty="0">
                <a:solidFill>
                  <a:srgbClr val="FF0000"/>
                </a:solidFill>
              </a:rPr>
              <a:t>GSTR-2 – Details of Inward Supplies</a:t>
            </a:r>
            <a:endParaRPr lang="en-IN" b="1" dirty="0"/>
          </a:p>
        </p:txBody>
      </p:sp>
      <p:sp>
        <p:nvSpPr>
          <p:cNvPr id="2" name="Content Placeholder 1"/>
          <p:cNvSpPr>
            <a:spLocks noGrp="1"/>
          </p:cNvSpPr>
          <p:nvPr>
            <p:ph idx="1"/>
          </p:nvPr>
        </p:nvSpPr>
        <p:spPr/>
        <p:txBody>
          <a:bodyPr>
            <a:normAutofit fontScale="92500" lnSpcReduction="20000"/>
          </a:bodyPr>
          <a:lstStyle/>
          <a:p>
            <a:r>
              <a:rPr lang="en-US" dirty="0">
                <a:solidFill>
                  <a:schemeClr val="bg1"/>
                </a:solidFill>
              </a:rPr>
              <a:t>If goods and/or services </a:t>
            </a:r>
            <a:r>
              <a:rPr lang="en-US" dirty="0" smtClean="0">
                <a:solidFill>
                  <a:schemeClr val="bg1"/>
                </a:solidFill>
              </a:rPr>
              <a:t>are </a:t>
            </a:r>
            <a:r>
              <a:rPr lang="en-US" dirty="0">
                <a:solidFill>
                  <a:schemeClr val="bg1"/>
                </a:solidFill>
              </a:rPr>
              <a:t>received in more than one lot – becomes eligible after the last lot is received</a:t>
            </a:r>
            <a:endParaRPr lang="en-US" dirty="0" smtClean="0">
              <a:solidFill>
                <a:schemeClr val="bg1"/>
              </a:solidFill>
            </a:endParaRPr>
          </a:p>
          <a:p>
            <a:r>
              <a:rPr lang="en-US" dirty="0" smtClean="0">
                <a:solidFill>
                  <a:schemeClr val="bg1"/>
                </a:solidFill>
              </a:rPr>
              <a:t>Separate </a:t>
            </a:r>
            <a:r>
              <a:rPr lang="en-US" dirty="0">
                <a:solidFill>
                  <a:schemeClr val="bg1"/>
                </a:solidFill>
              </a:rPr>
              <a:t>table for correction entries, credit notes and debit notes </a:t>
            </a:r>
            <a:r>
              <a:rPr lang="en-US" dirty="0" smtClean="0">
                <a:solidFill>
                  <a:schemeClr val="bg1"/>
                </a:solidFill>
              </a:rPr>
              <a:t>issued </a:t>
            </a:r>
            <a:r>
              <a:rPr lang="en-US" dirty="0">
                <a:solidFill>
                  <a:schemeClr val="bg1"/>
                </a:solidFill>
              </a:rPr>
              <a:t>or received relating to inward supplies received</a:t>
            </a:r>
          </a:p>
          <a:p>
            <a:r>
              <a:rPr lang="en-US" dirty="0" smtClean="0">
                <a:solidFill>
                  <a:schemeClr val="bg1"/>
                </a:solidFill>
              </a:rPr>
              <a:t>Separate boxes for NIL rated, Exempted, Non GST Inward Supplies</a:t>
            </a:r>
          </a:p>
          <a:p>
            <a:r>
              <a:rPr lang="en-US" dirty="0" smtClean="0">
                <a:solidFill>
                  <a:schemeClr val="bg1"/>
                </a:solidFill>
              </a:rPr>
              <a:t>Separate Table for ISD Credit received</a:t>
            </a:r>
          </a:p>
          <a:p>
            <a:r>
              <a:rPr lang="en-US" dirty="0" smtClean="0">
                <a:solidFill>
                  <a:schemeClr val="bg1"/>
                </a:solidFill>
              </a:rPr>
              <a:t>Separate table for TDS credit received</a:t>
            </a:r>
          </a:p>
          <a:p>
            <a:r>
              <a:rPr lang="en-US" dirty="0">
                <a:solidFill>
                  <a:schemeClr val="bg1"/>
                </a:solidFill>
              </a:rPr>
              <a:t>Separate table for imports of goods and services </a:t>
            </a:r>
          </a:p>
          <a:p>
            <a:endParaRPr lang="en-IN" dirty="0"/>
          </a:p>
        </p:txBody>
      </p:sp>
    </p:spTree>
    <p:extLst>
      <p:ext uri="{BB962C8B-B14F-4D97-AF65-F5344CB8AC3E}">
        <p14:creationId xmlns="" xmlns:p14="http://schemas.microsoft.com/office/powerpoint/2010/main" val="10668481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1000"/>
                                        <p:tgtEl>
                                          <p:spTgt spid="2">
                                            <p:txEl>
                                              <p:pRg st="4" end="4"/>
                                            </p:txEl>
                                          </p:spTgt>
                                        </p:tgtEl>
                                      </p:cBhvr>
                                    </p:animEffect>
                                    <p:anim calcmode="lin" valueType="num">
                                      <p:cBhvr>
                                        <p:cTn id="28"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1000"/>
                                        <p:tgtEl>
                                          <p:spTgt spid="2">
                                            <p:txEl>
                                              <p:pRg st="5" end="5"/>
                                            </p:txEl>
                                          </p:spTgt>
                                        </p:tgtEl>
                                      </p:cBhvr>
                                    </p:animEffect>
                                    <p:anim calcmode="lin" valueType="num">
                                      <p:cBhvr>
                                        <p:cTn id="3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GSTR- 2A</a:t>
            </a:r>
            <a:endParaRPr lang="en-US" sz="8000" b="1" dirty="0">
              <a:solidFill>
                <a:schemeClr val="bg1"/>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a:srcRect/>
          <a:stretch>
            <a:fillRect/>
          </a:stretch>
        </p:blipFill>
        <p:spPr bwMode="auto">
          <a:xfrm>
            <a:off x="1414463" y="471489"/>
            <a:ext cx="9758361" cy="60864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srcRect/>
          <a:stretch>
            <a:fillRect/>
          </a:stretch>
        </p:blipFill>
        <p:spPr bwMode="auto">
          <a:xfrm>
            <a:off x="257175" y="200025"/>
            <a:ext cx="11730038" cy="64865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2"/>
          <a:srcRect/>
          <a:stretch>
            <a:fillRect/>
          </a:stretch>
        </p:blipFill>
        <p:spPr bwMode="auto">
          <a:xfrm>
            <a:off x="200025" y="185738"/>
            <a:ext cx="11730038" cy="64293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2"/>
          <a:srcRect/>
          <a:stretch>
            <a:fillRect/>
          </a:stretch>
        </p:blipFill>
        <p:spPr bwMode="auto">
          <a:xfrm>
            <a:off x="185738" y="185738"/>
            <a:ext cx="11787187" cy="66722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881051"/>
            <a:ext cx="9905999" cy="1985556"/>
          </a:xfrm>
        </p:spPr>
        <p:txBody>
          <a:bodyPr>
            <a:normAutofit/>
          </a:bodyPr>
          <a:lstStyle/>
          <a:p>
            <a:pPr algn="ctr">
              <a:buNone/>
            </a:pPr>
            <a:r>
              <a:rPr lang="en-US" sz="8000" b="1" dirty="0" smtClean="0">
                <a:solidFill>
                  <a:schemeClr val="bg1"/>
                </a:solidFill>
              </a:rPr>
              <a:t>GSTR- 3</a:t>
            </a:r>
            <a:endParaRPr lang="en-US" sz="8000" b="1" dirty="0">
              <a:solidFill>
                <a:schemeClr val="bg1"/>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a:srcRect/>
          <a:stretch>
            <a:fillRect/>
          </a:stretch>
        </p:blipFill>
        <p:spPr bwMode="auto">
          <a:xfrm>
            <a:off x="914399" y="1157288"/>
            <a:ext cx="10444163" cy="49577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Grp="1" noChangeAspect="1" noChangeArrowheads="1"/>
          </p:cNvPicPr>
          <p:nvPr>
            <p:ph idx="1"/>
          </p:nvPr>
        </p:nvPicPr>
        <p:blipFill>
          <a:blip r:embed="rId2"/>
          <a:srcRect/>
          <a:stretch>
            <a:fillRect/>
          </a:stretch>
        </p:blipFill>
        <p:spPr bwMode="auto">
          <a:xfrm>
            <a:off x="357188" y="200026"/>
            <a:ext cx="11630025" cy="6486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257301" y="1543049"/>
          <a:ext cx="9715500" cy="4468457"/>
        </p:xfrm>
        <a:graphic>
          <a:graphicData uri="http://schemas.openxmlformats.org/drawingml/2006/table">
            <a:tbl>
              <a:tblPr firstRow="1" bandRow="1">
                <a:tableStyleId>{5C22544A-7EE6-4342-B048-85BDC9FD1C3A}</a:tableStyleId>
              </a:tblPr>
              <a:tblGrid>
                <a:gridCol w="3238500"/>
                <a:gridCol w="3238500"/>
                <a:gridCol w="3238500"/>
              </a:tblGrid>
              <a:tr h="1300164">
                <a:tc>
                  <a:txBody>
                    <a:bodyPr/>
                    <a:lstStyle/>
                    <a:p>
                      <a:pPr algn="ctr"/>
                      <a:r>
                        <a:rPr lang="en-IN" dirty="0" smtClean="0"/>
                        <a:t>GSTR -9</a:t>
                      </a: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800" b="1" kern="1200" dirty="0" smtClean="0">
                          <a:solidFill>
                            <a:schemeClr val="dk1"/>
                          </a:solidFill>
                          <a:latin typeface="+mn-lt"/>
                          <a:ea typeface="+mn-ea"/>
                          <a:cs typeface="+mn-cs"/>
                        </a:rPr>
                        <a:t>Annual return along with the copy of audited annual accounts and a reconciliation statement</a:t>
                      </a:r>
                      <a:endParaRPr lang="en-US" sz="1800" b="1" kern="1200" dirty="0" smtClean="0">
                        <a:solidFill>
                          <a:schemeClr val="dk1"/>
                        </a:solidFill>
                        <a:latin typeface="+mn-lt"/>
                        <a:ea typeface="+mn-ea"/>
                        <a:cs typeface="+mn-cs"/>
                      </a:endParaRPr>
                    </a:p>
                    <a:p>
                      <a:pPr algn="ct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Normal tax payer(other than casual tax payer) </a:t>
                      </a:r>
                    </a:p>
                  </a:txBody>
                  <a:tcPr marL="121920" marR="121920"/>
                </a:tc>
              </a:tr>
              <a:tr h="841676">
                <a:tc>
                  <a:txBody>
                    <a:bodyPr/>
                    <a:lstStyle/>
                    <a:p>
                      <a:pPr algn="ctr"/>
                      <a:r>
                        <a:rPr lang="en-IN" dirty="0" smtClean="0"/>
                        <a:t>GSTR -9A</a:t>
                      </a:r>
                      <a:endParaRPr lang="en-IN" dirty="0"/>
                    </a:p>
                  </a:txBody>
                  <a:tcPr marL="121920" marR="121920"/>
                </a:tc>
                <a:tc>
                  <a:txBody>
                    <a:bodyPr/>
                    <a:lstStyle/>
                    <a:p>
                      <a:pPr algn="ctr"/>
                      <a:r>
                        <a:rPr lang="en-IN" dirty="0" smtClean="0"/>
                        <a:t>ANNUAL</a:t>
                      </a:r>
                      <a:r>
                        <a:rPr lang="en-IN" baseline="0" dirty="0" smtClean="0"/>
                        <a:t> RETURN </a:t>
                      </a:r>
                      <a:endParaRPr lang="en-IN"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Compounding Taxpayer </a:t>
                      </a:r>
                    </a:p>
                    <a:p>
                      <a:pPr algn="ctr"/>
                      <a:endParaRPr lang="en-IN" dirty="0"/>
                    </a:p>
                  </a:txBody>
                  <a:tcPr marL="121920" marR="121920"/>
                </a:tc>
              </a:tr>
              <a:tr h="11191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dirty="0" smtClean="0"/>
                        <a:t>GSTR -9B</a:t>
                      </a:r>
                    </a:p>
                    <a:p>
                      <a:pPr algn="ctr"/>
                      <a:endParaRPr lang="en-IN" dirty="0"/>
                    </a:p>
                  </a:txBody>
                  <a:tcPr marL="121920" marR="121920"/>
                </a:tc>
                <a:tc>
                  <a:txBody>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en-US" altLang="ja-JP" sz="1800" kern="1200" dirty="0" smtClean="0">
                          <a:solidFill>
                            <a:schemeClr val="dk1"/>
                          </a:solidFill>
                          <a:latin typeface="+mn-lt"/>
                          <a:ea typeface="+mn-ea"/>
                          <a:cs typeface="+mn-cs"/>
                        </a:rPr>
                        <a:t>Annual return along with the copy of audited annual accounts and a reconciliation statement</a:t>
                      </a:r>
                      <a:endParaRPr lang="en-US" sz="1800" kern="1200" dirty="0" smtClean="0">
                        <a:solidFill>
                          <a:schemeClr val="dk1"/>
                        </a:solidFill>
                        <a:latin typeface="+mn-lt"/>
                        <a:ea typeface="+mn-ea"/>
                        <a:cs typeface="+mn-cs"/>
                      </a:endParaRPr>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latin typeface="+mn-lt"/>
                          <a:ea typeface="+mn-ea"/>
                          <a:cs typeface="+mn-cs"/>
                        </a:rPr>
                        <a:t>Normal tax payer having</a:t>
                      </a:r>
                      <a:r>
                        <a:rPr lang="en-US" sz="1800" kern="1200" baseline="0" dirty="0" smtClean="0">
                          <a:solidFill>
                            <a:schemeClr val="dk1"/>
                          </a:solidFill>
                          <a:latin typeface="+mn-lt"/>
                          <a:ea typeface="+mn-ea"/>
                          <a:cs typeface="+mn-cs"/>
                        </a:rPr>
                        <a:t> turnover more than 1 </a:t>
                      </a:r>
                      <a:r>
                        <a:rPr lang="en-US" sz="1800" kern="1200" baseline="0" dirty="0" err="1" smtClean="0">
                          <a:solidFill>
                            <a:schemeClr val="dk1"/>
                          </a:solidFill>
                          <a:latin typeface="+mn-lt"/>
                          <a:ea typeface="+mn-ea"/>
                          <a:cs typeface="+mn-cs"/>
                        </a:rPr>
                        <a:t>crore</a:t>
                      </a:r>
                      <a:endParaRPr lang="en-US" sz="1800" kern="1200" dirty="0" smtClean="0">
                        <a:solidFill>
                          <a:schemeClr val="dk1"/>
                        </a:solidFill>
                        <a:latin typeface="+mn-lt"/>
                        <a:ea typeface="+mn-ea"/>
                        <a:cs typeface="+mn-cs"/>
                      </a:endParaRPr>
                    </a:p>
                  </a:txBody>
                  <a:tcPr marL="121920" marR="121920"/>
                </a:tc>
              </a:tr>
              <a:tr h="10445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dk1"/>
                          </a:solidFill>
                          <a:latin typeface="+mn-lt"/>
                          <a:ea typeface="+mn-ea"/>
                          <a:cs typeface="+mn-cs"/>
                        </a:rPr>
                        <a:t>GSTR-11</a:t>
                      </a:r>
                      <a:endParaRPr lang="en-IN" dirty="0" smtClean="0"/>
                    </a:p>
                    <a:p>
                      <a:pPr algn="ctr"/>
                      <a:endParaRPr lang="en-IN" dirty="0"/>
                    </a:p>
                  </a:txBody>
                  <a:tcPr marL="121920" marR="121920"/>
                </a:tc>
                <a:tc>
                  <a:txBody>
                    <a:bodyPr/>
                    <a:lstStyle/>
                    <a:p>
                      <a:r>
                        <a:rPr lang="en-US" sz="1600" kern="1200" baseline="0" dirty="0" smtClean="0">
                          <a:solidFill>
                            <a:schemeClr val="dk1"/>
                          </a:solidFill>
                          <a:latin typeface="+mn-lt"/>
                          <a:ea typeface="+mn-ea"/>
                          <a:cs typeface="+mn-cs"/>
                        </a:rPr>
                        <a:t>Inward supplies statement for persons having Unique  </a:t>
                      </a:r>
                      <a:r>
                        <a:rPr lang="en-US" sz="1800" kern="1200" baseline="0" dirty="0" smtClean="0">
                          <a:solidFill>
                            <a:schemeClr val="dk1"/>
                          </a:solidFill>
                          <a:latin typeface="+mn-lt"/>
                          <a:ea typeface="+mn-ea"/>
                          <a:cs typeface="+mn-cs"/>
                        </a:rPr>
                        <a:t>Identification Number (UIN)</a:t>
                      </a:r>
                      <a:endParaRPr lang="en-IN" dirty="0"/>
                    </a:p>
                  </a:txBody>
                  <a:tcPr marL="121920" marR="121920"/>
                </a:tc>
                <a:tc>
                  <a:txBody>
                    <a:bodyPr/>
                    <a:lstStyle/>
                    <a:p>
                      <a:pPr algn="ctr"/>
                      <a:endParaRPr lang="en-IN" dirty="0"/>
                    </a:p>
                  </a:txBody>
                  <a:tcPr marL="121920" marR="121920"/>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idx="1"/>
          </p:nvPr>
        </p:nvPicPr>
        <p:blipFill>
          <a:blip r:embed="rId2"/>
          <a:srcRect/>
          <a:stretch>
            <a:fillRect/>
          </a:stretch>
        </p:blipFill>
        <p:spPr bwMode="auto">
          <a:xfrm>
            <a:off x="228600" y="185738"/>
            <a:ext cx="11772900" cy="6486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Grp="1" noChangeAspect="1" noChangeArrowheads="1"/>
          </p:cNvPicPr>
          <p:nvPr>
            <p:ph idx="1"/>
          </p:nvPr>
        </p:nvPicPr>
        <p:blipFill>
          <a:blip r:embed="rId2"/>
          <a:srcRect/>
          <a:stretch>
            <a:fillRect/>
          </a:stretch>
        </p:blipFill>
        <p:spPr bwMode="auto">
          <a:xfrm>
            <a:off x="242889" y="342900"/>
            <a:ext cx="11758612" cy="62436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Grp="1" noChangeAspect="1" noChangeArrowheads="1"/>
          </p:cNvPicPr>
          <p:nvPr>
            <p:ph idx="1"/>
          </p:nvPr>
        </p:nvPicPr>
        <p:blipFill>
          <a:blip r:embed="rId2"/>
          <a:srcRect/>
          <a:stretch>
            <a:fillRect/>
          </a:stretch>
        </p:blipFill>
        <p:spPr bwMode="auto">
          <a:xfrm>
            <a:off x="214313" y="200024"/>
            <a:ext cx="11787188" cy="6400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2"/>
          <a:srcRect/>
          <a:stretch>
            <a:fillRect/>
          </a:stretch>
        </p:blipFill>
        <p:spPr bwMode="auto">
          <a:xfrm>
            <a:off x="242888" y="214312"/>
            <a:ext cx="11744325" cy="64579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Grp="1" noChangeAspect="1" noChangeArrowheads="1"/>
          </p:cNvPicPr>
          <p:nvPr>
            <p:ph idx="1"/>
          </p:nvPr>
        </p:nvPicPr>
        <p:blipFill>
          <a:blip r:embed="rId2"/>
          <a:srcRect/>
          <a:stretch>
            <a:fillRect/>
          </a:stretch>
        </p:blipFill>
        <p:spPr bwMode="auto">
          <a:xfrm>
            <a:off x="428625" y="-242887"/>
            <a:ext cx="12191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idx="1"/>
          </p:nvPr>
        </p:nvPicPr>
        <p:blipFill>
          <a:blip r:embed="rId2"/>
          <a:srcRect/>
          <a:stretch>
            <a:fillRect/>
          </a:stretch>
        </p:blipFill>
        <p:spPr bwMode="auto">
          <a:xfrm>
            <a:off x="314325" y="257175"/>
            <a:ext cx="11687175" cy="63722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2"/>
          <a:srcRect/>
          <a:stretch>
            <a:fillRect/>
          </a:stretch>
        </p:blipFill>
        <p:spPr bwMode="auto">
          <a:xfrm>
            <a:off x="271462" y="185738"/>
            <a:ext cx="11715751" cy="65008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Grp="1" noChangeAspect="1" noChangeArrowheads="1"/>
          </p:cNvPicPr>
          <p:nvPr>
            <p:ph idx="1"/>
          </p:nvPr>
        </p:nvPicPr>
        <p:blipFill>
          <a:blip r:embed="rId2"/>
          <a:srcRect/>
          <a:stretch>
            <a:fillRect/>
          </a:stretch>
        </p:blipFill>
        <p:spPr bwMode="auto">
          <a:xfrm>
            <a:off x="228600" y="228600"/>
            <a:ext cx="11687175" cy="63865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Grp="1" noChangeAspect="1" noChangeArrowheads="1"/>
          </p:cNvPicPr>
          <p:nvPr>
            <p:ph idx="1"/>
          </p:nvPr>
        </p:nvPicPr>
        <p:blipFill>
          <a:blip r:embed="rId2"/>
          <a:srcRect/>
          <a:stretch>
            <a:fillRect/>
          </a:stretch>
        </p:blipFill>
        <p:spPr bwMode="auto">
          <a:xfrm>
            <a:off x="228600" y="171450"/>
            <a:ext cx="11787188" cy="6515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a:p>
        </p:txBody>
      </p:sp>
      <p:pic>
        <p:nvPicPr>
          <p:cNvPr id="27651" name="Picture 3"/>
          <p:cNvPicPr>
            <a:picLocks noChangeAspect="1" noChangeArrowheads="1"/>
          </p:cNvPicPr>
          <p:nvPr/>
        </p:nvPicPr>
        <p:blipFill>
          <a:blip r:embed="rId2"/>
          <a:srcRect/>
          <a:stretch>
            <a:fillRect/>
          </a:stretch>
        </p:blipFill>
        <p:spPr bwMode="auto">
          <a:xfrm>
            <a:off x="242888" y="171450"/>
            <a:ext cx="11744325" cy="6486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Circuit</Template>
  <TotalTime>1268</TotalTime>
  <Words>8139</Words>
  <Application>Microsoft Office PowerPoint</Application>
  <PresentationFormat>Custom</PresentationFormat>
  <Paragraphs>762</Paragraphs>
  <Slides>162</Slides>
  <Notes>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162</vt:i4>
      </vt:variant>
    </vt:vector>
  </HeadingPairs>
  <TitlesOfParts>
    <vt:vector size="165" baseType="lpstr">
      <vt:lpstr>Circuit</vt:lpstr>
      <vt:lpstr>Worksheet</vt:lpstr>
      <vt:lpstr>Acrobat Document</vt:lpstr>
      <vt:lpstr>RETURNS UNDER GST </vt:lpstr>
      <vt:lpstr>GST - Returns</vt:lpstr>
      <vt:lpstr>Chapter-IX-Returns – GST ACT</vt:lpstr>
      <vt:lpstr>Importance of Returns</vt:lpstr>
      <vt:lpstr>WHO ALL SHOULD FILE</vt:lpstr>
      <vt:lpstr>Types of Returns</vt:lpstr>
      <vt:lpstr>Slide 7</vt:lpstr>
      <vt:lpstr>Slide 8</vt:lpstr>
      <vt:lpstr>Slide 9</vt:lpstr>
      <vt:lpstr>SEC. 37   Furnishing details of outward supplies</vt:lpstr>
      <vt:lpstr>Slide 11</vt:lpstr>
      <vt:lpstr>Slide 12</vt:lpstr>
      <vt:lpstr>Slide 13</vt:lpstr>
      <vt:lpstr>Slide 14</vt:lpstr>
      <vt:lpstr>Slide 15</vt:lpstr>
      <vt:lpstr>Slide 16</vt:lpstr>
      <vt:lpstr>Sec. 38   Furnishing details of inward supplies</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Returns Process – Relaxation for first 2 months</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GSTR-1 – Statement of Outward Supplies</vt:lpstr>
      <vt:lpstr>GSTR – 1 : Furnishing details of outward supplies – Sec 37</vt:lpstr>
      <vt:lpstr>Changes due to GST in day to day business</vt:lpstr>
      <vt:lpstr>Treatment In Return</vt:lpstr>
      <vt:lpstr>Slide 54</vt:lpstr>
      <vt:lpstr>Treatment In Return</vt:lpstr>
      <vt:lpstr>GSTR – 1 : Furnishing details of outward supplies</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GSTR-2 – Details of Inward Supplies</vt:lpstr>
      <vt:lpstr>GSTR-2 – Details of Inward Supplies</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GSTR-3 – Monthly Return</vt:lpstr>
      <vt:lpstr>GSTR-3 – Monthly Return</vt:lpstr>
      <vt:lpstr>GSTR-4 – Return of Composition dealer</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GSTR-5 – Return of a Non-Resident Foreign Taxpayer</vt:lpstr>
      <vt:lpstr>Slide 125</vt:lpstr>
      <vt:lpstr>GSTR-6 -  Return of ISD</vt:lpstr>
      <vt:lpstr>Slide 127</vt:lpstr>
      <vt:lpstr>GSTR-7  -  TDS Return</vt:lpstr>
      <vt:lpstr>Slide 129</vt:lpstr>
      <vt:lpstr>   Main features of Offline Tool:   Data entry of invoice data and other data in the tool as required under GST Law under various categories like Business to Business (b2b), Business to Consumer Large Inter-state (b2cl), Business to Consumer Small (b2cs), Exports, Imports, Credit/Debit Note etc. into the tool.   The tool has functionality to check duplicate records in file created for the lot.   Taxpayer can input data of invoices by entering the details manually or use Excel Workbook (*.xlsx/xls) with separated worksheets for each section of return for inputting invoice data and import the same into the tool.   Taxpayer can also use the CSV file (Comma delimited (*.csv)) to import section wise invoice details into the tool.   Tool generates a file in JSON format, which needs to be saved for later upload on the GST Portal.   Tool provides editing and deleting facility for the invoices.   The file generated by tool will have to be uploaded on the GST portal. At this time internet connectivity will be required.   </vt:lpstr>
      <vt:lpstr>  E-filing of GSTR-1 consist of following sub processes:    Generation of JSON file of the invoice data and other data as per GSTR-1 return entered in the offline tool.   Upload of generated JSON file to GST Portal (www.GST.GOV.IN)   Creation of GSTR-1 summary for all data, uploaded in multiple tranches, on GST Portal and this will be an online activity.   Important Note:  Size of generated JSON file should not be greater than 5 MB. Maximum number of invoice line items which can be uploaded one time is 19000.   New Version of the Tool will be released after a month, which will have functionality to open downloaded Return from GST portal and the error file generated by GST Portal. </vt:lpstr>
      <vt:lpstr>Slide 132</vt:lpstr>
      <vt:lpstr>Slide 133</vt:lpstr>
      <vt:lpstr>Slide 134</vt:lpstr>
      <vt:lpstr>Slide 135</vt:lpstr>
      <vt:lpstr>Slide 136</vt:lpstr>
      <vt:lpstr>Slide 137</vt:lpstr>
      <vt:lpstr>Slide 138</vt:lpstr>
      <vt:lpstr>Slide 139</vt:lpstr>
      <vt:lpstr>Slide 140</vt:lpstr>
      <vt:lpstr>Slide 141</vt:lpstr>
      <vt:lpstr>SEC 43 - Matching, reversal and reclaim of reduction in output tax liability.</vt:lpstr>
      <vt:lpstr>Matching, Reversal and Reclaim of ITC</vt:lpstr>
      <vt:lpstr>Matching, Reversal and Reclaim of reduction in output tax liability</vt:lpstr>
      <vt:lpstr>Matching of claim of input tax credit</vt:lpstr>
      <vt:lpstr>Matching, Reversal and Re-credit</vt:lpstr>
      <vt:lpstr>Claim of input tax credit and provisional acceptance – Sec 41</vt:lpstr>
      <vt:lpstr>Matching of claim of ITC – Sec 42</vt:lpstr>
      <vt:lpstr>Reasons of mismatching</vt:lpstr>
      <vt:lpstr>Process of Communication</vt:lpstr>
      <vt:lpstr>Rectification of Discrepancy</vt:lpstr>
      <vt:lpstr>What would happen if discrepancy communicated not corrected</vt:lpstr>
      <vt:lpstr>Final acceptance of input tax credit and communication thereof</vt:lpstr>
      <vt:lpstr>SEC. 44 - Annual return.</vt:lpstr>
      <vt:lpstr>Slide 155</vt:lpstr>
      <vt:lpstr>First, Annual and Final Return</vt:lpstr>
      <vt:lpstr>GSTR – 9A : Annual Return</vt:lpstr>
      <vt:lpstr>GST Return – Important Points</vt:lpstr>
      <vt:lpstr>Goods and Service Tax Practitioners – Sec 48</vt:lpstr>
      <vt:lpstr>POINTS TO PONDER</vt:lpstr>
      <vt:lpstr>POINTS TO PONDER</vt:lpstr>
      <vt:lpstr>Slide 162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exam</cp:lastModifiedBy>
  <cp:revision>640</cp:revision>
  <dcterms:created xsi:type="dcterms:W3CDTF">2014-08-26T23:43:54Z</dcterms:created>
  <dcterms:modified xsi:type="dcterms:W3CDTF">2017-08-09T08:35:14Z</dcterms:modified>
</cp:coreProperties>
</file>