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89.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Layouts/slideLayout15.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96"/>
  </p:notesMasterIdLst>
  <p:sldIdLst>
    <p:sldId id="256" r:id="rId2"/>
    <p:sldId id="258" r:id="rId3"/>
    <p:sldId id="259" r:id="rId4"/>
    <p:sldId id="260" r:id="rId5"/>
    <p:sldId id="261" r:id="rId6"/>
    <p:sldId id="262" r:id="rId7"/>
    <p:sldId id="263" r:id="rId8"/>
    <p:sldId id="413" r:id="rId9"/>
    <p:sldId id="414" r:id="rId10"/>
    <p:sldId id="415" r:id="rId11"/>
    <p:sldId id="416" r:id="rId12"/>
    <p:sldId id="417" r:id="rId13"/>
    <p:sldId id="268" r:id="rId14"/>
    <p:sldId id="270" r:id="rId15"/>
    <p:sldId id="271" r:id="rId16"/>
    <p:sldId id="272" r:id="rId17"/>
    <p:sldId id="418" r:id="rId18"/>
    <p:sldId id="276" r:id="rId19"/>
    <p:sldId id="277" r:id="rId20"/>
    <p:sldId id="278" r:id="rId21"/>
    <p:sldId id="279" r:id="rId22"/>
    <p:sldId id="281" r:id="rId23"/>
    <p:sldId id="283" r:id="rId24"/>
    <p:sldId id="284" r:id="rId25"/>
    <p:sldId id="285" r:id="rId26"/>
    <p:sldId id="286" r:id="rId27"/>
    <p:sldId id="287" r:id="rId28"/>
    <p:sldId id="288" r:id="rId29"/>
    <p:sldId id="289" r:id="rId30"/>
    <p:sldId id="290" r:id="rId31"/>
    <p:sldId id="291" r:id="rId32"/>
    <p:sldId id="292" r:id="rId33"/>
    <p:sldId id="293" r:id="rId34"/>
    <p:sldId id="294" r:id="rId35"/>
    <p:sldId id="295" r:id="rId36"/>
    <p:sldId id="296" r:id="rId37"/>
    <p:sldId id="297" r:id="rId38"/>
    <p:sldId id="298" r:id="rId39"/>
    <p:sldId id="299" r:id="rId40"/>
    <p:sldId id="300" r:id="rId41"/>
    <p:sldId id="378" r:id="rId42"/>
    <p:sldId id="379" r:id="rId43"/>
    <p:sldId id="375" r:id="rId44"/>
    <p:sldId id="376" r:id="rId45"/>
    <p:sldId id="377" r:id="rId46"/>
    <p:sldId id="396" r:id="rId47"/>
    <p:sldId id="397" r:id="rId48"/>
    <p:sldId id="398" r:id="rId49"/>
    <p:sldId id="399" r:id="rId50"/>
    <p:sldId id="400" r:id="rId51"/>
    <p:sldId id="401" r:id="rId52"/>
    <p:sldId id="380" r:id="rId53"/>
    <p:sldId id="381" r:id="rId54"/>
    <p:sldId id="388" r:id="rId55"/>
    <p:sldId id="389" r:id="rId56"/>
    <p:sldId id="403" r:id="rId57"/>
    <p:sldId id="402" r:id="rId58"/>
    <p:sldId id="404" r:id="rId59"/>
    <p:sldId id="405" r:id="rId60"/>
    <p:sldId id="406" r:id="rId61"/>
    <p:sldId id="407" r:id="rId62"/>
    <p:sldId id="384" r:id="rId63"/>
    <p:sldId id="385" r:id="rId64"/>
    <p:sldId id="386" r:id="rId65"/>
    <p:sldId id="387" r:id="rId66"/>
    <p:sldId id="390" r:id="rId67"/>
    <p:sldId id="391" r:id="rId68"/>
    <p:sldId id="419" r:id="rId69"/>
    <p:sldId id="392" r:id="rId70"/>
    <p:sldId id="393" r:id="rId71"/>
    <p:sldId id="410" r:id="rId72"/>
    <p:sldId id="411" r:id="rId73"/>
    <p:sldId id="420" r:id="rId74"/>
    <p:sldId id="394" r:id="rId75"/>
    <p:sldId id="395" r:id="rId76"/>
    <p:sldId id="305" r:id="rId77"/>
    <p:sldId id="314" r:id="rId78"/>
    <p:sldId id="313" r:id="rId79"/>
    <p:sldId id="315" r:id="rId80"/>
    <p:sldId id="316" r:id="rId81"/>
    <p:sldId id="317" r:id="rId82"/>
    <p:sldId id="318" r:id="rId83"/>
    <p:sldId id="412" r:id="rId84"/>
    <p:sldId id="408" r:id="rId85"/>
    <p:sldId id="409" r:id="rId86"/>
    <p:sldId id="320" r:id="rId87"/>
    <p:sldId id="322" r:id="rId88"/>
    <p:sldId id="323" r:id="rId89"/>
    <p:sldId id="324" r:id="rId90"/>
    <p:sldId id="325" r:id="rId91"/>
    <p:sldId id="326" r:id="rId92"/>
    <p:sldId id="327" r:id="rId93"/>
    <p:sldId id="331" r:id="rId94"/>
    <p:sldId id="369" r:id="rId9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7991" autoAdjust="0"/>
    <p:restoredTop sz="94660"/>
  </p:normalViewPr>
  <p:slideViewPr>
    <p:cSldViewPr snapToGrid="0">
      <p:cViewPr varScale="1">
        <p:scale>
          <a:sx n="69" d="100"/>
          <a:sy n="69" d="100"/>
        </p:scale>
        <p:origin x="-114" y="-192"/>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D55CEC0-03C9-4917-86A9-EB1757413EDB}" type="datetimeFigureOut">
              <a:rPr lang="en-US" smtClean="0"/>
              <a:pPr/>
              <a:t>6/22/2017</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A5E65BE-89B6-4330-82E5-16791F6AEAFB}"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IN" smtClean="0"/>
              <a:t>1.When </a:t>
            </a:r>
            <a:r>
              <a:rPr lang="en-IN" dirty="0" smtClean="0"/>
              <a:t>rebate on input tax credit </a:t>
            </a:r>
            <a:r>
              <a:rPr lang="en-IN" smtClean="0"/>
              <a:t>is available ?</a:t>
            </a:r>
            <a:endParaRPr lang="en-IN" dirty="0"/>
          </a:p>
        </p:txBody>
      </p:sp>
      <p:sp>
        <p:nvSpPr>
          <p:cNvPr id="4" name="Slide Number Placeholder 3"/>
          <p:cNvSpPr>
            <a:spLocks noGrp="1"/>
          </p:cNvSpPr>
          <p:nvPr>
            <p:ph type="sldNum" sz="quarter" idx="10"/>
          </p:nvPr>
        </p:nvSpPr>
        <p:spPr/>
        <p:txBody>
          <a:bodyPr/>
          <a:lstStyle/>
          <a:p>
            <a:fld id="{9326B5C2-7F43-4D94-B6C4-79C9EDCCE51C}" type="slidenum">
              <a:rPr lang="en-IN" smtClean="0"/>
              <a:pPr/>
              <a:t>5</a:t>
            </a:fld>
            <a:endParaRPr lang="en-I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IN" dirty="0" smtClean="0"/>
              <a:t>specific class of persons- UNO, Multilateral</a:t>
            </a:r>
            <a:r>
              <a:rPr lang="en-IN" baseline="0" dirty="0" smtClean="0"/>
              <a:t> Financial Institutions, Consulate, Embassy or as may be notified</a:t>
            </a:r>
            <a:endParaRPr lang="en-IN" dirty="0"/>
          </a:p>
        </p:txBody>
      </p:sp>
      <p:sp>
        <p:nvSpPr>
          <p:cNvPr id="4" name="Slide Number Placeholder 3"/>
          <p:cNvSpPr>
            <a:spLocks noGrp="1"/>
          </p:cNvSpPr>
          <p:nvPr>
            <p:ph type="sldNum" sz="quarter" idx="10"/>
          </p:nvPr>
        </p:nvSpPr>
        <p:spPr/>
        <p:txBody>
          <a:bodyPr/>
          <a:lstStyle/>
          <a:p>
            <a:fld id="{9326B5C2-7F43-4D94-B6C4-79C9EDCCE51C}" type="slidenum">
              <a:rPr lang="en-IN" smtClean="0"/>
              <a:pPr/>
              <a:t>13</a:t>
            </a:fld>
            <a:endParaRPr lang="en-I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dirty="0"/>
          </a:p>
        </p:txBody>
      </p:sp>
      <p:sp>
        <p:nvSpPr>
          <p:cNvPr id="4" name="Slide Number Placeholder 3"/>
          <p:cNvSpPr>
            <a:spLocks noGrp="1"/>
          </p:cNvSpPr>
          <p:nvPr>
            <p:ph type="sldNum" sz="quarter" idx="10"/>
          </p:nvPr>
        </p:nvSpPr>
        <p:spPr/>
        <p:txBody>
          <a:bodyPr/>
          <a:lstStyle/>
          <a:p>
            <a:fld id="{8580574B-3CAE-4714-8ECA-49086E802A64}" type="slidenum">
              <a:rPr lang="en-IN" smtClean="0"/>
              <a:pPr/>
              <a:t>14</a:t>
            </a:fld>
            <a:endParaRPr lang="en-I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IN" sz="1200" b="0" i="0" kern="1200" dirty="0" smtClean="0">
                <a:solidFill>
                  <a:schemeClr val="tx1"/>
                </a:solidFill>
                <a:latin typeface="+mn-lt"/>
                <a:ea typeface="+mn-ea"/>
                <a:cs typeface="+mn-cs"/>
              </a:rPr>
              <a:t>AS-17- A BUSINESS SEGMENT is a distinguishable component of an enterprise that is engaged in providing an individual product or service or a group of related products or services and that is subject to risks and returns that are different from those of other business segments.</a:t>
            </a:r>
            <a:r>
              <a:rPr lang="en-IN" dirty="0" smtClean="0"/>
              <a:t/>
            </a:r>
            <a:br>
              <a:rPr lang="en-IN" dirty="0" smtClean="0"/>
            </a:br>
            <a:r>
              <a:rPr lang="en-IN" sz="1200" b="0" i="0" kern="1200" dirty="0" smtClean="0">
                <a:solidFill>
                  <a:schemeClr val="tx1"/>
                </a:solidFill>
                <a:latin typeface="+mn-lt"/>
                <a:ea typeface="+mn-ea"/>
                <a:cs typeface="+mn-cs"/>
              </a:rPr>
              <a:t> A GEOGRAPHICAL SEGMENT is a distinguishable component of an enterprise that is engaged in providing products or services within a particular economic environment and that is subject to risks and returns that are different from those of components operating in other economic environments.</a:t>
            </a:r>
            <a:endParaRPr lang="en-IN" dirty="0"/>
          </a:p>
        </p:txBody>
      </p:sp>
      <p:sp>
        <p:nvSpPr>
          <p:cNvPr id="4" name="Slide Number Placeholder 3"/>
          <p:cNvSpPr>
            <a:spLocks noGrp="1"/>
          </p:cNvSpPr>
          <p:nvPr>
            <p:ph type="sldNum" sz="quarter" idx="10"/>
          </p:nvPr>
        </p:nvSpPr>
        <p:spPr/>
        <p:txBody>
          <a:bodyPr/>
          <a:lstStyle/>
          <a:p>
            <a:fld id="{9326B5C2-7F43-4D94-B6C4-79C9EDCCE51C}" type="slidenum">
              <a:rPr lang="en-IN" smtClean="0"/>
              <a:pPr/>
              <a:t>18</a:t>
            </a:fld>
            <a:endParaRPr lang="en-I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C1F50F78-9474-404A-909A-E0CD82B0A8F0}" type="slidenum">
              <a:rPr lang="en-IN" smtClean="0"/>
              <a:pPr/>
              <a:t>37</a:t>
            </a:fld>
            <a:endParaRPr lang="en-IN"/>
          </a:p>
        </p:txBody>
      </p:sp>
    </p:spTree>
    <p:extLst>
      <p:ext uri="{BB962C8B-B14F-4D97-AF65-F5344CB8AC3E}">
        <p14:creationId xmlns="" xmlns:p14="http://schemas.microsoft.com/office/powerpoint/2010/main" val="199005908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a:alphaModFix amt="30000"/>
            <a:extLst>
              <a:ext uri="{28A0092B-C50C-407E-A947-70E740481C1C}">
                <a14:useLocalDpi xmlns:a14="http://schemas.microsoft.com/office/drawing/2010/main" xmlns="" val="0"/>
              </a:ext>
            </a:extLst>
          </a:blip>
          <a:srcRect/>
          <a:stretch>
            <a:fillRect/>
          </a:stretch>
        </p:blipFill>
        <p:spPr bwMode="auto">
          <a:xfrm>
            <a:off x="296213" y="553792"/>
            <a:ext cx="12192003" cy="4597757"/>
          </a:xfrm>
          <a:prstGeom prst="rect">
            <a:avLst/>
          </a:prstGeom>
          <a:noFill/>
          <a:extLst>
            <a:ext uri="{909E8E84-426E-40dd-AFC4-6F175D3DCCD1}">
              <a14:hiddenFill xmlns="" xmlns:a14="http://schemas.microsoft.com/office/drawing/2010/main">
                <a:solidFill>
                  <a:srgbClr val="FFFFFF"/>
                </a:solidFill>
              </a14:hiddenFill>
            </a:ext>
          </a:extLst>
        </p:spPr>
      </p:pic>
      <p:grpSp>
        <p:nvGrpSpPr>
          <p:cNvPr id="11" name="Group 10"/>
          <p:cNvGrpSpPr/>
          <p:nvPr/>
        </p:nvGrpSpPr>
        <p:grpSpPr>
          <a:xfrm>
            <a:off x="0" y="0"/>
            <a:ext cx="2305051"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sp>
        <p:nvSpPr>
          <p:cNvPr id="2" name="Title 1"/>
          <p:cNvSpPr>
            <a:spLocks noGrp="1"/>
          </p:cNvSpPr>
          <p:nvPr>
            <p:ph type="ctrTitle"/>
          </p:nvPr>
        </p:nvSpPr>
        <p:spPr>
          <a:xfrm>
            <a:off x="1876424" y="1122363"/>
            <a:ext cx="8791575" cy="2387600"/>
          </a:xfrm>
        </p:spPr>
        <p:txBody>
          <a:bodyPr anchor="b">
            <a:normAutofit/>
          </a:bodyPr>
          <a:lstStyle>
            <a:lvl1pPr algn="l">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1876424" y="3602038"/>
            <a:ext cx="8791575" cy="1655762"/>
          </a:xfrm>
        </p:spPr>
        <p:txBody>
          <a:bodyPr>
            <a:normAutofit/>
          </a:bodyPr>
          <a:lstStyle>
            <a:lvl1pPr marL="0" indent="0" algn="l">
              <a:buNone/>
              <a:defRPr sz="2000" cap="all"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sp>
        <p:nvSpPr>
          <p:cNvPr id="4" name="Date Placeholder 3"/>
          <p:cNvSpPr>
            <a:spLocks noGrp="1"/>
          </p:cNvSpPr>
          <p:nvPr>
            <p:ph type="dt" sz="half" idx="10"/>
          </p:nvPr>
        </p:nvSpPr>
        <p:spPr>
          <a:xfrm>
            <a:off x="9448800" y="6492875"/>
            <a:ext cx="2743200" cy="365125"/>
          </a:xfrm>
          <a:prstGeom prst="rect">
            <a:avLst/>
          </a:prstGeom>
        </p:spPr>
        <p:txBody>
          <a:bodyPr/>
          <a:lstStyle>
            <a:lvl1pPr>
              <a:defRPr sz="2000"/>
            </a:lvl1pPr>
          </a:lstStyle>
          <a:p>
            <a:r>
              <a:rPr lang="en-US" dirty="0" smtClean="0"/>
              <a:t>www.kelkarcoca.com</a:t>
            </a:r>
            <a:endParaRPr lang="en-US" dirty="0"/>
          </a:p>
        </p:txBody>
      </p:sp>
      <p:sp>
        <p:nvSpPr>
          <p:cNvPr id="5" name="Footer Placeholder 4"/>
          <p:cNvSpPr>
            <a:spLocks noGrp="1"/>
          </p:cNvSpPr>
          <p:nvPr>
            <p:ph type="ftr" sz="quarter" idx="11"/>
          </p:nvPr>
        </p:nvSpPr>
        <p:spPr>
          <a:xfrm>
            <a:off x="2249911" y="6400800"/>
            <a:ext cx="2837244" cy="457200"/>
          </a:xfrm>
        </p:spPr>
        <p:txBody>
          <a:bodyPr/>
          <a:lstStyle>
            <a:lvl1pPr>
              <a:defRPr sz="2000" b="1"/>
            </a:lvl1pPr>
          </a:lstStyle>
          <a:p>
            <a:r>
              <a:rPr lang="en-US" dirty="0" smtClean="0"/>
              <a:t>CA. ABHIJIT KELKAR</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0" y="4304664"/>
            <a:ext cx="9912355" cy="819355"/>
          </a:xfrm>
        </p:spPr>
        <p:txBody>
          <a:bodyPr anchor="b">
            <a:normAutofit/>
          </a:bodyPr>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41411" y="606426"/>
            <a:ext cx="9912354"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en-US" smtClean="0"/>
              <a:t>Click icon to add picture</a:t>
            </a:r>
            <a:endParaRPr lang="en-US" dirty="0"/>
          </a:p>
        </p:txBody>
      </p:sp>
      <p:sp>
        <p:nvSpPr>
          <p:cNvPr id="4" name="Text Placeholder 3"/>
          <p:cNvSpPr>
            <a:spLocks noGrp="1"/>
          </p:cNvSpPr>
          <p:nvPr>
            <p:ph type="body" sz="half" idx="2"/>
          </p:nvPr>
        </p:nvSpPr>
        <p:spPr>
          <a:xfrm>
            <a:off x="1141364" y="5124020"/>
            <a:ext cx="9910859"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7456921" y="5883276"/>
            <a:ext cx="2743200" cy="365125"/>
          </a:xfrm>
          <a:prstGeom prst="rect">
            <a:avLst/>
          </a:prstGeom>
        </p:spPr>
        <p:txBody>
          <a:bodyPr/>
          <a:lstStyle/>
          <a:p>
            <a:fld id="{48A87A34-81AB-432B-8DAE-1953F412C126}" type="datetimeFigureOut">
              <a:rPr lang="en-US" dirty="0"/>
              <a:pPr/>
              <a:t>6/22/2017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56" y="609600"/>
            <a:ext cx="9905955" cy="3429000"/>
          </a:xfrm>
        </p:spPr>
        <p:txBody>
          <a:bodyPr anchor="ctr">
            <a:normAutofit/>
          </a:bodyPr>
          <a:lstStyle>
            <a:lvl1pPr>
              <a:defRPr sz="3600"/>
            </a:lvl1pPr>
          </a:lstStyle>
          <a:p>
            <a:r>
              <a:rPr lang="en-US" smtClean="0"/>
              <a:t>Click to edit Master title style</a:t>
            </a:r>
            <a:endParaRPr lang="en-US" dirty="0"/>
          </a:p>
        </p:txBody>
      </p:sp>
      <p:sp>
        <p:nvSpPr>
          <p:cNvPr id="4" name="Text Placeholder 3"/>
          <p:cNvSpPr>
            <a:spLocks noGrp="1"/>
          </p:cNvSpPr>
          <p:nvPr>
            <p:ph type="body" sz="half" idx="2"/>
          </p:nvPr>
        </p:nvSpPr>
        <p:spPr>
          <a:xfrm>
            <a:off x="1141410" y="4419599"/>
            <a:ext cx="9904459" cy="1371599"/>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7456921" y="5883276"/>
            <a:ext cx="2743200" cy="365125"/>
          </a:xfrm>
          <a:prstGeom prst="rect">
            <a:avLst/>
          </a:prstGeom>
        </p:spPr>
        <p:txBody>
          <a:bodyPr/>
          <a:lstStyle/>
          <a:p>
            <a:fld id="{48A87A34-81AB-432B-8DAE-1953F412C126}" type="datetimeFigureOut">
              <a:rPr lang="en-US" dirty="0"/>
              <a:pPr/>
              <a:t>6/22/2017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599"/>
            <a:ext cx="9302752" cy="2748429"/>
          </a:xfrm>
        </p:spPr>
        <p:txBody>
          <a:bodyPr anchor="ctr">
            <a:normAutofit/>
          </a:bodyPr>
          <a:lstStyle>
            <a:lvl1pPr>
              <a:defRPr sz="36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1141411" y="4309919"/>
            <a:ext cx="9906002" cy="1489496"/>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7456921" y="5883276"/>
            <a:ext cx="2743200" cy="365125"/>
          </a:xfrm>
          <a:prstGeom prst="rect">
            <a:avLst/>
          </a:prstGeom>
        </p:spPr>
        <p:txBody>
          <a:bodyPr/>
          <a:lstStyle/>
          <a:p>
            <a:fld id="{48A87A34-81AB-432B-8DAE-1953F412C126}" type="datetimeFigureOut">
              <a:rPr lang="en-US" dirty="0"/>
              <a:pPr/>
              <a:t>6/22/2017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
        <p:nvSpPr>
          <p:cNvPr id="60" name="TextBox 59"/>
          <p:cNvSpPr txBox="1"/>
          <p:nvPr/>
        </p:nvSpPr>
        <p:spPr>
          <a:xfrm>
            <a:off x="903512" y="73239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61" name="TextBox 60"/>
          <p:cNvSpPr txBox="1"/>
          <p:nvPr/>
        </p:nvSpPr>
        <p:spPr>
          <a:xfrm>
            <a:off x="10537370" y="2764972"/>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0" y="2134041"/>
            <a:ext cx="9906001" cy="2511835"/>
          </a:xfrm>
        </p:spPr>
        <p:txBody>
          <a:bodyPr anchor="b">
            <a:normAutofit/>
          </a:bodyPr>
          <a:lstStyle>
            <a:lvl1pPr>
              <a:defRPr sz="3600"/>
            </a:lvl1pPr>
          </a:lstStyle>
          <a:p>
            <a:r>
              <a:rPr lang="en-US" smtClean="0"/>
              <a:t>Click to edit Master title style</a:t>
            </a:r>
            <a:endParaRPr lang="en-US" dirty="0"/>
          </a:p>
        </p:txBody>
      </p:sp>
      <p:sp>
        <p:nvSpPr>
          <p:cNvPr id="4" name="Text Placeholder 3"/>
          <p:cNvSpPr>
            <a:spLocks noGrp="1"/>
          </p:cNvSpPr>
          <p:nvPr>
            <p:ph type="body" sz="half" idx="2"/>
          </p:nvPr>
        </p:nvSpPr>
        <p:spPr>
          <a:xfrm>
            <a:off x="1141364" y="4657655"/>
            <a:ext cx="9904505" cy="1140644"/>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7456921" y="5883276"/>
            <a:ext cx="2743200" cy="365125"/>
          </a:xfrm>
          <a:prstGeom prst="rect">
            <a:avLst/>
          </a:prstGeom>
        </p:spPr>
        <p:txBody>
          <a:bodyPr/>
          <a:lstStyle/>
          <a:p>
            <a:fld id="{48A87A34-81AB-432B-8DAE-1953F412C126}" type="datetimeFigureOut">
              <a:rPr lang="en-US" dirty="0"/>
              <a:pPr/>
              <a:t>6/22/2017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1141413" y="609600"/>
            <a:ext cx="9905998" cy="1905000"/>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1141410" y="2674463"/>
            <a:ext cx="3196899"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1127918" y="3360263"/>
            <a:ext cx="3208735"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4514766" y="2677635"/>
            <a:ext cx="3184385"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4504213" y="3363435"/>
            <a:ext cx="3195830"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7852442" y="2674463"/>
            <a:ext cx="3194968"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7852442" y="3360263"/>
            <a:ext cx="3194968"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a:xfrm>
            <a:off x="7456921" y="5883276"/>
            <a:ext cx="2743200" cy="365125"/>
          </a:xfrm>
          <a:prstGeom prst="rect">
            <a:avLst/>
          </a:prstGeom>
        </p:spPr>
        <p:txBody>
          <a:bodyPr/>
          <a:lstStyle/>
          <a:p>
            <a:fld id="{48A87A34-81AB-432B-8DAE-1953F412C126}" type="datetimeFigureOut">
              <a:rPr lang="en-US" dirty="0"/>
              <a:pPr/>
              <a:t>6/22/2017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1141411" y="609600"/>
            <a:ext cx="9905999" cy="1905000"/>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1141413" y="4404596"/>
            <a:ext cx="319524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1141413" y="2666998"/>
            <a:ext cx="31952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smtClean="0"/>
              <a:t>Click icon to add picture</a:t>
            </a:r>
            <a:endParaRPr lang="en-US" dirty="0"/>
          </a:p>
        </p:txBody>
      </p:sp>
      <p:sp>
        <p:nvSpPr>
          <p:cNvPr id="21" name="Text Placeholder 3"/>
          <p:cNvSpPr>
            <a:spLocks noGrp="1"/>
          </p:cNvSpPr>
          <p:nvPr>
            <p:ph type="body" sz="half" idx="18"/>
          </p:nvPr>
        </p:nvSpPr>
        <p:spPr>
          <a:xfrm>
            <a:off x="1141413" y="4980858"/>
            <a:ext cx="3195240" cy="81784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4489053" y="4404596"/>
            <a:ext cx="320040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4489053" y="2666998"/>
            <a:ext cx="31989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smtClean="0"/>
              <a:t>Click icon to add picture</a:t>
            </a:r>
            <a:endParaRPr lang="en-US" dirty="0"/>
          </a:p>
        </p:txBody>
      </p:sp>
      <p:sp>
        <p:nvSpPr>
          <p:cNvPr id="24" name="Text Placeholder 3"/>
          <p:cNvSpPr>
            <a:spLocks noGrp="1"/>
          </p:cNvSpPr>
          <p:nvPr>
            <p:ph type="body" sz="half" idx="19"/>
          </p:nvPr>
        </p:nvSpPr>
        <p:spPr>
          <a:xfrm>
            <a:off x="4487593" y="4980857"/>
            <a:ext cx="3200400" cy="81034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7852567" y="4404595"/>
            <a:ext cx="3190741"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7852442" y="2666998"/>
            <a:ext cx="3194969"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smtClean="0"/>
              <a:t>Click icon to add picture</a:t>
            </a:r>
            <a:endParaRPr lang="en-US" dirty="0"/>
          </a:p>
        </p:txBody>
      </p:sp>
      <p:sp>
        <p:nvSpPr>
          <p:cNvPr id="27" name="Text Placeholder 3"/>
          <p:cNvSpPr>
            <a:spLocks noGrp="1"/>
          </p:cNvSpPr>
          <p:nvPr>
            <p:ph type="body" sz="half" idx="20"/>
          </p:nvPr>
        </p:nvSpPr>
        <p:spPr>
          <a:xfrm>
            <a:off x="7852442" y="4980854"/>
            <a:ext cx="3194968" cy="81034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a:xfrm>
            <a:off x="7456921" y="5883276"/>
            <a:ext cx="2743200" cy="365125"/>
          </a:xfrm>
          <a:prstGeom prst="rect">
            <a:avLst/>
          </a:prstGeom>
        </p:spPr>
        <p:txBody>
          <a:bodyPr/>
          <a:lstStyle/>
          <a:p>
            <a:fld id="{48A87A34-81AB-432B-8DAE-1953F412C126}" type="datetimeFigureOut">
              <a:rPr lang="en-US" dirty="0"/>
              <a:pPr/>
              <a:t>6/22/2017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7456921" y="5883276"/>
            <a:ext cx="2743200" cy="365125"/>
          </a:xfrm>
          <a:prstGeom prst="rect">
            <a:avLst/>
          </a:prstGeom>
        </p:spPr>
        <p:txBody>
          <a:bodyPr/>
          <a:lstStyle/>
          <a:p>
            <a:fld id="{48A87A34-81AB-432B-8DAE-1953F412C126}" type="datetimeFigureOut">
              <a:rPr lang="en-US" dirty="0"/>
              <a:pPr/>
              <a:t>6/22/2017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42400" y="609599"/>
            <a:ext cx="2005011" cy="518160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41410" y="609599"/>
            <a:ext cx="7748590" cy="51816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7456921" y="5883276"/>
            <a:ext cx="2743200" cy="365125"/>
          </a:xfrm>
          <a:prstGeom prst="rect">
            <a:avLst/>
          </a:prstGeom>
        </p:spPr>
        <p:txBody>
          <a:bodyPr/>
          <a:lstStyle/>
          <a:p>
            <a:fld id="{48A87A34-81AB-432B-8DAE-1953F412C126}" type="datetimeFigureOut">
              <a:rPr lang="en-US" dirty="0"/>
              <a:pPr/>
              <a:t>6/22/2017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7456921" y="5883276"/>
            <a:ext cx="2743200" cy="365125"/>
          </a:xfrm>
          <a:prstGeom prst="rect">
            <a:avLst/>
          </a:prstGeom>
        </p:spPr>
        <p:txBody>
          <a:bodyPr/>
          <a:lstStyle/>
          <a:p>
            <a:fld id="{48A87A34-81AB-432B-8DAE-1953F412C126}" type="datetimeFigureOut">
              <a:rPr lang="en-US" dirty="0"/>
              <a:pPr/>
              <a:t>6/22/2017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41411" y="1419226"/>
            <a:ext cx="9906000" cy="2852737"/>
          </a:xfrm>
        </p:spPr>
        <p:txBody>
          <a:bodyPr anchor="b">
            <a:normAutofit/>
          </a:bodyPr>
          <a:lstStyle>
            <a:lvl1pP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1141411" y="4424362"/>
            <a:ext cx="9906000" cy="1374776"/>
          </a:xfrm>
        </p:spPr>
        <p:txBody>
          <a:bodyPr>
            <a:normAutofit/>
          </a:bodyPr>
          <a:lstStyle>
            <a:lvl1pPr marL="0" indent="0">
              <a:buNone/>
              <a:defRPr sz="1800" cap="all" baseline="0">
                <a:solidFill>
                  <a:schemeClr val="tx1">
                    <a:tint val="75000"/>
                  </a:schemeClr>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7456921" y="5883276"/>
            <a:ext cx="2743200" cy="365125"/>
          </a:xfrm>
          <a:prstGeom prst="rect">
            <a:avLst/>
          </a:prstGeom>
        </p:spPr>
        <p:txBody>
          <a:bodyPr/>
          <a:lstStyle/>
          <a:p>
            <a:fld id="{48A87A34-81AB-432B-8DAE-1953F412C126}" type="datetimeFigureOut">
              <a:rPr lang="en-US" dirty="0"/>
              <a:pPr/>
              <a:t>6/22/2017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41410" y="2249486"/>
            <a:ext cx="4878389" cy="354171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2249486"/>
            <a:ext cx="4875211" cy="354171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a:xfrm>
            <a:off x="7456921" y="5883276"/>
            <a:ext cx="2743200" cy="365125"/>
          </a:xfrm>
          <a:prstGeom prst="rect">
            <a:avLst/>
          </a:prstGeom>
        </p:spPr>
        <p:txBody>
          <a:bodyPr/>
          <a:lstStyle/>
          <a:p>
            <a:fld id="{48A87A34-81AB-432B-8DAE-1953F412C126}" type="datetimeFigureOut">
              <a:rPr lang="en-US" dirty="0"/>
              <a:pPr/>
              <a:t>6/22/2017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19126"/>
            <a:ext cx="9906000" cy="1477961"/>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370019" y="2249486"/>
            <a:ext cx="4649783"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41410" y="3073397"/>
            <a:ext cx="4878391" cy="271780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400808" y="2249485"/>
            <a:ext cx="4646602"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3073397"/>
            <a:ext cx="4875210" cy="271780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a:xfrm>
            <a:off x="7456921" y="5883276"/>
            <a:ext cx="2743200" cy="365125"/>
          </a:xfrm>
          <a:prstGeom prst="rect">
            <a:avLst/>
          </a:prstGeom>
        </p:spPr>
        <p:txBody>
          <a:bodyPr/>
          <a:lstStyle/>
          <a:p>
            <a:fld id="{48A87A34-81AB-432B-8DAE-1953F412C126}" type="datetimeFigureOut">
              <a:rPr lang="en-US" dirty="0"/>
              <a:pPr/>
              <a:t>6/22/2017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a:xfrm>
            <a:off x="7456921" y="5883276"/>
            <a:ext cx="2743200" cy="365125"/>
          </a:xfrm>
          <a:prstGeom prst="rect">
            <a:avLst/>
          </a:prstGeom>
        </p:spPr>
        <p:txBody>
          <a:bodyPr/>
          <a:lstStyle/>
          <a:p>
            <a:fld id="{48A87A34-81AB-432B-8DAE-1953F412C126}" type="datetimeFigureOut">
              <a:rPr lang="en-US" dirty="0"/>
              <a:pPr/>
              <a:t>6/22/2017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7456921" y="5883276"/>
            <a:ext cx="2743200" cy="365125"/>
          </a:xfrm>
          <a:prstGeom prst="rect">
            <a:avLst/>
          </a:prstGeom>
        </p:spPr>
        <p:txBody>
          <a:bodyPr/>
          <a:lstStyle/>
          <a:p>
            <a:fld id="{48A87A34-81AB-432B-8DAE-1953F412C126}" type="datetimeFigureOut">
              <a:rPr lang="en-US" dirty="0"/>
              <a:pPr/>
              <a:t>6/22/2017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6705" y="609601"/>
            <a:ext cx="3856037" cy="1639884"/>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56200" y="592666"/>
            <a:ext cx="5891209" cy="5198534"/>
          </a:xfrm>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46705" y="2249486"/>
            <a:ext cx="3856037"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7456921" y="5883276"/>
            <a:ext cx="2743200" cy="365125"/>
          </a:xfrm>
          <a:prstGeom prst="rect">
            <a:avLst/>
          </a:prstGeom>
        </p:spPr>
        <p:txBody>
          <a:bodyPr/>
          <a:lstStyle/>
          <a:p>
            <a:fld id="{48A87A34-81AB-432B-8DAE-1953F412C126}" type="datetimeFigureOut">
              <a:rPr lang="en-US" dirty="0"/>
              <a:pPr/>
              <a:t>6/22/2017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3" y="609600"/>
            <a:ext cx="5934508" cy="1639886"/>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7380721" y="609601"/>
            <a:ext cx="3666690" cy="5181599"/>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141410" y="2249486"/>
            <a:ext cx="5934511"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7456921" y="5883276"/>
            <a:ext cx="2743200" cy="365125"/>
          </a:xfrm>
          <a:prstGeom prst="rect">
            <a:avLst/>
          </a:prstGeom>
        </p:spPr>
        <p:txBody>
          <a:bodyPr/>
          <a:lstStyle/>
          <a:p>
            <a:fld id="{48A87A34-81AB-432B-8DAE-1953F412C126}" type="datetimeFigureOut">
              <a:rPr lang="en-US" dirty="0"/>
              <a:pPr/>
              <a:t>6/22/2017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19">
            <a:alphaModFix amt="30000"/>
            <a:extLst>
              <a:ext uri="{28A0092B-C50C-407E-A947-70E740481C1C}">
                <a14:useLocalDpi xmlns:a14="http://schemas.microsoft.com/office/drawing/2010/main" xmlns="" val="0"/>
              </a:ext>
            </a:extLst>
          </a:blip>
          <a:srcRect/>
          <a:stretch>
            <a:fillRect/>
          </a:stretch>
        </p:blipFill>
        <p:spPr bwMode="auto">
          <a:xfrm>
            <a:off x="0" y="-1"/>
            <a:ext cx="12192003"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8" name="Group 7"/>
          <p:cNvGrpSpPr/>
          <p:nvPr/>
        </p:nvGrpSpPr>
        <p:grpSpPr>
          <a:xfrm>
            <a:off x="-14288" y="0"/>
            <a:ext cx="12053888" cy="6858001"/>
            <a:chOff x="-14288" y="0"/>
            <a:chExt cx="12053888" cy="6858001"/>
          </a:xfrm>
        </p:grpSpPr>
        <p:grpSp>
          <p:nvGrpSpPr>
            <p:cNvPr id="9" name="Group 8"/>
            <p:cNvGrpSpPr/>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grpSp>
      </p:grpSp>
      <p:sp>
        <p:nvSpPr>
          <p:cNvPr id="2" name="Title Placeholder 1"/>
          <p:cNvSpPr>
            <a:spLocks noGrp="1"/>
          </p:cNvSpPr>
          <p:nvPr>
            <p:ph type="title"/>
          </p:nvPr>
        </p:nvSpPr>
        <p:spPr>
          <a:xfrm>
            <a:off x="1141413" y="618518"/>
            <a:ext cx="9905998"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1141412" y="2249487"/>
            <a:ext cx="9905999" cy="3541714"/>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3"/>
          </p:nvPr>
        </p:nvSpPr>
        <p:spPr>
          <a:xfrm>
            <a:off x="1141411" y="5883275"/>
            <a:ext cx="6239309" cy="365125"/>
          </a:xfrm>
          <a:prstGeom prst="rect">
            <a:avLst/>
          </a:prstGeom>
        </p:spPr>
        <p:txBody>
          <a:bodyPr vert="horz" lIns="91440" tIns="45720" rIns="91440" bIns="45720" rtlCol="0" anchor="ctr"/>
          <a:lstStyle>
            <a:lvl1pPr algn="l">
              <a:defRPr sz="1050" cap="all" baseline="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010659" y="5883274"/>
            <a:ext cx="3036751" cy="365125"/>
          </a:xfrm>
          <a:prstGeom prst="rect">
            <a:avLst/>
          </a:prstGeom>
        </p:spPr>
        <p:txBody>
          <a:bodyPr vert="horz" lIns="91440" tIns="45720" rIns="91440" bIns="45720" rtlCol="0" anchor="ctr"/>
          <a:lstStyle>
            <a:lvl1pPr algn="r">
              <a:defRPr sz="1050" b="1">
                <a:solidFill>
                  <a:schemeClr val="tx1">
                    <a:tint val="75000"/>
                  </a:schemeClr>
                </a:solidFill>
              </a:defRPr>
            </a:lvl1pPr>
          </a:lstStyle>
          <a:p>
            <a:r>
              <a:rPr lang="en-US" dirty="0" smtClean="0"/>
              <a:t>CA ABHIJIT KELKAR</a:t>
            </a:r>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xStyles>
    <p:title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www.kelkarcoca.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76424" y="574766"/>
            <a:ext cx="8791575" cy="2090057"/>
          </a:xfrm>
        </p:spPr>
        <p:txBody>
          <a:bodyPr>
            <a:normAutofit/>
          </a:bodyPr>
          <a:lstStyle/>
          <a:p>
            <a:pPr algn="ctr"/>
            <a:r>
              <a:rPr lang="en-US" dirty="0" smtClean="0">
                <a:solidFill>
                  <a:schemeClr val="bg1"/>
                </a:solidFill>
              </a:rPr>
              <a:t>REGISTRATION, RETURNS, </a:t>
            </a:r>
            <a:br>
              <a:rPr lang="en-US" dirty="0" smtClean="0">
                <a:solidFill>
                  <a:schemeClr val="bg1"/>
                </a:solidFill>
              </a:rPr>
            </a:br>
            <a:r>
              <a:rPr lang="en-US" dirty="0" smtClean="0">
                <a:solidFill>
                  <a:schemeClr val="bg1"/>
                </a:solidFill>
              </a:rPr>
              <a:t>MATCHING CONCEPT, </a:t>
            </a:r>
            <a:br>
              <a:rPr lang="en-US" dirty="0" smtClean="0">
                <a:solidFill>
                  <a:schemeClr val="bg1"/>
                </a:solidFill>
              </a:rPr>
            </a:br>
            <a:r>
              <a:rPr lang="en-US" dirty="0" smtClean="0">
                <a:solidFill>
                  <a:schemeClr val="bg1"/>
                </a:solidFill>
              </a:rPr>
              <a:t>CONCEPT OF STAR RATING</a:t>
            </a:r>
            <a:endParaRPr lang="en-US" dirty="0">
              <a:solidFill>
                <a:schemeClr val="bg1"/>
              </a:solidFill>
            </a:endParaRPr>
          </a:p>
        </p:txBody>
      </p:sp>
      <p:sp>
        <p:nvSpPr>
          <p:cNvPr id="3" name="Subtitle 2"/>
          <p:cNvSpPr>
            <a:spLocks noGrp="1"/>
          </p:cNvSpPr>
          <p:nvPr>
            <p:ph type="subTitle" idx="1"/>
          </p:nvPr>
        </p:nvSpPr>
        <p:spPr>
          <a:xfrm>
            <a:off x="5760720" y="3602038"/>
            <a:ext cx="5956663" cy="1655762"/>
          </a:xfrm>
        </p:spPr>
        <p:txBody>
          <a:bodyPr>
            <a:normAutofit fontScale="92500" lnSpcReduction="20000"/>
          </a:bodyPr>
          <a:lstStyle/>
          <a:p>
            <a:pPr marL="268612" indent="-268612" algn="ctr" defTabSz="716299">
              <a:lnSpc>
                <a:spcPct val="90000"/>
              </a:lnSpc>
              <a:defRPr/>
            </a:pPr>
            <a:r>
              <a:rPr lang="en-US" b="1" dirty="0" smtClean="0">
                <a:solidFill>
                  <a:schemeClr val="tx1"/>
                </a:solidFill>
              </a:rPr>
              <a:t>CA. </a:t>
            </a:r>
            <a:r>
              <a:rPr lang="en-US" b="1" dirty="0" err="1" smtClean="0">
                <a:solidFill>
                  <a:schemeClr val="tx1"/>
                </a:solidFill>
              </a:rPr>
              <a:t>Abhijit</a:t>
            </a:r>
            <a:r>
              <a:rPr lang="en-US" b="1" dirty="0" smtClean="0">
                <a:solidFill>
                  <a:schemeClr val="tx1"/>
                </a:solidFill>
              </a:rPr>
              <a:t> </a:t>
            </a:r>
            <a:r>
              <a:rPr lang="en-US" b="1" dirty="0" err="1" smtClean="0">
                <a:solidFill>
                  <a:schemeClr val="tx1"/>
                </a:solidFill>
              </a:rPr>
              <a:t>Kelkar</a:t>
            </a:r>
            <a:endParaRPr lang="en-US" b="1" dirty="0" smtClean="0">
              <a:solidFill>
                <a:schemeClr val="tx1"/>
              </a:solidFill>
            </a:endParaRPr>
          </a:p>
          <a:p>
            <a:pPr marL="268612" indent="-268612" algn="ctr" defTabSz="716299">
              <a:lnSpc>
                <a:spcPct val="90000"/>
              </a:lnSpc>
              <a:defRPr/>
            </a:pPr>
            <a:r>
              <a:rPr lang="en-US" sz="1800" dirty="0" smtClean="0">
                <a:solidFill>
                  <a:schemeClr val="tx1"/>
                </a:solidFill>
              </a:rPr>
              <a:t>B.com, LL.B, FCA, DISA</a:t>
            </a:r>
          </a:p>
          <a:p>
            <a:pPr marL="268612" indent="-268612" algn="ctr" defTabSz="716299">
              <a:lnSpc>
                <a:spcPct val="90000"/>
              </a:lnSpc>
              <a:defRPr/>
            </a:pPr>
            <a:r>
              <a:rPr lang="en-US" dirty="0" smtClean="0">
                <a:solidFill>
                  <a:schemeClr val="tx1"/>
                </a:solidFill>
              </a:rPr>
              <a:t>9422126890, 9096021215</a:t>
            </a:r>
          </a:p>
          <a:p>
            <a:pPr marL="268612" indent="-268612" algn="ctr" defTabSz="716299">
              <a:lnSpc>
                <a:spcPct val="90000"/>
              </a:lnSpc>
              <a:defRPr/>
            </a:pPr>
            <a:r>
              <a:rPr lang="en-US" dirty="0" smtClean="0">
                <a:cs typeface="Calibri" pitchFamily="34" charset="0"/>
              </a:rPr>
              <a:t>abhijit@kelkarcoca.com</a:t>
            </a:r>
            <a:endParaRPr lang="en-US" dirty="0" smtClean="0">
              <a:solidFill>
                <a:schemeClr val="tx1"/>
              </a:solidFill>
            </a:endParaRPr>
          </a:p>
          <a:p>
            <a:pPr marL="268612" indent="-268612" algn="ctr" defTabSz="716299">
              <a:lnSpc>
                <a:spcPct val="90000"/>
              </a:lnSpc>
              <a:defRPr/>
            </a:pPr>
            <a:r>
              <a:rPr lang="en-US" dirty="0" smtClean="0">
                <a:solidFill>
                  <a:schemeClr val="tx1"/>
                </a:solidFill>
              </a:rPr>
              <a:t>Visit us at </a:t>
            </a:r>
            <a:r>
              <a:rPr lang="en-US" dirty="0" smtClean="0">
                <a:solidFill>
                  <a:schemeClr val="tx1"/>
                </a:solidFill>
                <a:hlinkClick r:id="rId2"/>
              </a:rPr>
              <a:t>www.kelkarcoca.com</a:t>
            </a:r>
            <a:endParaRPr lang="en-IN" dirty="0" smtClean="0">
              <a:solidFill>
                <a:schemeClr val="tx1"/>
              </a:solidFill>
            </a:endParaRPr>
          </a:p>
          <a:p>
            <a:pPr algn="ctr">
              <a:defRPr/>
            </a:pPr>
            <a:endParaRPr lang="en-IN" dirty="0" smtClean="0"/>
          </a:p>
          <a:p>
            <a:endParaRPr lang="en-US" dirty="0"/>
          </a:p>
        </p:txBody>
      </p:sp>
    </p:spTree>
    <p:extLst>
      <p:ext uri="{BB962C8B-B14F-4D97-AF65-F5344CB8AC3E}">
        <p14:creationId xmlns:p14="http://schemas.microsoft.com/office/powerpoint/2010/main" xmlns="" val="3856144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2249" y="604663"/>
            <a:ext cx="9526587" cy="891627"/>
          </a:xfrm>
        </p:spPr>
        <p:txBody>
          <a:bodyPr>
            <a:normAutofit/>
          </a:bodyPr>
          <a:lstStyle/>
          <a:p>
            <a:pPr algn="ctr"/>
            <a:r>
              <a:rPr lang="en-US" sz="3000" b="1" dirty="0" smtClean="0">
                <a:solidFill>
                  <a:schemeClr val="bg1"/>
                </a:solidFill>
              </a:rPr>
              <a:t>23 - Persons not liable for registration</a:t>
            </a:r>
            <a:endParaRPr lang="en-US" sz="3000" b="1" dirty="0">
              <a:solidFill>
                <a:schemeClr val="bg1"/>
              </a:solidFill>
            </a:endParaRPr>
          </a:p>
        </p:txBody>
      </p:sp>
      <p:sp>
        <p:nvSpPr>
          <p:cNvPr id="3" name="Content Placeholder 2"/>
          <p:cNvSpPr>
            <a:spLocks noGrp="1"/>
          </p:cNvSpPr>
          <p:nvPr>
            <p:ph idx="1"/>
          </p:nvPr>
        </p:nvSpPr>
        <p:spPr>
          <a:xfrm>
            <a:off x="1141412" y="1537855"/>
            <a:ext cx="9905999" cy="4793672"/>
          </a:xfrm>
        </p:spPr>
        <p:txBody>
          <a:bodyPr>
            <a:normAutofit/>
          </a:bodyPr>
          <a:lstStyle/>
          <a:p>
            <a:pPr>
              <a:buNone/>
            </a:pPr>
            <a:r>
              <a:rPr lang="en-US" dirty="0" smtClean="0">
                <a:solidFill>
                  <a:schemeClr val="bg1"/>
                </a:solidFill>
              </a:rPr>
              <a:t>(1) The following persons shall not be liable to registration, namely:–– </a:t>
            </a:r>
          </a:p>
          <a:p>
            <a:pPr marL="457200" indent="-457200">
              <a:buAutoNum type="alphaLcParenBoth"/>
            </a:pPr>
            <a:r>
              <a:rPr lang="en-US" dirty="0" smtClean="0">
                <a:solidFill>
                  <a:schemeClr val="bg1"/>
                </a:solidFill>
              </a:rPr>
              <a:t>any person engaged exclusively in the business of supplying goods or services or both that are not liable to tax or wholly exempt from tax under this Act or under the Integrated Goods and Services Tax Act; </a:t>
            </a:r>
          </a:p>
          <a:p>
            <a:pPr marL="457200" indent="-457200">
              <a:buAutoNum type="alphaLcParenBoth"/>
            </a:pPr>
            <a:r>
              <a:rPr lang="en-US" dirty="0" smtClean="0">
                <a:solidFill>
                  <a:schemeClr val="bg1"/>
                </a:solidFill>
              </a:rPr>
              <a:t>an agriculturist, to the extent of supply of produce out of cultivation of land. </a:t>
            </a:r>
          </a:p>
          <a:p>
            <a:pPr marL="457200" indent="-457200">
              <a:buNone/>
            </a:pPr>
            <a:endParaRPr lang="en-US" dirty="0" smtClean="0">
              <a:solidFill>
                <a:schemeClr val="bg1"/>
              </a:solidFill>
            </a:endParaRPr>
          </a:p>
          <a:p>
            <a:pPr marL="457200" indent="-457200">
              <a:buNone/>
            </a:pPr>
            <a:r>
              <a:rPr lang="en-US" dirty="0" smtClean="0">
                <a:solidFill>
                  <a:schemeClr val="bg1"/>
                </a:solidFill>
              </a:rPr>
              <a:t>(2) The Government may, on the recommendations of the Council, by notification, specify the category of persons who may be exempted from obtaining registration under this Act.</a:t>
            </a:r>
            <a:endParaRPr lang="en-US"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2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7"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7"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2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2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1413" y="304800"/>
            <a:ext cx="9905998" cy="1039091"/>
          </a:xfrm>
        </p:spPr>
        <p:txBody>
          <a:bodyPr>
            <a:normAutofit fontScale="90000"/>
          </a:bodyPr>
          <a:lstStyle/>
          <a:p>
            <a:pPr algn="ctr"/>
            <a:r>
              <a:rPr lang="en-US" b="1" dirty="0" smtClean="0">
                <a:solidFill>
                  <a:schemeClr val="bg1"/>
                </a:solidFill>
              </a:rPr>
              <a:t>24 - Compulsory registration in certain cases</a:t>
            </a:r>
            <a:endParaRPr lang="en-US" dirty="0"/>
          </a:p>
        </p:txBody>
      </p:sp>
      <p:sp>
        <p:nvSpPr>
          <p:cNvPr id="3" name="Content Placeholder 2"/>
          <p:cNvSpPr>
            <a:spLocks noGrp="1"/>
          </p:cNvSpPr>
          <p:nvPr>
            <p:ph idx="1"/>
          </p:nvPr>
        </p:nvSpPr>
        <p:spPr>
          <a:xfrm>
            <a:off x="1141412" y="1260764"/>
            <a:ext cx="9905999" cy="5223163"/>
          </a:xfrm>
        </p:spPr>
        <p:txBody>
          <a:bodyPr>
            <a:normAutofit lnSpcReduction="10000"/>
          </a:bodyPr>
          <a:lstStyle/>
          <a:p>
            <a:pPr>
              <a:buNone/>
            </a:pPr>
            <a:r>
              <a:rPr lang="en-US" dirty="0" smtClean="0"/>
              <a:t>	</a:t>
            </a:r>
            <a:r>
              <a:rPr lang="en-US" dirty="0" smtClean="0">
                <a:solidFill>
                  <a:schemeClr val="bg1"/>
                </a:solidFill>
              </a:rPr>
              <a:t>Notwithstanding anything contained in sub-section (1) of section 22, the following categories of persons shall be required to be registered under this Act,–– </a:t>
            </a:r>
          </a:p>
          <a:p>
            <a:r>
              <a:rPr lang="en-US" dirty="0" smtClean="0">
                <a:solidFill>
                  <a:schemeClr val="bg1"/>
                </a:solidFill>
              </a:rPr>
              <a:t>(</a:t>
            </a:r>
            <a:r>
              <a:rPr lang="en-US" dirty="0" err="1" smtClean="0">
                <a:solidFill>
                  <a:schemeClr val="bg1"/>
                </a:solidFill>
              </a:rPr>
              <a:t>i</a:t>
            </a:r>
            <a:r>
              <a:rPr lang="en-US" dirty="0" smtClean="0">
                <a:solidFill>
                  <a:schemeClr val="bg1"/>
                </a:solidFill>
              </a:rPr>
              <a:t>) persons making any inter-State taxable supply; </a:t>
            </a:r>
          </a:p>
          <a:p>
            <a:r>
              <a:rPr lang="en-US" dirty="0" smtClean="0">
                <a:solidFill>
                  <a:schemeClr val="bg1"/>
                </a:solidFill>
              </a:rPr>
              <a:t>(ii) casual taxable persons making taxable supply; </a:t>
            </a:r>
          </a:p>
          <a:p>
            <a:r>
              <a:rPr lang="en-US" dirty="0" smtClean="0">
                <a:solidFill>
                  <a:schemeClr val="bg1"/>
                </a:solidFill>
              </a:rPr>
              <a:t>(iii) persons who are required to pay tax under reverse charge; </a:t>
            </a:r>
          </a:p>
          <a:p>
            <a:r>
              <a:rPr lang="en-US" dirty="0" smtClean="0">
                <a:solidFill>
                  <a:schemeClr val="bg1"/>
                </a:solidFill>
              </a:rPr>
              <a:t>(iv) person who are required to pay tax under sub-section (5) of section 9; </a:t>
            </a:r>
          </a:p>
          <a:p>
            <a:r>
              <a:rPr lang="en-US" dirty="0" smtClean="0">
                <a:solidFill>
                  <a:schemeClr val="bg1"/>
                </a:solidFill>
              </a:rPr>
              <a:t>(v) non-resident taxable persons making taxable supply; </a:t>
            </a:r>
          </a:p>
          <a:p>
            <a:r>
              <a:rPr lang="en-US" dirty="0" smtClean="0">
                <a:solidFill>
                  <a:schemeClr val="bg1"/>
                </a:solidFill>
              </a:rPr>
              <a:t>(vi) persons who are required to deduct tax under section 51, whether or not separately registered under this Act;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1412" y="277091"/>
            <a:ext cx="9905999" cy="6192981"/>
          </a:xfrm>
        </p:spPr>
        <p:txBody>
          <a:bodyPr>
            <a:normAutofit lnSpcReduction="10000"/>
          </a:bodyPr>
          <a:lstStyle/>
          <a:p>
            <a:r>
              <a:rPr lang="en-US" dirty="0" smtClean="0">
                <a:solidFill>
                  <a:schemeClr val="bg1"/>
                </a:solidFill>
              </a:rPr>
              <a:t>(vii) persons who make taxable supply of goods or services or both on behalf of other taxable persons whether as an agent or otherwise; </a:t>
            </a:r>
          </a:p>
          <a:p>
            <a:r>
              <a:rPr lang="en-US" dirty="0" smtClean="0">
                <a:solidFill>
                  <a:schemeClr val="bg1"/>
                </a:solidFill>
              </a:rPr>
              <a:t>(viii) Input Service Distributor, whether or not separately registered under this Act; </a:t>
            </a:r>
          </a:p>
          <a:p>
            <a:r>
              <a:rPr lang="en-US" dirty="0" smtClean="0">
                <a:solidFill>
                  <a:schemeClr val="bg1"/>
                </a:solidFill>
              </a:rPr>
              <a:t>(ix) persons who supply goods or services or both, other than supplies specified under sub-section (5) of section 9, through such electronic commerce operator who is required to collect tax at source under section 52; </a:t>
            </a:r>
          </a:p>
          <a:p>
            <a:r>
              <a:rPr lang="en-US" dirty="0" smtClean="0">
                <a:solidFill>
                  <a:schemeClr val="bg1"/>
                </a:solidFill>
              </a:rPr>
              <a:t>(x) every electronic commerce operator; </a:t>
            </a:r>
          </a:p>
          <a:p>
            <a:r>
              <a:rPr lang="en-US" dirty="0" smtClean="0">
                <a:solidFill>
                  <a:schemeClr val="bg1"/>
                </a:solidFill>
              </a:rPr>
              <a:t>(xi) every person supplying online information and database access or retrieval services from a place outside India to a person in India, other than a registered person; and </a:t>
            </a:r>
          </a:p>
          <a:p>
            <a:r>
              <a:rPr lang="en-US" dirty="0" smtClean="0">
                <a:solidFill>
                  <a:schemeClr val="bg1"/>
                </a:solidFill>
              </a:rPr>
              <a:t>(xii) such other person or class of persons as may be notified by the Government on the recommendations of the Council.</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8" name="Picture 2"/>
          <p:cNvPicPr>
            <a:picLocks noChangeAspect="1" noChangeArrowheads="1"/>
          </p:cNvPicPr>
          <p:nvPr/>
        </p:nvPicPr>
        <p:blipFill>
          <a:blip r:embed="rId3"/>
          <a:srcRect/>
          <a:stretch>
            <a:fillRect/>
          </a:stretch>
        </p:blipFill>
        <p:spPr bwMode="auto">
          <a:xfrm>
            <a:off x="0" y="0"/>
            <a:ext cx="12191999"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19349" y="404949"/>
            <a:ext cx="9535886" cy="1195251"/>
          </a:xfrm>
        </p:spPr>
        <p:txBody>
          <a:bodyPr>
            <a:normAutofit/>
          </a:bodyPr>
          <a:lstStyle/>
          <a:p>
            <a:pPr algn="ctr"/>
            <a:r>
              <a:rPr lang="en-US" sz="3500" dirty="0" smtClean="0"/>
              <a:t>Multiple registrations </a:t>
            </a:r>
            <a:br>
              <a:rPr lang="en-US" sz="3500" dirty="0" smtClean="0"/>
            </a:br>
            <a:r>
              <a:rPr lang="en-US" sz="3500" dirty="0" smtClean="0"/>
              <a:t>for business verticals</a:t>
            </a:r>
            <a:endParaRPr lang="en-IN" sz="3500" dirty="0"/>
          </a:p>
        </p:txBody>
      </p:sp>
      <p:sp>
        <p:nvSpPr>
          <p:cNvPr id="3" name="Content Placeholder 2"/>
          <p:cNvSpPr>
            <a:spLocks noGrp="1"/>
          </p:cNvSpPr>
          <p:nvPr>
            <p:ph idx="1"/>
          </p:nvPr>
        </p:nvSpPr>
        <p:spPr>
          <a:xfrm>
            <a:off x="1332411" y="1698171"/>
            <a:ext cx="9715000" cy="4781006"/>
          </a:xfrm>
        </p:spPr>
        <p:txBody>
          <a:bodyPr>
            <a:normAutofit lnSpcReduction="10000"/>
          </a:bodyPr>
          <a:lstStyle/>
          <a:p>
            <a:r>
              <a:rPr lang="en-US" sz="2600" dirty="0" smtClean="0"/>
              <a:t>Business Vertical – optional to obtain separate registration for each vertical</a:t>
            </a:r>
          </a:p>
          <a:p>
            <a:r>
              <a:rPr lang="en-US" sz="2600" dirty="0" smtClean="0"/>
              <a:t>All verticals to be under same scheme of taxation</a:t>
            </a:r>
          </a:p>
          <a:p>
            <a:r>
              <a:rPr lang="en-US" sz="2600" dirty="0" smtClean="0"/>
              <a:t>No ITC transfer across the business verticals unless goods or services are actually supplied across verticals – except ISD</a:t>
            </a:r>
          </a:p>
          <a:p>
            <a:r>
              <a:rPr lang="en-US" sz="2600" dirty="0" smtClean="0"/>
              <a:t>To be treated as a single entity for the purpose of recovery of dues</a:t>
            </a:r>
            <a:endParaRPr lang="en-IN" sz="2600" dirty="0" smtClean="0"/>
          </a:p>
          <a:p>
            <a:r>
              <a:rPr lang="en-IN" sz="2600" dirty="0" smtClean="0"/>
              <a:t>Section 19(2) - </a:t>
            </a:r>
            <a:r>
              <a:rPr lang="en-US" sz="2600" dirty="0" smtClean="0"/>
              <a:t>a person having multiple business verticals in a State may obtain a separate registration for each business vertical, subject to such conditions as may be prescribed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0" dur="500"/>
                                        <p:tgtEl>
                                          <p:spTgt spid="3">
                                            <p:txEl>
                                              <p:pRg st="1" end="1"/>
                                            </p:txEl>
                                          </p:spTgt>
                                        </p:tgtEl>
                                      </p:cBhvr>
                                    </p:animEffect>
                                  </p:childTnLst>
                                </p:cTn>
                              </p:par>
                              <p:par>
                                <p:cTn id="11" presetID="14"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3" dur="500"/>
                                        <p:tgtEl>
                                          <p:spTgt spid="3">
                                            <p:txEl>
                                              <p:pRg st="2" end="2"/>
                                            </p:txEl>
                                          </p:spTgt>
                                        </p:tgtEl>
                                      </p:cBhvr>
                                    </p:animEffect>
                                  </p:childTnLst>
                                </p:cTn>
                              </p:par>
                              <p:par>
                                <p:cTn id="14" presetID="14" presetClass="entr" presetSubtype="1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6" dur="500"/>
                                        <p:tgtEl>
                                          <p:spTgt spid="3">
                                            <p:txEl>
                                              <p:pRg st="3" end="3"/>
                                            </p:txEl>
                                          </p:spTgt>
                                        </p:tgtEl>
                                      </p:cBhvr>
                                    </p:animEffect>
                                  </p:childTnLst>
                                </p:cTn>
                              </p:par>
                              <p:par>
                                <p:cTn id="17" presetID="14" presetClass="entr" presetSubtype="1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randombar(horizontal)">
                                      <p:cBhvr>
                                        <p:cTn id="19"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838200"/>
            <a:ext cx="10972800" cy="762000"/>
          </a:xfrm>
        </p:spPr>
        <p:txBody>
          <a:bodyPr>
            <a:normAutofit/>
          </a:bodyPr>
          <a:lstStyle/>
          <a:p>
            <a:pPr algn="ctr"/>
            <a:r>
              <a:rPr lang="en-IN" dirty="0" smtClean="0"/>
              <a:t>Voluntary registration</a:t>
            </a:r>
            <a:endParaRPr lang="en-IN" dirty="0"/>
          </a:p>
        </p:txBody>
      </p:sp>
      <p:sp>
        <p:nvSpPr>
          <p:cNvPr id="3" name="Content Placeholder 2"/>
          <p:cNvSpPr>
            <a:spLocks noGrp="1"/>
          </p:cNvSpPr>
          <p:nvPr>
            <p:ph idx="1"/>
          </p:nvPr>
        </p:nvSpPr>
        <p:spPr>
          <a:xfrm>
            <a:off x="1141412" y="1946366"/>
            <a:ext cx="9905999" cy="3844835"/>
          </a:xfrm>
        </p:spPr>
        <p:txBody>
          <a:bodyPr>
            <a:noAutofit/>
          </a:bodyPr>
          <a:lstStyle/>
          <a:p>
            <a:r>
              <a:rPr lang="en-IN" sz="2600" dirty="0" smtClean="0"/>
              <a:t>Section 23(3) - </a:t>
            </a:r>
            <a:r>
              <a:rPr lang="en-US" sz="2600" dirty="0" smtClean="0"/>
              <a:t>A person, though not liable to be registered under Schedule V, may get himself registered voluntarily, and all provisions of this Act, as are applicable to a registered taxable person, shall apply to such person.</a:t>
            </a:r>
          </a:p>
          <a:p>
            <a:r>
              <a:rPr lang="en-IN" sz="2600" dirty="0" smtClean="0"/>
              <a:t>Such taxable persons who obtain voluntary registration cannot get the registration cancelled within one year from the date of registration</a:t>
            </a:r>
          </a:p>
          <a:p>
            <a:r>
              <a:rPr lang="en-IN" sz="2600" dirty="0" smtClean="0"/>
              <a:t>All rights and obligations applicable to regular registered taxable persons are also applicable to the voluntarily registered taxable persons</a:t>
            </a:r>
            <a:endParaRPr lang="en-US" sz="26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8" presetClass="entr" presetSubtype="12"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strips(downLeft)">
                                      <p:cBhvr>
                                        <p:cTn id="19"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1737360" y="613954"/>
            <a:ext cx="8699863" cy="783772"/>
          </a:xfrm>
        </p:spPr>
        <p:txBody>
          <a:bodyPr/>
          <a:lstStyle/>
          <a:p>
            <a:r>
              <a:rPr lang="en-IN" dirty="0" smtClean="0"/>
              <a:t>Sec.23 Registration..contd...</a:t>
            </a:r>
            <a:endParaRPr lang="en-IN" dirty="0"/>
          </a:p>
        </p:txBody>
      </p:sp>
      <p:sp>
        <p:nvSpPr>
          <p:cNvPr id="3" name="Content Placeholder 2"/>
          <p:cNvSpPr>
            <a:spLocks noGrp="1"/>
          </p:cNvSpPr>
          <p:nvPr>
            <p:ph idx="1"/>
          </p:nvPr>
        </p:nvSpPr>
        <p:spPr>
          <a:xfrm>
            <a:off x="1141412" y="1763486"/>
            <a:ext cx="9905999" cy="4027715"/>
          </a:xfrm>
        </p:spPr>
        <p:txBody>
          <a:bodyPr>
            <a:normAutofit/>
          </a:bodyPr>
          <a:lstStyle/>
          <a:p>
            <a:pPr>
              <a:buNone/>
            </a:pPr>
            <a:r>
              <a:rPr lang="en-IN" dirty="0" smtClean="0"/>
              <a:t>	</a:t>
            </a:r>
            <a:endParaRPr lang="en-IN" dirty="0"/>
          </a:p>
        </p:txBody>
      </p:sp>
      <p:sp>
        <p:nvSpPr>
          <p:cNvPr id="8" name="Rectangle 7"/>
          <p:cNvSpPr/>
          <p:nvPr/>
        </p:nvSpPr>
        <p:spPr>
          <a:xfrm>
            <a:off x="979714" y="2057400"/>
            <a:ext cx="10189029" cy="3293209"/>
          </a:xfrm>
          <a:prstGeom prst="rect">
            <a:avLst/>
          </a:prstGeom>
        </p:spPr>
        <p:txBody>
          <a:bodyPr wrap="square">
            <a:spAutoFit/>
          </a:bodyPr>
          <a:lstStyle/>
          <a:p>
            <a:pPr>
              <a:buNone/>
            </a:pPr>
            <a:r>
              <a:rPr lang="en-IN" sz="2600" dirty="0" smtClean="0"/>
              <a:t>(4) Every person shall have a Permanent Account Number issued under the Income Tax Act, 1961 (43 of 1961) in order to be eligible for grant of registration under sub-section </a:t>
            </a:r>
            <a:r>
              <a:rPr lang="en-IN" sz="2600" b="1" dirty="0" smtClean="0"/>
              <a:t>(1), (2) </a:t>
            </a:r>
            <a:r>
              <a:rPr lang="en-IN" sz="2600" dirty="0" smtClean="0"/>
              <a:t>or </a:t>
            </a:r>
            <a:r>
              <a:rPr lang="en-IN" sz="2600" b="1" dirty="0" smtClean="0"/>
              <a:t>(3):</a:t>
            </a:r>
          </a:p>
          <a:p>
            <a:pPr>
              <a:buNone/>
            </a:pPr>
            <a:endParaRPr lang="en-IN" sz="2600" b="1" dirty="0" smtClean="0"/>
          </a:p>
          <a:p>
            <a:pPr>
              <a:buNone/>
            </a:pPr>
            <a:r>
              <a:rPr lang="en-IN" sz="2600" dirty="0" smtClean="0"/>
              <a:t>PROVIDED that a person required to deduct tax under section 46 shall have, in lieu of a Permanent Account Number, a Tax Deduction and Collection Account Number (TAN) issued under the said Act in order to be eligible for grant of registration.</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1413" y="618518"/>
            <a:ext cx="9905998" cy="933191"/>
          </a:xfrm>
        </p:spPr>
        <p:txBody>
          <a:bodyPr/>
          <a:lstStyle/>
          <a:p>
            <a:pPr algn="ctr"/>
            <a:r>
              <a:rPr lang="en-US" b="1" dirty="0" smtClean="0">
                <a:solidFill>
                  <a:schemeClr val="bg1"/>
                </a:solidFill>
              </a:rPr>
              <a:t>25 -Procedure for registration.</a:t>
            </a:r>
            <a:endParaRPr lang="en-US" b="1" dirty="0">
              <a:solidFill>
                <a:schemeClr val="bg1"/>
              </a:solidFill>
            </a:endParaRPr>
          </a:p>
        </p:txBody>
      </p:sp>
      <p:sp>
        <p:nvSpPr>
          <p:cNvPr id="3" name="Content Placeholder 2"/>
          <p:cNvSpPr>
            <a:spLocks noGrp="1"/>
          </p:cNvSpPr>
          <p:nvPr>
            <p:ph idx="1"/>
          </p:nvPr>
        </p:nvSpPr>
        <p:spPr>
          <a:xfrm>
            <a:off x="1141412" y="1593273"/>
            <a:ext cx="9905999" cy="4835236"/>
          </a:xfrm>
        </p:spPr>
        <p:txBody>
          <a:bodyPr>
            <a:normAutofit lnSpcReduction="10000"/>
          </a:bodyPr>
          <a:lstStyle/>
          <a:p>
            <a:r>
              <a:rPr lang="en-US" dirty="0" smtClean="0">
                <a:solidFill>
                  <a:schemeClr val="bg1"/>
                </a:solidFill>
              </a:rPr>
              <a:t>(1) Every person who is liable to be registered under section 22 or section 24 shall apply for registration in every such State or Union territory in which he is so liable within </a:t>
            </a:r>
            <a:r>
              <a:rPr lang="en-US" b="1" dirty="0" smtClean="0">
                <a:solidFill>
                  <a:srgbClr val="FF0000"/>
                </a:solidFill>
              </a:rPr>
              <a:t>thirty days</a:t>
            </a:r>
            <a:r>
              <a:rPr lang="en-US" dirty="0" smtClean="0">
                <a:solidFill>
                  <a:srgbClr val="FF0000"/>
                </a:solidFill>
              </a:rPr>
              <a:t> </a:t>
            </a:r>
            <a:r>
              <a:rPr lang="en-US" dirty="0" smtClean="0">
                <a:solidFill>
                  <a:schemeClr val="bg1"/>
                </a:solidFill>
              </a:rPr>
              <a:t>from the date on which he becomes liable to registration, in such manner and subject to such conditions as may be prescribed: </a:t>
            </a:r>
          </a:p>
          <a:p>
            <a:pPr>
              <a:buNone/>
            </a:pPr>
            <a:r>
              <a:rPr lang="en-US" dirty="0" smtClean="0">
                <a:solidFill>
                  <a:schemeClr val="bg1"/>
                </a:solidFill>
              </a:rPr>
              <a:t>	Provided that a casual taxable person or a non-resident taxable person shall apply for registration at least </a:t>
            </a:r>
            <a:r>
              <a:rPr lang="en-US" b="1" dirty="0" smtClean="0">
                <a:solidFill>
                  <a:srgbClr val="FF0000"/>
                </a:solidFill>
              </a:rPr>
              <a:t>five days prior </a:t>
            </a:r>
            <a:r>
              <a:rPr lang="en-US" dirty="0" smtClean="0">
                <a:solidFill>
                  <a:schemeClr val="bg1"/>
                </a:solidFill>
              </a:rPr>
              <a:t>to the commencement of business. </a:t>
            </a:r>
          </a:p>
          <a:p>
            <a:pPr>
              <a:buNone/>
            </a:pPr>
            <a:r>
              <a:rPr lang="en-US" dirty="0" smtClean="0">
                <a:solidFill>
                  <a:schemeClr val="bg1"/>
                </a:solidFill>
              </a:rPr>
              <a:t>Explanation.—Every person who makes a supply from the territorial waters of India shall obtain registration in the coastal State or Union territory where the nearest point of the appropriate baseline is located.</a:t>
            </a:r>
            <a:endParaRPr lang="en-US"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10972800" cy="822960"/>
          </a:xfrm>
        </p:spPr>
        <p:txBody>
          <a:bodyPr>
            <a:normAutofit fontScale="90000"/>
          </a:bodyPr>
          <a:lstStyle/>
          <a:p>
            <a:pPr algn="ctr"/>
            <a:r>
              <a:rPr lang="en-IN" sz="3500" b="1" dirty="0" smtClean="0">
                <a:solidFill>
                  <a:schemeClr val="bg1"/>
                </a:solidFill>
              </a:rPr>
              <a:t>SALIENT FEATURES OF REGISTRATION – other provisions</a:t>
            </a:r>
            <a:endParaRPr lang="en-IN" sz="3500" b="1" dirty="0">
              <a:solidFill>
                <a:schemeClr val="bg1"/>
              </a:solidFill>
            </a:endParaRPr>
          </a:p>
        </p:txBody>
      </p:sp>
      <p:sp>
        <p:nvSpPr>
          <p:cNvPr id="3" name="Content Placeholder 2"/>
          <p:cNvSpPr>
            <a:spLocks noGrp="1"/>
          </p:cNvSpPr>
          <p:nvPr>
            <p:ph idx="1"/>
          </p:nvPr>
        </p:nvSpPr>
        <p:spPr>
          <a:xfrm>
            <a:off x="927462" y="888274"/>
            <a:ext cx="10580915" cy="5664926"/>
          </a:xfrm>
        </p:spPr>
        <p:txBody>
          <a:bodyPr>
            <a:normAutofit lnSpcReduction="10000"/>
          </a:bodyPr>
          <a:lstStyle/>
          <a:p>
            <a:r>
              <a:rPr lang="en-US" dirty="0" smtClean="0">
                <a:solidFill>
                  <a:schemeClr val="bg1"/>
                </a:solidFill>
              </a:rPr>
              <a:t>State specific registration – common under all Acts – even for all taxpayers operating in more than one State</a:t>
            </a:r>
          </a:p>
          <a:p>
            <a:r>
              <a:rPr lang="en-US" dirty="0" smtClean="0">
                <a:solidFill>
                  <a:schemeClr val="bg1"/>
                </a:solidFill>
              </a:rPr>
              <a:t>Multiple registrations within one State to each business vertical– voluntary option – same scheme of tax</a:t>
            </a:r>
          </a:p>
          <a:p>
            <a:r>
              <a:rPr lang="en-IN" dirty="0" smtClean="0">
                <a:solidFill>
                  <a:schemeClr val="bg1"/>
                </a:solidFill>
              </a:rPr>
              <a:t>Voluntary registration for taxable persons who though not liable to be registered – can get themselves registered voluntarily – treated for all purposes as regular registered taxable persons</a:t>
            </a:r>
            <a:endParaRPr lang="en-US" dirty="0" smtClean="0">
              <a:solidFill>
                <a:schemeClr val="bg1"/>
              </a:solidFill>
            </a:endParaRPr>
          </a:p>
          <a:p>
            <a:r>
              <a:rPr lang="en-US" dirty="0" smtClean="0">
                <a:solidFill>
                  <a:schemeClr val="bg1"/>
                </a:solidFill>
              </a:rPr>
              <a:t>Casual traders – period based registration – no composition – eligible for ITC – advance tax by way of demand drafts which is returnable</a:t>
            </a:r>
          </a:p>
          <a:p>
            <a:r>
              <a:rPr lang="en-US" dirty="0" smtClean="0">
                <a:solidFill>
                  <a:schemeClr val="bg1"/>
                </a:solidFill>
              </a:rPr>
              <a:t>Non-resident foreign Supplier – similar to casual traders</a:t>
            </a:r>
          </a:p>
          <a:p>
            <a:r>
              <a:rPr lang="en-IN" dirty="0" smtClean="0">
                <a:solidFill>
                  <a:schemeClr val="bg1"/>
                </a:solidFill>
              </a:rPr>
              <a:t>No change of registration number in case of change of scheme of taxation – regular scheme and composition scheme</a:t>
            </a:r>
            <a:endParaRPr lang="en-US" dirty="0" smtClean="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7"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7"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7"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1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7"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10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1" nodeType="clickEffect">
                                  <p:stCondLst>
                                    <p:cond delay="0"/>
                                  </p:stCondLst>
                                  <p:childTnLst>
                                    <p:set>
                                      <p:cBhvr>
                                        <p:cTn id="42" dur="1" fill="hold">
                                          <p:stCondLst>
                                            <p:cond delay="0"/>
                                          </p:stCondLst>
                                        </p:cTn>
                                        <p:tgtEl>
                                          <p:spTgt spid="3">
                                            <p:txEl>
                                              <p:pRg st="0" end="0"/>
                                            </p:txEl>
                                          </p:spTgt>
                                        </p:tgtEl>
                                        <p:attrNameLst>
                                          <p:attrName>style.visibility</p:attrName>
                                        </p:attrNameLst>
                                      </p:cBhvr>
                                      <p:to>
                                        <p:strVal val="visible"/>
                                      </p:to>
                                    </p:set>
                                    <p:animEffect transition="in" filter="fade">
                                      <p:cBhvr>
                                        <p:cTn id="43" dur="1000"/>
                                        <p:tgtEl>
                                          <p:spTgt spid="3">
                                            <p:txEl>
                                              <p:pRg st="0" end="0"/>
                                            </p:txEl>
                                          </p:spTgt>
                                        </p:tgtEl>
                                      </p:cBhvr>
                                    </p:animEffect>
                                    <p:anim calcmode="lin" valueType="num">
                                      <p:cBhvr>
                                        <p:cTn id="4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4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1" nodeType="clickEffect">
                                  <p:stCondLst>
                                    <p:cond delay="0"/>
                                  </p:stCondLst>
                                  <p:childTnLst>
                                    <p:set>
                                      <p:cBhvr>
                                        <p:cTn id="49" dur="1" fill="hold">
                                          <p:stCondLst>
                                            <p:cond delay="0"/>
                                          </p:stCondLst>
                                        </p:cTn>
                                        <p:tgtEl>
                                          <p:spTgt spid="3">
                                            <p:txEl>
                                              <p:pRg st="1" end="1"/>
                                            </p:txEl>
                                          </p:spTgt>
                                        </p:tgtEl>
                                        <p:attrNameLst>
                                          <p:attrName>style.visibility</p:attrName>
                                        </p:attrNameLst>
                                      </p:cBhvr>
                                      <p:to>
                                        <p:strVal val="visible"/>
                                      </p:to>
                                    </p:set>
                                    <p:animEffect transition="in" filter="fade">
                                      <p:cBhvr>
                                        <p:cTn id="50" dur="1000"/>
                                        <p:tgtEl>
                                          <p:spTgt spid="3">
                                            <p:txEl>
                                              <p:pRg st="1" end="1"/>
                                            </p:txEl>
                                          </p:spTgt>
                                        </p:tgtEl>
                                      </p:cBhvr>
                                    </p:animEffect>
                                    <p:anim calcmode="lin" valueType="num">
                                      <p:cBhvr>
                                        <p:cTn id="51"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52"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grpId="1" nodeType="clickEffect">
                                  <p:stCondLst>
                                    <p:cond delay="0"/>
                                  </p:stCondLst>
                                  <p:childTnLst>
                                    <p:set>
                                      <p:cBhvr>
                                        <p:cTn id="56" dur="1" fill="hold">
                                          <p:stCondLst>
                                            <p:cond delay="0"/>
                                          </p:stCondLst>
                                        </p:cTn>
                                        <p:tgtEl>
                                          <p:spTgt spid="3">
                                            <p:txEl>
                                              <p:pRg st="2" end="2"/>
                                            </p:txEl>
                                          </p:spTgt>
                                        </p:tgtEl>
                                        <p:attrNameLst>
                                          <p:attrName>style.visibility</p:attrName>
                                        </p:attrNameLst>
                                      </p:cBhvr>
                                      <p:to>
                                        <p:strVal val="visible"/>
                                      </p:to>
                                    </p:set>
                                    <p:animEffect transition="in" filter="fade">
                                      <p:cBhvr>
                                        <p:cTn id="57" dur="1000"/>
                                        <p:tgtEl>
                                          <p:spTgt spid="3">
                                            <p:txEl>
                                              <p:pRg st="2" end="2"/>
                                            </p:txEl>
                                          </p:spTgt>
                                        </p:tgtEl>
                                      </p:cBhvr>
                                    </p:animEffect>
                                    <p:anim calcmode="lin" valueType="num">
                                      <p:cBhvr>
                                        <p:cTn id="5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5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grpId="1" nodeType="clickEffect">
                                  <p:stCondLst>
                                    <p:cond delay="0"/>
                                  </p:stCondLst>
                                  <p:childTnLst>
                                    <p:set>
                                      <p:cBhvr>
                                        <p:cTn id="63" dur="1" fill="hold">
                                          <p:stCondLst>
                                            <p:cond delay="0"/>
                                          </p:stCondLst>
                                        </p:cTn>
                                        <p:tgtEl>
                                          <p:spTgt spid="3">
                                            <p:txEl>
                                              <p:pRg st="3" end="3"/>
                                            </p:txEl>
                                          </p:spTgt>
                                        </p:tgtEl>
                                        <p:attrNameLst>
                                          <p:attrName>style.visibility</p:attrName>
                                        </p:attrNameLst>
                                      </p:cBhvr>
                                      <p:to>
                                        <p:strVal val="visible"/>
                                      </p:to>
                                    </p:set>
                                    <p:animEffect transition="in" filter="fade">
                                      <p:cBhvr>
                                        <p:cTn id="64" dur="1000"/>
                                        <p:tgtEl>
                                          <p:spTgt spid="3">
                                            <p:txEl>
                                              <p:pRg st="3" end="3"/>
                                            </p:txEl>
                                          </p:spTgt>
                                        </p:tgtEl>
                                      </p:cBhvr>
                                    </p:animEffect>
                                    <p:anim calcmode="lin" valueType="num">
                                      <p:cBhvr>
                                        <p:cTn id="6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6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grpId="1" nodeType="clickEffect">
                                  <p:stCondLst>
                                    <p:cond delay="0"/>
                                  </p:stCondLst>
                                  <p:childTnLst>
                                    <p:set>
                                      <p:cBhvr>
                                        <p:cTn id="70" dur="1" fill="hold">
                                          <p:stCondLst>
                                            <p:cond delay="0"/>
                                          </p:stCondLst>
                                        </p:cTn>
                                        <p:tgtEl>
                                          <p:spTgt spid="3">
                                            <p:txEl>
                                              <p:pRg st="4" end="4"/>
                                            </p:txEl>
                                          </p:spTgt>
                                        </p:tgtEl>
                                        <p:attrNameLst>
                                          <p:attrName>style.visibility</p:attrName>
                                        </p:attrNameLst>
                                      </p:cBhvr>
                                      <p:to>
                                        <p:strVal val="visible"/>
                                      </p:to>
                                    </p:set>
                                    <p:animEffect transition="in" filter="fade">
                                      <p:cBhvr>
                                        <p:cTn id="71" dur="1000"/>
                                        <p:tgtEl>
                                          <p:spTgt spid="3">
                                            <p:txEl>
                                              <p:pRg st="4" end="4"/>
                                            </p:txEl>
                                          </p:spTgt>
                                        </p:tgtEl>
                                      </p:cBhvr>
                                    </p:animEffect>
                                    <p:anim calcmode="lin" valueType="num">
                                      <p:cBhvr>
                                        <p:cTn id="7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7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42" presetClass="entr" presetSubtype="0" fill="hold" grpId="1" nodeType="clickEffect">
                                  <p:stCondLst>
                                    <p:cond delay="0"/>
                                  </p:stCondLst>
                                  <p:childTnLst>
                                    <p:set>
                                      <p:cBhvr>
                                        <p:cTn id="77" dur="1" fill="hold">
                                          <p:stCondLst>
                                            <p:cond delay="0"/>
                                          </p:stCondLst>
                                        </p:cTn>
                                        <p:tgtEl>
                                          <p:spTgt spid="3">
                                            <p:txEl>
                                              <p:pRg st="5" end="5"/>
                                            </p:txEl>
                                          </p:spTgt>
                                        </p:tgtEl>
                                        <p:attrNameLst>
                                          <p:attrName>style.visibility</p:attrName>
                                        </p:attrNameLst>
                                      </p:cBhvr>
                                      <p:to>
                                        <p:strVal val="visible"/>
                                      </p:to>
                                    </p:set>
                                    <p:animEffect transition="in" filter="fade">
                                      <p:cBhvr>
                                        <p:cTn id="78" dur="1000"/>
                                        <p:tgtEl>
                                          <p:spTgt spid="3">
                                            <p:txEl>
                                              <p:pRg st="5" end="5"/>
                                            </p:txEl>
                                          </p:spTgt>
                                        </p:tgtEl>
                                      </p:cBhvr>
                                    </p:animEffect>
                                    <p:anim calcmode="lin" valueType="num">
                                      <p:cBhvr>
                                        <p:cTn id="7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80"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219199" y="443345"/>
            <a:ext cx="10238509" cy="5878532"/>
          </a:xfrm>
          <a:prstGeom prst="rect">
            <a:avLst/>
          </a:prstGeom>
        </p:spPr>
        <p:txBody>
          <a:bodyPr wrap="square">
            <a:spAutoFit/>
          </a:bodyPr>
          <a:lstStyle/>
          <a:p>
            <a:endParaRPr lang="en-IN" dirty="0" smtClean="0"/>
          </a:p>
          <a:p>
            <a:pPr>
              <a:buFont typeface="Arial" pitchFamily="34" charset="0"/>
              <a:buChar char="•"/>
            </a:pPr>
            <a:r>
              <a:rPr lang="en-IN" sz="2500" dirty="0" smtClean="0">
                <a:solidFill>
                  <a:schemeClr val="bg1"/>
                </a:solidFill>
              </a:rPr>
              <a:t>Effective date of registration will date of application in all cases </a:t>
            </a:r>
          </a:p>
          <a:p>
            <a:pPr>
              <a:buFont typeface="Arial" pitchFamily="34" charset="0"/>
              <a:buChar char="•"/>
            </a:pPr>
            <a:r>
              <a:rPr lang="en-IN" sz="2500" dirty="0" smtClean="0">
                <a:solidFill>
                  <a:schemeClr val="bg1"/>
                </a:solidFill>
              </a:rPr>
              <a:t>A person can take voluntary registration under GST &amp; can also enter the input chain even prior to crossing the threshold limit, provided that he does not opt for compounding scheme</a:t>
            </a:r>
          </a:p>
          <a:p>
            <a:pPr>
              <a:buFont typeface="Arial" pitchFamily="34" charset="0"/>
              <a:buChar char="•"/>
            </a:pPr>
            <a:r>
              <a:rPr lang="en-IN" sz="2500" dirty="0" smtClean="0">
                <a:solidFill>
                  <a:schemeClr val="bg1"/>
                </a:solidFill>
              </a:rPr>
              <a:t>There will be a higher threshold limit for persons opting for compounding scheme &amp; hence can opt to pay tax at a specified percentage of the turnover without entering the credit chain.</a:t>
            </a:r>
          </a:p>
          <a:p>
            <a:pPr>
              <a:buFont typeface="Arial" pitchFamily="34" charset="0"/>
              <a:buChar char="•"/>
            </a:pPr>
            <a:r>
              <a:rPr lang="en-IN" sz="2500" b="1" dirty="0" smtClean="0">
                <a:solidFill>
                  <a:schemeClr val="bg1"/>
                </a:solidFill>
              </a:rPr>
              <a:t>Irrespective of turnover, if a taxable person carries out any inter-state supply and/or is liable to pay GST under reverse charge, he will be compulsorily required to take registration.</a:t>
            </a:r>
          </a:p>
          <a:p>
            <a:pPr>
              <a:buFont typeface="Arial" pitchFamily="34" charset="0"/>
              <a:buChar char="•"/>
            </a:pPr>
            <a:r>
              <a:rPr lang="en-IN" sz="2500" dirty="0" smtClean="0">
                <a:solidFill>
                  <a:schemeClr val="bg1"/>
                </a:solidFill>
              </a:rPr>
              <a:t>An individual importing services for personal consumption will not be liable to pay GST under reverse charge or register under GST. </a:t>
            </a:r>
          </a:p>
          <a:p>
            <a:pPr>
              <a:buFont typeface="Wingdings" pitchFamily="2" charset="2"/>
              <a:buChar char="ü"/>
            </a:pPr>
            <a:endParaRPr lang="en-IN" sz="2200" dirty="0" smtClean="0"/>
          </a:p>
          <a:p>
            <a:pPr>
              <a:buFont typeface="Wingdings" pitchFamily="2" charset="2"/>
              <a:buChar char="ü"/>
            </a:pPr>
            <a:endParaRPr lang="en-IN" dirty="0" smtClean="0"/>
          </a:p>
          <a:p>
            <a:endParaRPr lang="en-IN"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1000"/>
                                        <p:tgtEl>
                                          <p:spTgt spid="4">
                                            <p:txEl>
                                              <p:pRg st="1" end="1"/>
                                            </p:txEl>
                                          </p:spTgt>
                                        </p:tgtEl>
                                      </p:cBhvr>
                                    </p:animEffect>
                                    <p:anim calcmode="lin" valueType="num">
                                      <p:cBhvr>
                                        <p:cTn id="8"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2" end="2"/>
                                            </p:txEl>
                                          </p:spTgt>
                                        </p:tgtEl>
                                        <p:attrNameLst>
                                          <p:attrName>style.visibility</p:attrName>
                                        </p:attrNameLst>
                                      </p:cBhvr>
                                      <p:to>
                                        <p:strVal val="visible"/>
                                      </p:to>
                                    </p:set>
                                    <p:animEffect transition="in" filter="fade">
                                      <p:cBhvr>
                                        <p:cTn id="14" dur="1000"/>
                                        <p:tgtEl>
                                          <p:spTgt spid="4">
                                            <p:txEl>
                                              <p:pRg st="2" end="2"/>
                                            </p:txEl>
                                          </p:spTgt>
                                        </p:tgtEl>
                                      </p:cBhvr>
                                    </p:animEffect>
                                    <p:anim calcmode="lin" valueType="num">
                                      <p:cBhvr>
                                        <p:cTn id="1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3" end="3"/>
                                            </p:txEl>
                                          </p:spTgt>
                                        </p:tgtEl>
                                        <p:attrNameLst>
                                          <p:attrName>style.visibility</p:attrName>
                                        </p:attrNameLst>
                                      </p:cBhvr>
                                      <p:to>
                                        <p:strVal val="visible"/>
                                      </p:to>
                                    </p:set>
                                    <p:animEffect transition="in" filter="fade">
                                      <p:cBhvr>
                                        <p:cTn id="21" dur="1000"/>
                                        <p:tgtEl>
                                          <p:spTgt spid="4">
                                            <p:txEl>
                                              <p:pRg st="3" end="3"/>
                                            </p:txEl>
                                          </p:spTgt>
                                        </p:tgtEl>
                                      </p:cBhvr>
                                    </p:animEffect>
                                    <p:anim calcmode="lin" valueType="num">
                                      <p:cBhvr>
                                        <p:cTn id="22"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xEl>
                                              <p:pRg st="4" end="4"/>
                                            </p:txEl>
                                          </p:spTgt>
                                        </p:tgtEl>
                                        <p:attrNameLst>
                                          <p:attrName>style.visibility</p:attrName>
                                        </p:attrNameLst>
                                      </p:cBhvr>
                                      <p:to>
                                        <p:strVal val="visible"/>
                                      </p:to>
                                    </p:set>
                                    <p:animEffect transition="in" filter="fade">
                                      <p:cBhvr>
                                        <p:cTn id="28" dur="1000"/>
                                        <p:tgtEl>
                                          <p:spTgt spid="4">
                                            <p:txEl>
                                              <p:pRg st="4" end="4"/>
                                            </p:txEl>
                                          </p:spTgt>
                                        </p:tgtEl>
                                      </p:cBhvr>
                                    </p:animEffect>
                                    <p:anim calcmode="lin" valueType="num">
                                      <p:cBhvr>
                                        <p:cTn id="29"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
                                            <p:txEl>
                                              <p:pRg st="5" end="5"/>
                                            </p:txEl>
                                          </p:spTgt>
                                        </p:tgtEl>
                                        <p:attrNameLst>
                                          <p:attrName>style.visibility</p:attrName>
                                        </p:attrNameLst>
                                      </p:cBhvr>
                                      <p:to>
                                        <p:strVal val="visible"/>
                                      </p:to>
                                    </p:set>
                                    <p:animEffect transition="in" filter="fade">
                                      <p:cBhvr>
                                        <p:cTn id="35" dur="1000"/>
                                        <p:tgtEl>
                                          <p:spTgt spid="4">
                                            <p:txEl>
                                              <p:pRg st="5" end="5"/>
                                            </p:txEl>
                                          </p:spTgt>
                                        </p:tgtEl>
                                      </p:cBhvr>
                                    </p:animEffect>
                                    <p:anim calcmode="lin" valueType="num">
                                      <p:cBhvr>
                                        <p:cTn id="36"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745672" y="704088"/>
            <a:ext cx="8922327" cy="667512"/>
          </a:xfrm>
        </p:spPr>
        <p:txBody>
          <a:bodyPr>
            <a:normAutofit/>
          </a:bodyPr>
          <a:lstStyle/>
          <a:p>
            <a:pPr algn="ctr"/>
            <a:r>
              <a:rPr lang="en-IN" b="1" dirty="0" smtClean="0">
                <a:solidFill>
                  <a:schemeClr val="bg1"/>
                </a:solidFill>
              </a:rPr>
              <a:t>AGENDA</a:t>
            </a:r>
            <a:endParaRPr lang="en-IN" b="1" dirty="0">
              <a:solidFill>
                <a:schemeClr val="bg1"/>
              </a:solidFill>
            </a:endParaRPr>
          </a:p>
        </p:txBody>
      </p:sp>
      <p:sp>
        <p:nvSpPr>
          <p:cNvPr id="6" name="Content Placeholder 5"/>
          <p:cNvSpPr>
            <a:spLocks noGrp="1"/>
          </p:cNvSpPr>
          <p:nvPr>
            <p:ph idx="1"/>
          </p:nvPr>
        </p:nvSpPr>
        <p:spPr>
          <a:xfrm>
            <a:off x="1141412" y="1528354"/>
            <a:ext cx="9905999" cy="4262847"/>
          </a:xfrm>
        </p:spPr>
        <p:txBody>
          <a:bodyPr>
            <a:normAutofit/>
          </a:bodyPr>
          <a:lstStyle/>
          <a:p>
            <a:r>
              <a:rPr lang="en-IN" sz="4000" dirty="0" smtClean="0">
                <a:solidFill>
                  <a:schemeClr val="bg1"/>
                </a:solidFill>
              </a:rPr>
              <a:t>REGISTRATION</a:t>
            </a:r>
          </a:p>
          <a:p>
            <a:r>
              <a:rPr lang="en-IN" sz="4000" dirty="0" smtClean="0">
                <a:solidFill>
                  <a:schemeClr val="bg1"/>
                </a:solidFill>
              </a:rPr>
              <a:t>RETURNS</a:t>
            </a:r>
          </a:p>
          <a:p>
            <a:r>
              <a:rPr lang="en-US" sz="4000" dirty="0" smtClean="0">
                <a:solidFill>
                  <a:schemeClr val="bg1"/>
                </a:solidFill>
              </a:rPr>
              <a:t>MATCHING CONCEPT </a:t>
            </a:r>
          </a:p>
          <a:p>
            <a:r>
              <a:rPr lang="en-US" sz="4000" dirty="0" smtClean="0">
                <a:solidFill>
                  <a:schemeClr val="bg1"/>
                </a:solidFill>
              </a:rPr>
              <a:t>STAR RATING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162594" y="838200"/>
            <a:ext cx="10332720" cy="5078313"/>
          </a:xfrm>
          <a:prstGeom prst="rect">
            <a:avLst/>
          </a:prstGeom>
        </p:spPr>
        <p:txBody>
          <a:bodyPr wrap="square">
            <a:spAutoFit/>
          </a:bodyPr>
          <a:lstStyle/>
          <a:p>
            <a:pPr>
              <a:buFont typeface="Wingdings" pitchFamily="2" charset="2"/>
              <a:buChar char="ü"/>
            </a:pPr>
            <a:r>
              <a:rPr lang="en-IN" sz="2400" dirty="0" smtClean="0">
                <a:solidFill>
                  <a:schemeClr val="bg1"/>
                </a:solidFill>
              </a:rPr>
              <a:t>All UN Bodies seeking to claim refund of taxes paid by them would be required to obtain a unique identification number (ID) from the GST portal. </a:t>
            </a:r>
          </a:p>
          <a:p>
            <a:pPr>
              <a:buFont typeface="Wingdings" pitchFamily="2" charset="2"/>
              <a:buChar char="ü"/>
            </a:pPr>
            <a:r>
              <a:rPr lang="en-IN" sz="2400" dirty="0" smtClean="0">
                <a:solidFill>
                  <a:schemeClr val="bg1"/>
                </a:solidFill>
              </a:rPr>
              <a:t>A unique identification number will be given by the respective state tax authorities</a:t>
            </a:r>
            <a:r>
              <a:rPr lang="en-IN" sz="2400" b="1" dirty="0" smtClean="0">
                <a:solidFill>
                  <a:schemeClr val="bg1"/>
                </a:solidFill>
              </a:rPr>
              <a:t>. </a:t>
            </a:r>
          </a:p>
          <a:p>
            <a:pPr>
              <a:buFont typeface="Wingdings" pitchFamily="2" charset="2"/>
              <a:buChar char="ü"/>
            </a:pPr>
            <a:r>
              <a:rPr lang="en-IN" sz="2400" dirty="0" smtClean="0">
                <a:solidFill>
                  <a:schemeClr val="bg1"/>
                </a:solidFill>
              </a:rPr>
              <a:t>The Input Services Distributor are required to obtain GST Identification Number (GSTIN) for distributing the credit of GST paid on services proposed to be used at multiple location which are separately registered. </a:t>
            </a:r>
          </a:p>
          <a:p>
            <a:pPr>
              <a:buFont typeface="Wingdings" pitchFamily="2" charset="2"/>
              <a:buChar char="ü"/>
            </a:pPr>
            <a:r>
              <a:rPr lang="en-IN" sz="2400" dirty="0" smtClean="0">
                <a:solidFill>
                  <a:schemeClr val="bg1"/>
                </a:solidFill>
              </a:rPr>
              <a:t>Dealers who are below the GST threshold will have option to remain in GST chain. </a:t>
            </a:r>
          </a:p>
          <a:p>
            <a:pPr>
              <a:buFont typeface="Wingdings" pitchFamily="2" charset="2"/>
              <a:buChar char="ü"/>
            </a:pPr>
            <a:r>
              <a:rPr lang="en-IN" sz="2400" dirty="0" smtClean="0">
                <a:solidFill>
                  <a:schemeClr val="bg1"/>
                </a:solidFill>
              </a:rPr>
              <a:t>Tax Authorities, in case of enforcement cases, may grant </a:t>
            </a:r>
            <a:r>
              <a:rPr lang="en-IN" sz="2400" dirty="0" err="1" smtClean="0">
                <a:solidFill>
                  <a:schemeClr val="bg1"/>
                </a:solidFill>
              </a:rPr>
              <a:t>suo-moto</a:t>
            </a:r>
            <a:r>
              <a:rPr lang="en-IN" sz="2400" dirty="0" smtClean="0">
                <a:solidFill>
                  <a:schemeClr val="bg1"/>
                </a:solidFill>
              </a:rPr>
              <a:t> registration. If such person does not have PAN, the registration would be initially temporary and later converted into a PAN based registration. </a:t>
            </a:r>
            <a:endParaRPr lang="en-IN" sz="2400" b="1" dirty="0" smtClean="0">
              <a:solidFill>
                <a:schemeClr val="bg1"/>
              </a:solidFill>
            </a:endParaRPr>
          </a:p>
          <a:p>
            <a:pPr>
              <a:buFont typeface="Wingdings" pitchFamily="2" charset="2"/>
              <a:buChar char="ü"/>
            </a:pPr>
            <a:endParaRPr lang="en-IN" b="1" dirty="0" smtClean="0"/>
          </a:p>
          <a:p>
            <a:pPr>
              <a:buFont typeface="Wingdings" pitchFamily="2" charset="2"/>
              <a:buChar char="ü"/>
            </a:pPr>
            <a:endParaRPr lang="en-IN"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7"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5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7" presetClass="entr" presetSubtype="4"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 calcmode="lin" valueType="num">
                                      <p:cBhvr additive="base">
                                        <p:cTn id="18" dur="5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9" dur="5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7" presetClass="entr" presetSubtype="4" fill="hold"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 calcmode="lin" valueType="num">
                                      <p:cBhvr additive="base">
                                        <p:cTn id="24" dur="5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5" dur="5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7" presetClass="entr" presetSubtype="4" fill="hold"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 calcmode="lin" valueType="num">
                                      <p:cBhvr additive="base">
                                        <p:cTn id="30" dur="5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1" dur="5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110343" y="762001"/>
            <a:ext cx="10345783" cy="5432256"/>
          </a:xfrm>
          <a:prstGeom prst="rect">
            <a:avLst/>
          </a:prstGeom>
        </p:spPr>
        <p:txBody>
          <a:bodyPr wrap="square">
            <a:spAutoFit/>
          </a:bodyPr>
          <a:lstStyle/>
          <a:p>
            <a:pPr>
              <a:buFont typeface="Wingdings" pitchFamily="2" charset="2"/>
              <a:buChar char="ü"/>
            </a:pPr>
            <a:r>
              <a:rPr lang="en-IN" sz="2500" dirty="0" smtClean="0">
                <a:solidFill>
                  <a:schemeClr val="bg1"/>
                </a:solidFill>
              </a:rPr>
              <a:t>PAN will be mandatory for registration under GST </a:t>
            </a:r>
          </a:p>
          <a:p>
            <a:pPr>
              <a:buFont typeface="Wingdings" pitchFamily="2" charset="2"/>
              <a:buChar char="ü"/>
            </a:pPr>
            <a:r>
              <a:rPr lang="en-IN" sz="2500" dirty="0" smtClean="0">
                <a:solidFill>
                  <a:schemeClr val="bg1"/>
                </a:solidFill>
              </a:rPr>
              <a:t>Unified Application to both Tax Authorities Central as well as State</a:t>
            </a:r>
          </a:p>
          <a:p>
            <a:pPr>
              <a:buFont typeface="Wingdings" pitchFamily="2" charset="2"/>
              <a:buChar char="ü"/>
            </a:pPr>
            <a:r>
              <a:rPr lang="en-IN" sz="2500" dirty="0" smtClean="0">
                <a:solidFill>
                  <a:schemeClr val="bg1"/>
                </a:solidFill>
              </a:rPr>
              <a:t>Within a PAN, separate registration for separate business verticals within a state is possible with respect to certain condition: </a:t>
            </a:r>
          </a:p>
          <a:p>
            <a:pPr>
              <a:buFont typeface="Wingdings" pitchFamily="2" charset="2"/>
              <a:buChar char="ü"/>
            </a:pPr>
            <a:r>
              <a:rPr lang="en-IN" sz="2500" b="1" dirty="0" smtClean="0">
                <a:solidFill>
                  <a:schemeClr val="bg1"/>
                </a:solidFill>
              </a:rPr>
              <a:t>Rejection of application for Registration under CGST/SGST shall be deemed to be a rejection of application for Registration under SGST/CGST Act. </a:t>
            </a:r>
          </a:p>
          <a:p>
            <a:pPr>
              <a:buFont typeface="Wingdings" pitchFamily="2" charset="2"/>
              <a:buChar char="ü"/>
            </a:pPr>
            <a:r>
              <a:rPr lang="en-IN" sz="2500" b="1" dirty="0" smtClean="0">
                <a:solidFill>
                  <a:schemeClr val="bg1"/>
                </a:solidFill>
              </a:rPr>
              <a:t> </a:t>
            </a:r>
            <a:r>
              <a:rPr lang="en-IN" sz="2500" dirty="0" smtClean="0">
                <a:solidFill>
                  <a:schemeClr val="bg1"/>
                </a:solidFill>
              </a:rPr>
              <a:t>Grant of registration under CGST/SGST Act </a:t>
            </a:r>
            <a:r>
              <a:rPr lang="en-IN" sz="2500" b="1" dirty="0" smtClean="0">
                <a:solidFill>
                  <a:schemeClr val="bg1"/>
                </a:solidFill>
              </a:rPr>
              <a:t>shall be deemed to be grant of registration under the SGST/CGST Act provided that the application for registration or the Unique Identity Number has not been rejected under SGST/CGST Act within the time specified. </a:t>
            </a:r>
          </a:p>
          <a:p>
            <a:pPr>
              <a:buFont typeface="Wingdings" pitchFamily="2" charset="2"/>
              <a:buChar char="ü"/>
            </a:pPr>
            <a:r>
              <a:rPr lang="en-IN" sz="2500" dirty="0" smtClean="0">
                <a:solidFill>
                  <a:schemeClr val="bg1"/>
                </a:solidFill>
              </a:rPr>
              <a:t>Application shall not be rejected without giving a notice to show cause and without giving the person a reasonable opportunity of being heard.</a:t>
            </a:r>
            <a:r>
              <a:rPr lang="en-IN" sz="2500" dirty="0" smtClean="0"/>
              <a:t> </a:t>
            </a:r>
          </a:p>
          <a:p>
            <a:pPr>
              <a:buFont typeface="Wingdings" pitchFamily="2" charset="2"/>
              <a:buChar char="ü"/>
            </a:pPr>
            <a:endParaRPr lang="en-IN" sz="22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1320800" y="3276600"/>
            <a:ext cx="2540000" cy="1295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b="1" dirty="0" smtClean="0">
                <a:solidFill>
                  <a:schemeClr val="bg1"/>
                </a:solidFill>
              </a:rPr>
              <a:t>WHO</a:t>
            </a:r>
            <a:endParaRPr lang="en-IN" b="1" dirty="0">
              <a:solidFill>
                <a:schemeClr val="bg1"/>
              </a:solidFill>
            </a:endParaRPr>
          </a:p>
        </p:txBody>
      </p:sp>
      <p:sp>
        <p:nvSpPr>
          <p:cNvPr id="4" name="Rectangle 3"/>
          <p:cNvSpPr/>
          <p:nvPr/>
        </p:nvSpPr>
        <p:spPr>
          <a:xfrm>
            <a:off x="3657600" y="914400"/>
            <a:ext cx="4470400" cy="1143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b="1" dirty="0" smtClean="0">
                <a:solidFill>
                  <a:schemeClr val="bg1"/>
                </a:solidFill>
              </a:rPr>
              <a:t>REGISTRATION</a:t>
            </a:r>
            <a:endParaRPr lang="en-IN" b="1" dirty="0">
              <a:solidFill>
                <a:schemeClr val="bg1"/>
              </a:solidFill>
            </a:endParaRPr>
          </a:p>
        </p:txBody>
      </p:sp>
      <p:sp>
        <p:nvSpPr>
          <p:cNvPr id="5" name="Oval 4"/>
          <p:cNvSpPr/>
          <p:nvPr/>
        </p:nvSpPr>
        <p:spPr>
          <a:xfrm>
            <a:off x="4876800" y="3276600"/>
            <a:ext cx="2540000" cy="1219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b="1" dirty="0" smtClean="0">
                <a:solidFill>
                  <a:schemeClr val="bg1"/>
                </a:solidFill>
              </a:rPr>
              <a:t>WHERE</a:t>
            </a:r>
            <a:endParaRPr lang="en-IN" b="1" dirty="0">
              <a:solidFill>
                <a:schemeClr val="bg1"/>
              </a:solidFill>
            </a:endParaRPr>
          </a:p>
        </p:txBody>
      </p:sp>
      <p:sp>
        <p:nvSpPr>
          <p:cNvPr id="6" name="Oval 5"/>
          <p:cNvSpPr/>
          <p:nvPr/>
        </p:nvSpPr>
        <p:spPr>
          <a:xfrm>
            <a:off x="8432800" y="3276600"/>
            <a:ext cx="2540000" cy="1143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b="1" dirty="0" smtClean="0">
                <a:solidFill>
                  <a:schemeClr val="bg1"/>
                </a:solidFill>
              </a:rPr>
              <a:t>WHEN</a:t>
            </a:r>
            <a:endParaRPr lang="en-IN" b="1" dirty="0">
              <a:solidFill>
                <a:schemeClr val="bg1"/>
              </a:solidFill>
            </a:endParaRPr>
          </a:p>
        </p:txBody>
      </p:sp>
      <p:sp>
        <p:nvSpPr>
          <p:cNvPr id="7" name="Rectangle 6"/>
          <p:cNvSpPr/>
          <p:nvPr/>
        </p:nvSpPr>
        <p:spPr>
          <a:xfrm>
            <a:off x="1219200" y="5257800"/>
            <a:ext cx="307848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b="1" dirty="0" smtClean="0">
                <a:solidFill>
                  <a:schemeClr val="bg1"/>
                </a:solidFill>
              </a:rPr>
              <a:t>EVERY PERSON AS PER SEC</a:t>
            </a:r>
            <a:endParaRPr lang="en-IN" b="1" dirty="0">
              <a:solidFill>
                <a:schemeClr val="bg1"/>
              </a:solidFill>
            </a:endParaRPr>
          </a:p>
        </p:txBody>
      </p:sp>
      <p:sp>
        <p:nvSpPr>
          <p:cNvPr id="8" name="Rectangle 7"/>
          <p:cNvSpPr/>
          <p:nvPr/>
        </p:nvSpPr>
        <p:spPr>
          <a:xfrm>
            <a:off x="4876800" y="5257800"/>
            <a:ext cx="3048000" cy="1143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600" b="1" dirty="0" smtClean="0">
                <a:solidFill>
                  <a:schemeClr val="bg1"/>
                </a:solidFill>
              </a:rPr>
              <a:t>IN EVERY STATE  FROM WHERE HE MAKES TAXABLE SUPLY</a:t>
            </a:r>
            <a:endParaRPr lang="en-IN" sz="1600" b="1" dirty="0">
              <a:solidFill>
                <a:schemeClr val="bg1"/>
              </a:solidFill>
            </a:endParaRPr>
          </a:p>
        </p:txBody>
      </p:sp>
      <p:sp>
        <p:nvSpPr>
          <p:cNvPr id="9" name="Rectangle 8"/>
          <p:cNvSpPr/>
          <p:nvPr/>
        </p:nvSpPr>
        <p:spPr>
          <a:xfrm>
            <a:off x="8432800" y="5257800"/>
            <a:ext cx="2946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b="1" dirty="0" smtClean="0">
                <a:solidFill>
                  <a:schemeClr val="bg1"/>
                </a:solidFill>
              </a:rPr>
              <a:t>WITHIN 30 DAYS</a:t>
            </a:r>
            <a:endParaRPr lang="en-IN" b="1" dirty="0">
              <a:solidFill>
                <a:schemeClr val="bg1"/>
              </a:solidFill>
            </a:endParaRPr>
          </a:p>
        </p:txBody>
      </p:sp>
      <p:cxnSp>
        <p:nvCxnSpPr>
          <p:cNvPr id="11" name="Straight Arrow Connector 10"/>
          <p:cNvCxnSpPr/>
          <p:nvPr/>
        </p:nvCxnSpPr>
        <p:spPr>
          <a:xfrm rot="5400000">
            <a:off x="3784600" y="2184400"/>
            <a:ext cx="1066800" cy="1117600"/>
          </a:xfrm>
          <a:prstGeom prst="straightConnector1">
            <a:avLst/>
          </a:prstGeom>
          <a:ln w="88900">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rot="5400000">
            <a:off x="5473832" y="2704968"/>
            <a:ext cx="838994" cy="1059"/>
          </a:xfrm>
          <a:prstGeom prst="straightConnector1">
            <a:avLst/>
          </a:prstGeom>
          <a:ln w="88900">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7416800" y="2209800"/>
            <a:ext cx="1524000" cy="990600"/>
          </a:xfrm>
          <a:prstGeom prst="straightConnector1">
            <a:avLst/>
          </a:prstGeom>
          <a:ln w="88900">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rot="16200000" flipH="1">
            <a:off x="2457432" y="4923084"/>
            <a:ext cx="364375" cy="1845"/>
          </a:xfrm>
          <a:prstGeom prst="straightConnector1">
            <a:avLst/>
          </a:prstGeom>
          <a:ln w="88900">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rot="5400000">
            <a:off x="6172200" y="4952736"/>
            <a:ext cx="457200" cy="2117"/>
          </a:xfrm>
          <a:prstGeom prst="straightConnector1">
            <a:avLst/>
          </a:prstGeom>
          <a:ln w="88900">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rot="5400000">
            <a:off x="9737798" y="4842199"/>
            <a:ext cx="434045" cy="24281"/>
          </a:xfrm>
          <a:prstGeom prst="straightConnector1">
            <a:avLst/>
          </a:prstGeom>
          <a:ln w="88900">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ppt_x"/>
                                          </p:val>
                                        </p:tav>
                                        <p:tav tm="100000">
                                          <p:val>
                                            <p:strVal val="#ppt_x"/>
                                          </p:val>
                                        </p:tav>
                                      </p:tavLst>
                                    </p:anim>
                                    <p:anim calcmode="lin" valueType="num">
                                      <p:cBhvr additive="base">
                                        <p:cTn id="3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ppt_x"/>
                                          </p:val>
                                        </p:tav>
                                        <p:tav tm="100000">
                                          <p:val>
                                            <p:strVal val="#ppt_x"/>
                                          </p:val>
                                        </p:tav>
                                      </p:tavLst>
                                    </p:anim>
                                    <p:anim calcmode="lin" valueType="num">
                                      <p:cBhvr additive="base">
                                        <p:cTn id="4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ppt_x"/>
                                          </p:val>
                                        </p:tav>
                                        <p:tav tm="100000">
                                          <p:val>
                                            <p:strVal val="#ppt_x"/>
                                          </p:val>
                                        </p:tav>
                                      </p:tavLst>
                                    </p:anim>
                                    <p:anim calcmode="lin" valueType="num">
                                      <p:cBhvr additive="base">
                                        <p:cTn id="5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7"/>
                                        </p:tgtEl>
                                        <p:attrNameLst>
                                          <p:attrName>style.visibility</p:attrName>
                                        </p:attrNameLst>
                                      </p:cBhvr>
                                      <p:to>
                                        <p:strVal val="visible"/>
                                      </p:to>
                                    </p:set>
                                    <p:anim calcmode="lin" valueType="num">
                                      <p:cBhvr additive="base">
                                        <p:cTn id="55" dur="500" fill="hold"/>
                                        <p:tgtEl>
                                          <p:spTgt spid="7"/>
                                        </p:tgtEl>
                                        <p:attrNameLst>
                                          <p:attrName>ppt_x</p:attrName>
                                        </p:attrNameLst>
                                      </p:cBhvr>
                                      <p:tavLst>
                                        <p:tav tm="0">
                                          <p:val>
                                            <p:strVal val="#ppt_x"/>
                                          </p:val>
                                        </p:tav>
                                        <p:tav tm="100000">
                                          <p:val>
                                            <p:strVal val="#ppt_x"/>
                                          </p:val>
                                        </p:tav>
                                      </p:tavLst>
                                    </p:anim>
                                    <p:anim calcmode="lin" valueType="num">
                                      <p:cBhvr additive="base">
                                        <p:cTn id="5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19"/>
                                        </p:tgtEl>
                                        <p:attrNameLst>
                                          <p:attrName>style.visibility</p:attrName>
                                        </p:attrNameLst>
                                      </p:cBhvr>
                                      <p:to>
                                        <p:strVal val="visible"/>
                                      </p:to>
                                    </p:set>
                                    <p:anim calcmode="lin" valueType="num">
                                      <p:cBhvr additive="base">
                                        <p:cTn id="61" dur="500" fill="hold"/>
                                        <p:tgtEl>
                                          <p:spTgt spid="19"/>
                                        </p:tgtEl>
                                        <p:attrNameLst>
                                          <p:attrName>ppt_x</p:attrName>
                                        </p:attrNameLst>
                                      </p:cBhvr>
                                      <p:tavLst>
                                        <p:tav tm="0">
                                          <p:val>
                                            <p:strVal val="#ppt_x"/>
                                          </p:val>
                                        </p:tav>
                                        <p:tav tm="100000">
                                          <p:val>
                                            <p:strVal val="#ppt_x"/>
                                          </p:val>
                                        </p:tav>
                                      </p:tavLst>
                                    </p:anim>
                                    <p:anim calcmode="lin" valueType="num">
                                      <p:cBhvr additive="base">
                                        <p:cTn id="6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8"/>
                                        </p:tgtEl>
                                        <p:attrNameLst>
                                          <p:attrName>style.visibility</p:attrName>
                                        </p:attrNameLst>
                                      </p:cBhvr>
                                      <p:to>
                                        <p:strVal val="visible"/>
                                      </p:to>
                                    </p:set>
                                    <p:anim calcmode="lin" valueType="num">
                                      <p:cBhvr additive="base">
                                        <p:cTn id="67" dur="500" fill="hold"/>
                                        <p:tgtEl>
                                          <p:spTgt spid="8"/>
                                        </p:tgtEl>
                                        <p:attrNameLst>
                                          <p:attrName>ppt_x</p:attrName>
                                        </p:attrNameLst>
                                      </p:cBhvr>
                                      <p:tavLst>
                                        <p:tav tm="0">
                                          <p:val>
                                            <p:strVal val="#ppt_x"/>
                                          </p:val>
                                        </p:tav>
                                        <p:tav tm="100000">
                                          <p:val>
                                            <p:strVal val="#ppt_x"/>
                                          </p:val>
                                        </p:tav>
                                      </p:tavLst>
                                    </p:anim>
                                    <p:anim calcmode="lin" valueType="num">
                                      <p:cBhvr additive="base">
                                        <p:cTn id="6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additive="base">
                                        <p:cTn id="73" dur="500" fill="hold"/>
                                        <p:tgtEl>
                                          <p:spTgt spid="21"/>
                                        </p:tgtEl>
                                        <p:attrNameLst>
                                          <p:attrName>ppt_x</p:attrName>
                                        </p:attrNameLst>
                                      </p:cBhvr>
                                      <p:tavLst>
                                        <p:tav tm="0">
                                          <p:val>
                                            <p:strVal val="#ppt_x"/>
                                          </p:val>
                                        </p:tav>
                                        <p:tav tm="100000">
                                          <p:val>
                                            <p:strVal val="#ppt_x"/>
                                          </p:val>
                                        </p:tav>
                                      </p:tavLst>
                                    </p:anim>
                                    <p:anim calcmode="lin" valueType="num">
                                      <p:cBhvr additive="base">
                                        <p:cTn id="7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9"/>
                                        </p:tgtEl>
                                        <p:attrNameLst>
                                          <p:attrName>style.visibility</p:attrName>
                                        </p:attrNameLst>
                                      </p:cBhvr>
                                      <p:to>
                                        <p:strVal val="visible"/>
                                      </p:to>
                                    </p:set>
                                    <p:anim calcmode="lin" valueType="num">
                                      <p:cBhvr additive="base">
                                        <p:cTn id="79" dur="500" fill="hold"/>
                                        <p:tgtEl>
                                          <p:spTgt spid="9"/>
                                        </p:tgtEl>
                                        <p:attrNameLst>
                                          <p:attrName>ppt_x</p:attrName>
                                        </p:attrNameLst>
                                      </p:cBhvr>
                                      <p:tavLst>
                                        <p:tav tm="0">
                                          <p:val>
                                            <p:strVal val="#ppt_x"/>
                                          </p:val>
                                        </p:tav>
                                        <p:tav tm="100000">
                                          <p:val>
                                            <p:strVal val="#ppt_x"/>
                                          </p:val>
                                        </p:tav>
                                      </p:tavLst>
                                    </p:anim>
                                    <p:anim calcmode="lin" valueType="num">
                                      <p:cBhvr additive="base">
                                        <p:cTn id="8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13509"/>
            <a:ext cx="10972800" cy="901337"/>
          </a:xfrm>
        </p:spPr>
        <p:txBody>
          <a:bodyPr/>
          <a:lstStyle/>
          <a:p>
            <a:pPr algn="ctr"/>
            <a:r>
              <a:rPr lang="en-US" b="1" dirty="0" smtClean="0">
                <a:solidFill>
                  <a:schemeClr val="bg1"/>
                </a:solidFill>
              </a:rPr>
              <a:t>GSTIN – (REGISTRATION NO.)</a:t>
            </a:r>
            <a:endParaRPr lang="en-IN" b="1" dirty="0">
              <a:solidFill>
                <a:schemeClr val="bg1"/>
              </a:solidFill>
            </a:endParaRPr>
          </a:p>
        </p:txBody>
      </p:sp>
      <p:sp>
        <p:nvSpPr>
          <p:cNvPr id="3" name="Content Placeholder 2"/>
          <p:cNvSpPr>
            <a:spLocks noGrp="1"/>
          </p:cNvSpPr>
          <p:nvPr>
            <p:ph idx="1"/>
          </p:nvPr>
        </p:nvSpPr>
        <p:spPr>
          <a:xfrm>
            <a:off x="1489166" y="1332411"/>
            <a:ext cx="9862457" cy="5220789"/>
          </a:xfrm>
        </p:spPr>
        <p:txBody>
          <a:bodyPr>
            <a:normAutofit lnSpcReduction="10000"/>
          </a:bodyPr>
          <a:lstStyle/>
          <a:p>
            <a:r>
              <a:rPr lang="en-IN" sz="2100" dirty="0" smtClean="0">
                <a:solidFill>
                  <a:schemeClr val="bg1"/>
                </a:solidFill>
              </a:rPr>
              <a:t>PAN is compulsory to obtain registration under the GST Act</a:t>
            </a:r>
          </a:p>
          <a:p>
            <a:pPr>
              <a:buNone/>
            </a:pPr>
            <a:r>
              <a:rPr lang="en-IN" sz="2100" dirty="0" smtClean="0">
                <a:solidFill>
                  <a:schemeClr val="bg1"/>
                </a:solidFill>
              </a:rPr>
              <a:t>	</a:t>
            </a:r>
            <a:r>
              <a:rPr lang="en-IN" sz="1950" dirty="0" smtClean="0">
                <a:solidFill>
                  <a:schemeClr val="bg1"/>
                </a:solidFill>
              </a:rPr>
              <a:t>Exception - A non-resident taxable person and where </a:t>
            </a:r>
            <a:r>
              <a:rPr lang="en-IN" sz="1950" dirty="0" err="1" smtClean="0">
                <a:solidFill>
                  <a:schemeClr val="bg1"/>
                </a:solidFill>
              </a:rPr>
              <a:t>suo-motu</a:t>
            </a:r>
            <a:r>
              <a:rPr lang="en-IN" sz="1950" dirty="0" smtClean="0">
                <a:solidFill>
                  <a:schemeClr val="bg1"/>
                </a:solidFill>
              </a:rPr>
              <a:t> registration is issued till it is legalised with normal registration</a:t>
            </a:r>
          </a:p>
          <a:p>
            <a:pPr marL="0" indent="0">
              <a:buNone/>
            </a:pPr>
            <a:endParaRPr lang="en-US" sz="2100" dirty="0" smtClean="0">
              <a:solidFill>
                <a:schemeClr val="bg1"/>
              </a:solidFill>
            </a:endParaRPr>
          </a:p>
          <a:p>
            <a:r>
              <a:rPr lang="en-US" sz="2100" b="1" dirty="0" smtClean="0">
                <a:solidFill>
                  <a:schemeClr val="bg1"/>
                </a:solidFill>
              </a:rPr>
              <a:t>PAN based 15 digit alpha-numeric code</a:t>
            </a:r>
          </a:p>
          <a:p>
            <a:pPr>
              <a:buNone/>
            </a:pPr>
            <a:endParaRPr lang="en-US" sz="2100" dirty="0" smtClean="0">
              <a:solidFill>
                <a:schemeClr val="bg1"/>
              </a:solidFill>
            </a:endParaRPr>
          </a:p>
          <a:p>
            <a:r>
              <a:rPr lang="en-US" sz="2100" b="1" dirty="0" smtClean="0">
                <a:solidFill>
                  <a:schemeClr val="bg1"/>
                </a:solidFill>
              </a:rPr>
              <a:t>First 2 digits is State Code – 27 for MAHARASHTRA</a:t>
            </a:r>
          </a:p>
          <a:p>
            <a:r>
              <a:rPr lang="en-US" sz="2100" b="1" dirty="0" smtClean="0">
                <a:solidFill>
                  <a:schemeClr val="bg1"/>
                </a:solidFill>
              </a:rPr>
              <a:t>3</a:t>
            </a:r>
            <a:r>
              <a:rPr lang="en-US" sz="2100" b="1" baseline="30000" dirty="0" smtClean="0">
                <a:solidFill>
                  <a:schemeClr val="bg1"/>
                </a:solidFill>
              </a:rPr>
              <a:t>rd</a:t>
            </a:r>
            <a:r>
              <a:rPr lang="en-US" sz="2100" b="1" dirty="0" smtClean="0">
                <a:solidFill>
                  <a:schemeClr val="bg1"/>
                </a:solidFill>
              </a:rPr>
              <a:t> to 12</a:t>
            </a:r>
            <a:r>
              <a:rPr lang="en-US" sz="2100" b="1" baseline="30000" dirty="0" smtClean="0">
                <a:solidFill>
                  <a:schemeClr val="bg1"/>
                </a:solidFill>
              </a:rPr>
              <a:t>th</a:t>
            </a:r>
            <a:r>
              <a:rPr lang="en-US" sz="2100" b="1" dirty="0" smtClean="0">
                <a:solidFill>
                  <a:schemeClr val="bg1"/>
                </a:solidFill>
              </a:rPr>
              <a:t> digit – PAN of the business entity</a:t>
            </a:r>
          </a:p>
          <a:p>
            <a:r>
              <a:rPr lang="en-US" sz="2100" b="1" dirty="0" smtClean="0">
                <a:solidFill>
                  <a:schemeClr val="bg1"/>
                </a:solidFill>
              </a:rPr>
              <a:t>13</a:t>
            </a:r>
            <a:r>
              <a:rPr lang="en-US" sz="2100" b="1" baseline="30000" dirty="0" smtClean="0">
                <a:solidFill>
                  <a:schemeClr val="bg1"/>
                </a:solidFill>
              </a:rPr>
              <a:t>th</a:t>
            </a:r>
            <a:r>
              <a:rPr lang="en-US" sz="2100" b="1" dirty="0" smtClean="0">
                <a:solidFill>
                  <a:schemeClr val="bg1"/>
                </a:solidFill>
              </a:rPr>
              <a:t> digit – Entity Code</a:t>
            </a:r>
          </a:p>
          <a:p>
            <a:r>
              <a:rPr lang="en-US" sz="2100" b="1" dirty="0" smtClean="0">
                <a:solidFill>
                  <a:schemeClr val="bg1"/>
                </a:solidFill>
              </a:rPr>
              <a:t>14</a:t>
            </a:r>
            <a:r>
              <a:rPr lang="en-US" sz="2100" b="1" baseline="30000" dirty="0" smtClean="0">
                <a:solidFill>
                  <a:schemeClr val="bg1"/>
                </a:solidFill>
              </a:rPr>
              <a:t>th</a:t>
            </a:r>
            <a:r>
              <a:rPr lang="en-US" sz="2100" b="1" dirty="0" smtClean="0">
                <a:solidFill>
                  <a:schemeClr val="bg1"/>
                </a:solidFill>
              </a:rPr>
              <a:t> digit – Blank for future use</a:t>
            </a:r>
          </a:p>
          <a:p>
            <a:r>
              <a:rPr lang="en-US" sz="2100" b="1" dirty="0" smtClean="0">
                <a:solidFill>
                  <a:schemeClr val="bg1"/>
                </a:solidFill>
              </a:rPr>
              <a:t>15</a:t>
            </a:r>
            <a:r>
              <a:rPr lang="en-US" sz="2100" b="1" baseline="30000" dirty="0" smtClean="0">
                <a:solidFill>
                  <a:schemeClr val="bg1"/>
                </a:solidFill>
              </a:rPr>
              <a:t>th</a:t>
            </a:r>
            <a:r>
              <a:rPr lang="en-US" sz="2100" b="1" dirty="0" smtClean="0">
                <a:solidFill>
                  <a:schemeClr val="bg1"/>
                </a:solidFill>
              </a:rPr>
              <a:t> digit – Check digit</a:t>
            </a:r>
            <a:endParaRPr lang="en-IN" sz="2100" b="1" dirty="0" smtClean="0">
              <a:solidFill>
                <a:schemeClr val="bg1"/>
              </a:solidFill>
            </a:endParaRPr>
          </a:p>
          <a:p>
            <a:endParaRPr lang="en-IN"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 calcmode="lin" valueType="num">
                                      <p:cBhvr additive="base">
                                        <p:cTn id="3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 calcmode="lin" valueType="num">
                                      <p:cBhvr additive="base">
                                        <p:cTn id="43"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9" end="9"/>
                                            </p:txEl>
                                          </p:spTgt>
                                        </p:tgtEl>
                                        <p:attrNameLst>
                                          <p:attrName>style.visibility</p:attrName>
                                        </p:attrNameLst>
                                      </p:cBhvr>
                                      <p:to>
                                        <p:strVal val="visible"/>
                                      </p:to>
                                    </p:set>
                                    <p:anim calcmode="lin" valueType="num">
                                      <p:cBhvr additive="base">
                                        <p:cTn id="49"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2" name="Picture 2"/>
          <p:cNvPicPr>
            <a:picLocks noChangeAspect="1" noChangeArrowheads="1"/>
          </p:cNvPicPr>
          <p:nvPr/>
        </p:nvPicPr>
        <p:blipFill>
          <a:blip r:embed="rId2"/>
          <a:srcRect/>
          <a:stretch>
            <a:fillRect/>
          </a:stretch>
        </p:blipFill>
        <p:spPr bwMode="auto">
          <a:xfrm>
            <a:off x="0" y="0"/>
            <a:ext cx="12192000"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6" y="457201"/>
            <a:ext cx="10701865" cy="609600"/>
          </a:xfrm>
        </p:spPr>
        <p:txBody>
          <a:bodyPr>
            <a:normAutofit/>
          </a:bodyPr>
          <a:lstStyle/>
          <a:p>
            <a:pPr algn="ctr"/>
            <a:r>
              <a:rPr lang="en-IN" b="1" dirty="0" smtClean="0">
                <a:solidFill>
                  <a:schemeClr val="bg1"/>
                </a:solidFill>
              </a:rPr>
              <a:t>PROCEDURE OF REGISTRATION</a:t>
            </a:r>
            <a:endParaRPr lang="en-US" b="1" dirty="0">
              <a:solidFill>
                <a:schemeClr val="bg1"/>
              </a:solidFill>
            </a:endParaRPr>
          </a:p>
        </p:txBody>
      </p:sp>
      <p:sp>
        <p:nvSpPr>
          <p:cNvPr id="3" name="Content Placeholder 2"/>
          <p:cNvSpPr>
            <a:spLocks noGrp="1"/>
          </p:cNvSpPr>
          <p:nvPr>
            <p:ph idx="1"/>
          </p:nvPr>
        </p:nvSpPr>
        <p:spPr>
          <a:xfrm>
            <a:off x="677336" y="1143000"/>
            <a:ext cx="11006665" cy="5334000"/>
          </a:xfrm>
        </p:spPr>
        <p:txBody>
          <a:bodyPr>
            <a:normAutofit fontScale="47500" lnSpcReduction="20000"/>
          </a:bodyPr>
          <a:lstStyle/>
          <a:p>
            <a:r>
              <a:rPr lang="en-US" sz="4200" dirty="0">
                <a:solidFill>
                  <a:schemeClr val="bg1"/>
                </a:solidFill>
              </a:rPr>
              <a:t>Common GSTN Portal for filing application form - Back end integration with the departmental systems</a:t>
            </a:r>
          </a:p>
          <a:p>
            <a:r>
              <a:rPr lang="en-US" sz="4200" dirty="0" smtClean="0">
                <a:solidFill>
                  <a:schemeClr val="bg1"/>
                </a:solidFill>
              </a:rPr>
              <a:t>New </a:t>
            </a:r>
            <a:r>
              <a:rPr lang="en-US" sz="4200" dirty="0">
                <a:solidFill>
                  <a:schemeClr val="bg1"/>
                </a:solidFill>
              </a:rPr>
              <a:t>applicant need not enroll to file application - No registration fee nor security deposit – PAN verification mandatory for submission of application</a:t>
            </a:r>
          </a:p>
          <a:p>
            <a:r>
              <a:rPr lang="en-US" sz="4200" dirty="0" smtClean="0">
                <a:solidFill>
                  <a:schemeClr val="bg1"/>
                </a:solidFill>
              </a:rPr>
              <a:t>On </a:t>
            </a:r>
            <a:r>
              <a:rPr lang="en-US" sz="4200" dirty="0">
                <a:solidFill>
                  <a:schemeClr val="bg1"/>
                </a:solidFill>
              </a:rPr>
              <a:t>filing of complete application, confirmation sought from the authorized signatory and acknowledgement no. generated. GSTIN would be generated on approval of the application along with user name and temporary password</a:t>
            </a:r>
          </a:p>
          <a:p>
            <a:r>
              <a:rPr lang="en-US" sz="4200" dirty="0" smtClean="0">
                <a:solidFill>
                  <a:schemeClr val="bg1"/>
                </a:solidFill>
              </a:rPr>
              <a:t>Taxpayer </a:t>
            </a:r>
            <a:r>
              <a:rPr lang="en-US" sz="4200" dirty="0">
                <a:solidFill>
                  <a:schemeClr val="bg1"/>
                </a:solidFill>
              </a:rPr>
              <a:t>must keep the details updated and correct through </a:t>
            </a:r>
            <a:r>
              <a:rPr lang="en-US" sz="4200" dirty="0" smtClean="0">
                <a:solidFill>
                  <a:schemeClr val="bg1"/>
                </a:solidFill>
              </a:rPr>
              <a:t>amendments</a:t>
            </a:r>
          </a:p>
          <a:p>
            <a:r>
              <a:rPr lang="en-US" sz="4200" dirty="0">
                <a:solidFill>
                  <a:schemeClr val="bg1"/>
                </a:solidFill>
              </a:rPr>
              <a:t>Facilitation centres and Tax Return Preparers to assist – TRP prepares the documents – taxpayer responsible</a:t>
            </a:r>
          </a:p>
          <a:p>
            <a:r>
              <a:rPr lang="en-US" sz="4200" dirty="0">
                <a:solidFill>
                  <a:schemeClr val="bg1"/>
                </a:solidFill>
              </a:rPr>
              <a:t>Approval of TRPs by Tax Administrations – training </a:t>
            </a:r>
          </a:p>
          <a:p>
            <a:r>
              <a:rPr lang="en-US" sz="4200" dirty="0">
                <a:solidFill>
                  <a:schemeClr val="bg1"/>
                </a:solidFill>
              </a:rPr>
              <a:t>Facilitation centre – responsible for digitization and uploading – uploaded through FC’s username and password – summary sheet to be duly signed by authorized signatory to be uploaded by FC</a:t>
            </a:r>
          </a:p>
          <a:p>
            <a:r>
              <a:rPr lang="en-US" sz="4200" dirty="0">
                <a:solidFill>
                  <a:schemeClr val="bg1"/>
                </a:solidFill>
              </a:rPr>
              <a:t>Registration of TRP and FC recommended</a:t>
            </a:r>
            <a:endParaRPr lang="en-IN" sz="4200" dirty="0">
              <a:solidFill>
                <a:schemeClr val="bg1"/>
              </a:solidFill>
            </a:endParaRPr>
          </a:p>
          <a:p>
            <a:endParaRPr lang="en-US" dirty="0"/>
          </a:p>
          <a:p>
            <a:endParaRPr lang="en-US" dirty="0"/>
          </a:p>
        </p:txBody>
      </p:sp>
    </p:spTree>
    <p:extLst>
      <p:ext uri="{BB962C8B-B14F-4D97-AF65-F5344CB8AC3E}">
        <p14:creationId xmlns="" xmlns:p14="http://schemas.microsoft.com/office/powerpoint/2010/main" val="84349826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1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10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10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10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46366" y="431074"/>
            <a:ext cx="9117874" cy="653143"/>
          </a:xfrm>
        </p:spPr>
        <p:txBody>
          <a:bodyPr>
            <a:noAutofit/>
          </a:bodyPr>
          <a:lstStyle/>
          <a:p>
            <a:r>
              <a:rPr lang="en-US" sz="3000" b="1" dirty="0" smtClean="0">
                <a:solidFill>
                  <a:schemeClr val="bg1"/>
                </a:solidFill>
              </a:rPr>
              <a:t>NEW APPLICANTS - DOCUMENTS TO BE UPLOADED</a:t>
            </a:r>
            <a:endParaRPr lang="en-IN" sz="3000" b="1" dirty="0">
              <a:solidFill>
                <a:schemeClr val="bg1"/>
              </a:solidFill>
            </a:endParaRPr>
          </a:p>
        </p:txBody>
      </p:sp>
      <p:graphicFrame>
        <p:nvGraphicFramePr>
          <p:cNvPr id="4" name="Content Placeholder 3"/>
          <p:cNvGraphicFramePr>
            <a:graphicFrameLocks noGrp="1"/>
          </p:cNvGraphicFramePr>
          <p:nvPr>
            <p:ph idx="1"/>
            <p:extLst/>
          </p:nvPr>
        </p:nvGraphicFramePr>
        <p:xfrm>
          <a:off x="1188720" y="1371600"/>
          <a:ext cx="10045337" cy="4859383"/>
        </p:xfrm>
        <a:graphic>
          <a:graphicData uri="http://schemas.openxmlformats.org/drawingml/2006/table">
            <a:tbl>
              <a:tblPr bandRow="1">
                <a:tableStyleId>{5C22544A-7EE6-4342-B048-85BDC9FD1C3A}</a:tableStyleId>
              </a:tblPr>
              <a:tblGrid>
                <a:gridCol w="3015123"/>
                <a:gridCol w="7030214"/>
              </a:tblGrid>
              <a:tr h="735633">
                <a:tc>
                  <a:txBody>
                    <a:bodyPr/>
                    <a:lstStyle/>
                    <a:p>
                      <a:r>
                        <a:rPr lang="en-US" sz="1400" dirty="0" smtClean="0"/>
                        <a:t>Constitution of Business</a:t>
                      </a:r>
                      <a:endParaRPr lang="en-IN" sz="1400" dirty="0"/>
                    </a:p>
                  </a:txBody>
                  <a:tcPr marT="34290" marB="34290"/>
                </a:tc>
                <a:tc>
                  <a:txBody>
                    <a:bodyPr/>
                    <a:lstStyle/>
                    <a:p>
                      <a:r>
                        <a:rPr lang="en-US" sz="1400" dirty="0" smtClean="0"/>
                        <a:t>Partnership Deed or Registration Certificate</a:t>
                      </a:r>
                      <a:endParaRPr lang="en-IN" sz="1400" dirty="0"/>
                    </a:p>
                  </a:txBody>
                  <a:tcPr marT="34290" marB="34290"/>
                </a:tc>
              </a:tr>
              <a:tr h="4123750">
                <a:tc>
                  <a:txBody>
                    <a:bodyPr/>
                    <a:lstStyle/>
                    <a:p>
                      <a:r>
                        <a:rPr lang="en-US" sz="1400" dirty="0" smtClean="0"/>
                        <a:t>Details of Principal Place of Business</a:t>
                      </a:r>
                      <a:endParaRPr lang="en-IN" sz="1400" dirty="0"/>
                    </a:p>
                  </a:txBody>
                  <a:tcPr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Own premises – any document in</a:t>
                      </a:r>
                      <a:r>
                        <a:rPr lang="en-US" sz="1400" baseline="0" dirty="0" smtClean="0"/>
                        <a:t> support of the ownership – latest tax paid receipt or Municipal </a:t>
                      </a:r>
                      <a:r>
                        <a:rPr lang="en-US" sz="1400" baseline="0" dirty="0" err="1" smtClean="0"/>
                        <a:t>Khatha</a:t>
                      </a:r>
                      <a:r>
                        <a:rPr lang="en-US" sz="1400" baseline="0" dirty="0" smtClean="0"/>
                        <a:t> copy or Electricity Bill copy</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baseline="0" dirty="0" smtClean="0"/>
                        <a:t>Rented or Leased Premises – copy of the valid Rent / Lease Agreement with any document in support of the ownership of the premises by the </a:t>
                      </a:r>
                      <a:r>
                        <a:rPr lang="en-US" sz="1400" baseline="0" dirty="0" err="1" smtClean="0"/>
                        <a:t>Lessor</a:t>
                      </a:r>
                      <a:endParaRPr lang="en-US" sz="140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400" baseline="0" dirty="0" smtClean="0"/>
                        <a:t>Other’s premises other than by way of lease or rent – Consent Letter with any document in support of the ownership of the premises by the </a:t>
                      </a:r>
                      <a:r>
                        <a:rPr lang="en-US" sz="1400" baseline="0" dirty="0" err="1" smtClean="0"/>
                        <a:t>Consentor</a:t>
                      </a:r>
                      <a:endParaRPr lang="en-US" sz="140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400" baseline="0" dirty="0" smtClean="0"/>
                        <a:t>Customer ID or Account ID in the record of electricity providing company</a:t>
                      </a:r>
                      <a:endParaRPr lang="en-IN" sz="1400" dirty="0" smtClean="0"/>
                    </a:p>
                    <a:p>
                      <a:endParaRPr lang="en-IN" sz="1400" dirty="0"/>
                    </a:p>
                  </a:txBody>
                  <a:tcPr marT="34290" marB="34290"/>
                </a:tc>
              </a:tr>
            </a:tbl>
          </a:graphicData>
        </a:graphic>
      </p:graphicFrame>
    </p:spTree>
    <p:extLst>
      <p:ext uri="{BB962C8B-B14F-4D97-AF65-F5344CB8AC3E}">
        <p14:creationId xmlns="" xmlns:p14="http://schemas.microsoft.com/office/powerpoint/2010/main" val="1249254404"/>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8354" y="444137"/>
            <a:ext cx="9588137" cy="927463"/>
          </a:xfrm>
        </p:spPr>
        <p:txBody>
          <a:bodyPr>
            <a:noAutofit/>
          </a:bodyPr>
          <a:lstStyle/>
          <a:p>
            <a:pPr algn="ctr"/>
            <a:r>
              <a:rPr lang="en-US" sz="3000" b="1" dirty="0" smtClean="0">
                <a:solidFill>
                  <a:schemeClr val="bg1"/>
                </a:solidFill>
              </a:rPr>
              <a:t>NEW APPLICANTS - DOCUMENTS TO BE UPLOADED</a:t>
            </a:r>
            <a:endParaRPr lang="en-IN" sz="3000" b="1" dirty="0">
              <a:solidFill>
                <a:schemeClr val="bg1"/>
              </a:solidFill>
            </a:endParaRPr>
          </a:p>
        </p:txBody>
      </p:sp>
      <p:graphicFrame>
        <p:nvGraphicFramePr>
          <p:cNvPr id="4" name="Content Placeholder 3"/>
          <p:cNvGraphicFramePr>
            <a:graphicFrameLocks noGrp="1"/>
          </p:cNvGraphicFramePr>
          <p:nvPr>
            <p:ph idx="1"/>
            <p:extLst/>
          </p:nvPr>
        </p:nvGraphicFramePr>
        <p:xfrm>
          <a:off x="1058090" y="1600201"/>
          <a:ext cx="10175967" cy="4800600"/>
        </p:xfrm>
        <a:graphic>
          <a:graphicData uri="http://schemas.openxmlformats.org/drawingml/2006/table">
            <a:tbl>
              <a:tblPr bandRow="1">
                <a:tableStyleId>{5C22544A-7EE6-4342-B048-85BDC9FD1C3A}</a:tableStyleId>
              </a:tblPr>
              <a:tblGrid>
                <a:gridCol w="3126654"/>
                <a:gridCol w="7049313"/>
              </a:tblGrid>
              <a:tr h="622301">
                <a:tc>
                  <a:txBody>
                    <a:bodyPr/>
                    <a:lstStyle/>
                    <a:p>
                      <a:r>
                        <a:rPr lang="en-US" sz="1400" dirty="0" smtClean="0"/>
                        <a:t>Details of Bank Accounts</a:t>
                      </a:r>
                      <a:endParaRPr lang="en-IN" sz="1400" dirty="0"/>
                    </a:p>
                  </a:txBody>
                  <a:tcPr marT="34290" marB="34290"/>
                </a:tc>
                <a:tc>
                  <a:txBody>
                    <a:bodyPr/>
                    <a:lstStyle/>
                    <a:p>
                      <a:r>
                        <a:rPr lang="en-US" sz="1400" dirty="0" smtClean="0"/>
                        <a:t>Opening Page of the Bank Passbook of each account</a:t>
                      </a:r>
                      <a:endParaRPr lang="en-IN" sz="1400" dirty="0"/>
                    </a:p>
                  </a:txBody>
                  <a:tcPr marT="34290" marB="34290"/>
                </a:tc>
              </a:tr>
              <a:tr h="889000">
                <a:tc>
                  <a:txBody>
                    <a:bodyPr/>
                    <a:lstStyle/>
                    <a:p>
                      <a:r>
                        <a:rPr lang="en-US" sz="1400" dirty="0" smtClean="0"/>
                        <a:t>Details of the Authorized Signatory</a:t>
                      </a:r>
                      <a:endParaRPr lang="en-IN" sz="1400" dirty="0"/>
                    </a:p>
                  </a:txBody>
                  <a:tcPr marT="34290" marB="34290"/>
                </a:tc>
                <a:tc>
                  <a:txBody>
                    <a:bodyPr/>
                    <a:lstStyle/>
                    <a:p>
                      <a:r>
                        <a:rPr lang="en-US" sz="1400" dirty="0" smtClean="0"/>
                        <a:t>Letter of Authorization</a:t>
                      </a:r>
                      <a:r>
                        <a:rPr lang="en-US" sz="1400" baseline="0" dirty="0" smtClean="0"/>
                        <a:t> or Copy of Resolution of the Board of Directors or Managing Committee for each signatory</a:t>
                      </a:r>
                      <a:endParaRPr lang="en-IN" sz="1400" dirty="0"/>
                    </a:p>
                  </a:txBody>
                  <a:tcPr marT="34290" marB="34290"/>
                </a:tc>
              </a:tr>
              <a:tr h="3289299">
                <a:tc>
                  <a:txBody>
                    <a:bodyPr/>
                    <a:lstStyle/>
                    <a:p>
                      <a:r>
                        <a:rPr lang="en-US" sz="1400" dirty="0" smtClean="0"/>
                        <a:t>Photograph</a:t>
                      </a:r>
                      <a:endParaRPr lang="en-IN" sz="1400" dirty="0"/>
                    </a:p>
                  </a:txBody>
                  <a:tcPr marT="34290" marB="34290"/>
                </a:tc>
                <a:tc>
                  <a:txBody>
                    <a:bodyPr/>
                    <a:lstStyle/>
                    <a:p>
                      <a:r>
                        <a:rPr lang="en-US" sz="1400" dirty="0" smtClean="0"/>
                        <a:t>Proprietor – in case of Proprietary concern</a:t>
                      </a:r>
                    </a:p>
                    <a:p>
                      <a:r>
                        <a:rPr lang="en-US" sz="1400" dirty="0" smtClean="0"/>
                        <a:t>Managing or Authorized Partner</a:t>
                      </a:r>
                      <a:r>
                        <a:rPr lang="en-US" sz="1400" baseline="0" dirty="0" smtClean="0"/>
                        <a:t>  and other 9 partners– in case of Partnership firm</a:t>
                      </a:r>
                    </a:p>
                    <a:p>
                      <a:r>
                        <a:rPr lang="en-US" sz="1400" baseline="0" dirty="0" smtClean="0"/>
                        <a:t>Karta – in case of HUF</a:t>
                      </a:r>
                    </a:p>
                    <a:p>
                      <a:r>
                        <a:rPr lang="en-US" sz="1400" baseline="0" dirty="0" smtClean="0"/>
                        <a:t>Managing Director or Authorized Person – in case of a Company</a:t>
                      </a:r>
                    </a:p>
                    <a:p>
                      <a:r>
                        <a:rPr lang="en-US" sz="1400" baseline="0" dirty="0" smtClean="0"/>
                        <a:t>Managing Trustee – in case of Trust</a:t>
                      </a:r>
                    </a:p>
                    <a:p>
                      <a:r>
                        <a:rPr lang="en-US" sz="1400" baseline="0" dirty="0" smtClean="0"/>
                        <a:t>Members of Managing Committee – AOP or BOI ( max10 members)</a:t>
                      </a:r>
                    </a:p>
                    <a:p>
                      <a:r>
                        <a:rPr lang="en-US" sz="1400" baseline="0" dirty="0" smtClean="0"/>
                        <a:t>CEO or his equivalent – Local Body or Statutory Body</a:t>
                      </a:r>
                    </a:p>
                    <a:p>
                      <a:r>
                        <a:rPr lang="en-US" sz="1400" baseline="0" dirty="0" smtClean="0"/>
                        <a:t>Person in charge – in case of others</a:t>
                      </a:r>
                    </a:p>
                    <a:p>
                      <a:endParaRPr lang="en-IN" sz="1400" dirty="0"/>
                    </a:p>
                  </a:txBody>
                  <a:tcPr marT="34290" marB="34290"/>
                </a:tc>
              </a:tr>
            </a:tbl>
          </a:graphicData>
        </a:graphic>
      </p:graphicFrame>
    </p:spTree>
    <p:extLst>
      <p:ext uri="{BB962C8B-B14F-4D97-AF65-F5344CB8AC3E}">
        <p14:creationId xmlns="" xmlns:p14="http://schemas.microsoft.com/office/powerpoint/2010/main" val="3553043362"/>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2"/>
          <p:cNvPicPr>
            <a:picLocks noChangeAspect="1" noChangeArrowheads="1"/>
          </p:cNvPicPr>
          <p:nvPr/>
        </p:nvPicPr>
        <p:blipFill>
          <a:blip r:embed="rId2"/>
          <a:srcRect/>
          <a:stretch>
            <a:fillRect/>
          </a:stretch>
        </p:blipFill>
        <p:spPr bwMode="auto">
          <a:xfrm>
            <a:off x="0" y="0"/>
            <a:ext cx="12191999"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93669" y="533401"/>
            <a:ext cx="9496696" cy="648269"/>
          </a:xfrm>
        </p:spPr>
        <p:txBody>
          <a:bodyPr>
            <a:normAutofit/>
          </a:bodyPr>
          <a:lstStyle/>
          <a:p>
            <a:pPr algn="ctr"/>
            <a:r>
              <a:rPr lang="en-US" b="1" dirty="0" smtClean="0">
                <a:solidFill>
                  <a:schemeClr val="bg1"/>
                </a:solidFill>
              </a:rPr>
              <a:t>Departmental  Process </a:t>
            </a:r>
            <a:endParaRPr lang="en-IN" b="1" dirty="0">
              <a:solidFill>
                <a:schemeClr val="bg1"/>
              </a:solidFill>
            </a:endParaRPr>
          </a:p>
        </p:txBody>
      </p:sp>
      <p:sp>
        <p:nvSpPr>
          <p:cNvPr id="3" name="Content Placeholder 2"/>
          <p:cNvSpPr>
            <a:spLocks noGrp="1"/>
          </p:cNvSpPr>
          <p:nvPr>
            <p:ph idx="1"/>
          </p:nvPr>
        </p:nvSpPr>
        <p:spPr>
          <a:xfrm>
            <a:off x="796834" y="1293223"/>
            <a:ext cx="10618651" cy="4680541"/>
          </a:xfrm>
        </p:spPr>
        <p:txBody>
          <a:bodyPr>
            <a:noAutofit/>
          </a:bodyPr>
          <a:lstStyle/>
          <a:p>
            <a:r>
              <a:rPr lang="en-US" sz="2600" dirty="0" smtClean="0">
                <a:solidFill>
                  <a:schemeClr val="bg1"/>
                </a:solidFill>
              </a:rPr>
              <a:t>Application details to be sent to Departmental system with all attachments</a:t>
            </a:r>
          </a:p>
          <a:p>
            <a:r>
              <a:rPr lang="en-US" sz="2600" dirty="0" smtClean="0">
                <a:solidFill>
                  <a:schemeClr val="bg1"/>
                </a:solidFill>
              </a:rPr>
              <a:t>Three working days for processing – automatic deemed approval</a:t>
            </a:r>
          </a:p>
          <a:p>
            <a:r>
              <a:rPr lang="en-US" sz="2600" dirty="0" smtClean="0">
                <a:solidFill>
                  <a:schemeClr val="bg1"/>
                </a:solidFill>
              </a:rPr>
              <a:t>Queries to be raised within 3 days – intimated to applicant - to be complied within 7 working days – 7 days for authority to take decision based on response</a:t>
            </a:r>
          </a:p>
          <a:p>
            <a:r>
              <a:rPr lang="en-US" sz="2600" dirty="0" smtClean="0">
                <a:solidFill>
                  <a:schemeClr val="bg1"/>
                </a:solidFill>
              </a:rPr>
              <a:t>Either grant registration or reject registration</a:t>
            </a:r>
          </a:p>
          <a:p>
            <a:r>
              <a:rPr lang="en-US" sz="2600" dirty="0" smtClean="0">
                <a:solidFill>
                  <a:schemeClr val="bg1"/>
                </a:solidFill>
              </a:rPr>
              <a:t>Refusal by one department deemed to be refusal by both –speaking order to be passed – appealable</a:t>
            </a:r>
          </a:p>
          <a:p>
            <a:r>
              <a:rPr lang="en-US" sz="2600" dirty="0" smtClean="0">
                <a:solidFill>
                  <a:schemeClr val="bg1"/>
                </a:solidFill>
              </a:rPr>
              <a:t>Result to be intimated by e-mail and </a:t>
            </a:r>
            <a:r>
              <a:rPr lang="en-US" sz="2600" dirty="0" err="1" smtClean="0">
                <a:solidFill>
                  <a:schemeClr val="bg1"/>
                </a:solidFill>
              </a:rPr>
              <a:t>sms</a:t>
            </a:r>
            <a:r>
              <a:rPr lang="en-US" sz="2600" dirty="0" smtClean="0">
                <a:solidFill>
                  <a:schemeClr val="bg1"/>
                </a:solidFill>
              </a:rPr>
              <a:t> – download of registration certificate </a:t>
            </a:r>
            <a:endParaRPr lang="en-IN" sz="2600" dirty="0">
              <a:solidFill>
                <a:schemeClr val="bg1"/>
              </a:solidFill>
            </a:endParaRPr>
          </a:p>
        </p:txBody>
      </p:sp>
    </p:spTree>
    <p:extLst>
      <p:ext uri="{BB962C8B-B14F-4D97-AF65-F5344CB8AC3E}">
        <p14:creationId xmlns="" xmlns:p14="http://schemas.microsoft.com/office/powerpoint/2010/main" val="65373009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920239" y="613954"/>
            <a:ext cx="8948057" cy="1332412"/>
          </a:xfrm>
        </p:spPr>
        <p:txBody>
          <a:bodyPr>
            <a:noAutofit/>
          </a:bodyPr>
          <a:lstStyle/>
          <a:p>
            <a:pPr algn="ctr"/>
            <a:r>
              <a:rPr lang="en-IN" sz="6600" dirty="0" smtClean="0">
                <a:solidFill>
                  <a:schemeClr val="bg1"/>
                </a:solidFill>
              </a:rPr>
              <a:t>REGISTRATION</a:t>
            </a:r>
            <a:endParaRPr lang="en-IN" sz="6600" dirty="0">
              <a:solidFill>
                <a:schemeClr val="bg1"/>
              </a:solidFill>
            </a:endParaRPr>
          </a:p>
        </p:txBody>
      </p:sp>
      <p:pic>
        <p:nvPicPr>
          <p:cNvPr id="4" name="Picture 3" descr="C:\Users\administrator\Desktop\images (1).jpg"/>
          <p:cNvPicPr>
            <a:picLocks noChangeAspect="1" noChangeArrowheads="1"/>
          </p:cNvPicPr>
          <p:nvPr/>
        </p:nvPicPr>
        <p:blipFill>
          <a:blip r:embed="rId2"/>
          <a:srcRect/>
          <a:stretch>
            <a:fillRect/>
          </a:stretch>
        </p:blipFill>
        <p:spPr bwMode="auto">
          <a:xfrm>
            <a:off x="2259875" y="1972491"/>
            <a:ext cx="8294914" cy="3818709"/>
          </a:xfrm>
          <a:prstGeom prst="rect">
            <a:avLst/>
          </a:prstGeom>
          <a:noFill/>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solidFill>
                  <a:schemeClr val="bg1"/>
                </a:solidFill>
              </a:rPr>
              <a:t>Departmental  PROCESS </a:t>
            </a:r>
            <a:endParaRPr lang="en-IN" b="1" dirty="0">
              <a:solidFill>
                <a:schemeClr val="bg1"/>
              </a:solidFill>
            </a:endParaRPr>
          </a:p>
        </p:txBody>
      </p:sp>
      <p:sp>
        <p:nvSpPr>
          <p:cNvPr id="3" name="Content Placeholder 2"/>
          <p:cNvSpPr>
            <a:spLocks noGrp="1"/>
          </p:cNvSpPr>
          <p:nvPr>
            <p:ph idx="1"/>
          </p:nvPr>
        </p:nvSpPr>
        <p:spPr/>
        <p:txBody>
          <a:bodyPr>
            <a:normAutofit/>
          </a:bodyPr>
          <a:lstStyle/>
          <a:p>
            <a:r>
              <a:rPr lang="en-US" sz="2600" dirty="0" smtClean="0">
                <a:solidFill>
                  <a:schemeClr val="bg1"/>
                </a:solidFill>
              </a:rPr>
              <a:t>Registered Tax Payer to display the Registration Certificate</a:t>
            </a:r>
          </a:p>
          <a:p>
            <a:r>
              <a:rPr lang="en-US" sz="2600" dirty="0" smtClean="0">
                <a:solidFill>
                  <a:schemeClr val="bg1"/>
                </a:solidFill>
              </a:rPr>
              <a:t>GSTN Common Portal to provide a risk profile – Tax Departments to have their own risk profiles</a:t>
            </a:r>
          </a:p>
          <a:p>
            <a:r>
              <a:rPr lang="en-US" sz="2600" dirty="0" smtClean="0">
                <a:solidFill>
                  <a:schemeClr val="bg1"/>
                </a:solidFill>
              </a:rPr>
              <a:t>Post registration verification can be done in selected cases</a:t>
            </a:r>
          </a:p>
          <a:p>
            <a:r>
              <a:rPr lang="en-US" sz="2600" dirty="0" smtClean="0">
                <a:solidFill>
                  <a:schemeClr val="bg1"/>
                </a:solidFill>
              </a:rPr>
              <a:t>Fraudulent registrations – substantial penalties</a:t>
            </a:r>
            <a:endParaRPr lang="en-IN" sz="2600" dirty="0">
              <a:solidFill>
                <a:schemeClr val="bg1"/>
              </a:solidFill>
            </a:endParaRPr>
          </a:p>
        </p:txBody>
      </p:sp>
    </p:spTree>
    <p:extLst>
      <p:ext uri="{BB962C8B-B14F-4D97-AF65-F5344CB8AC3E}">
        <p14:creationId xmlns="" xmlns:p14="http://schemas.microsoft.com/office/powerpoint/2010/main" val="281645440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4)">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8" presetClass="entr" presetSubtype="12"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strips(downLeft)">
                                      <p:cBhvr>
                                        <p:cTn id="18" dur="50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3" presetClass="entr" presetSubtype="16"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p:cTn id="23"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4" dur="500" fill="hold"/>
                                        <p:tgtEl>
                                          <p:spTgt spid="3">
                                            <p:txEl>
                                              <p:pRg st="3" end="3"/>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97726" y="574766"/>
            <a:ext cx="9914708" cy="796834"/>
          </a:xfrm>
        </p:spPr>
        <p:txBody>
          <a:bodyPr>
            <a:normAutofit/>
          </a:bodyPr>
          <a:lstStyle/>
          <a:p>
            <a:pPr algn="ctr"/>
            <a:r>
              <a:rPr lang="en-US" sz="3000" b="1" dirty="0" smtClean="0">
                <a:solidFill>
                  <a:schemeClr val="bg1"/>
                </a:solidFill>
              </a:rPr>
              <a:t>ELECTRONIC SIGNING THE ENROLEMENT APPLICATION</a:t>
            </a:r>
            <a:endParaRPr lang="en-IN" sz="3000" b="1" dirty="0">
              <a:solidFill>
                <a:schemeClr val="bg1"/>
              </a:solidFill>
            </a:endParaRPr>
          </a:p>
        </p:txBody>
      </p:sp>
      <p:pic>
        <p:nvPicPr>
          <p:cNvPr id="5122" name="Picture 2"/>
          <p:cNvPicPr>
            <a:picLocks noGrp="1" noChangeAspect="1" noChangeArrowheads="1"/>
          </p:cNvPicPr>
          <p:nvPr>
            <p:ph idx="1"/>
          </p:nvPr>
        </p:nvPicPr>
        <p:blipFill>
          <a:blip r:embed="rId2"/>
          <a:srcRect/>
          <a:stretch>
            <a:fillRect/>
          </a:stretch>
        </p:blipFill>
        <p:spPr bwMode="auto">
          <a:xfrm>
            <a:off x="1094510" y="1343891"/>
            <a:ext cx="10252364" cy="505690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10972800" cy="609600"/>
          </a:xfrm>
        </p:spPr>
        <p:txBody>
          <a:bodyPr>
            <a:normAutofit/>
          </a:bodyPr>
          <a:lstStyle/>
          <a:p>
            <a:pPr algn="ctr"/>
            <a:r>
              <a:rPr lang="en-IN" sz="3500" b="1" dirty="0" smtClean="0">
                <a:solidFill>
                  <a:schemeClr val="bg1"/>
                </a:solidFill>
              </a:rPr>
              <a:t>Cancellation of registration</a:t>
            </a:r>
            <a:endParaRPr lang="en-IN" sz="3500" dirty="0">
              <a:solidFill>
                <a:schemeClr val="bg1"/>
              </a:solidFill>
            </a:endParaRPr>
          </a:p>
        </p:txBody>
      </p:sp>
      <p:sp>
        <p:nvSpPr>
          <p:cNvPr id="3" name="Content Placeholder 2"/>
          <p:cNvSpPr>
            <a:spLocks noGrp="1"/>
          </p:cNvSpPr>
          <p:nvPr>
            <p:ph idx="1"/>
          </p:nvPr>
        </p:nvSpPr>
        <p:spPr>
          <a:xfrm>
            <a:off x="609600" y="914400"/>
            <a:ext cx="11176000" cy="5638800"/>
          </a:xfrm>
        </p:spPr>
        <p:txBody>
          <a:bodyPr>
            <a:normAutofit fontScale="70000" lnSpcReduction="20000"/>
          </a:bodyPr>
          <a:lstStyle/>
          <a:p>
            <a:pPr>
              <a:buNone/>
            </a:pPr>
            <a:r>
              <a:rPr lang="en-IN" dirty="0" smtClean="0"/>
              <a:t>	</a:t>
            </a:r>
            <a:r>
              <a:rPr lang="en-IN" dirty="0" smtClean="0">
                <a:solidFill>
                  <a:schemeClr val="bg1"/>
                </a:solidFill>
              </a:rPr>
              <a:t>(1) The proper officer may, either on his own motion or on an application filed, in the prescribed manner, by the registered taxable person or by his legal heirs, in case of death of such person, cancel the registration, in such manner and within such period as may be prescribed, having regard to the circumstances where, -</a:t>
            </a:r>
          </a:p>
          <a:p>
            <a:pPr>
              <a:buNone/>
            </a:pPr>
            <a:r>
              <a:rPr lang="en-IN" dirty="0" smtClean="0">
                <a:solidFill>
                  <a:schemeClr val="bg1"/>
                </a:solidFill>
              </a:rPr>
              <a:t>	(a) the business has been discontinued, transferred fully for any reason including death of the proprietor, amalgamated with other legal entity, demerged or otherwise disposed of; or</a:t>
            </a:r>
          </a:p>
          <a:p>
            <a:pPr>
              <a:buNone/>
            </a:pPr>
            <a:r>
              <a:rPr lang="en-IN" dirty="0" smtClean="0">
                <a:solidFill>
                  <a:schemeClr val="bg1"/>
                </a:solidFill>
              </a:rPr>
              <a:t>	(b) there is any change in the constitution of the business; or</a:t>
            </a:r>
          </a:p>
          <a:p>
            <a:pPr>
              <a:buNone/>
            </a:pPr>
            <a:r>
              <a:rPr lang="en-IN" dirty="0" smtClean="0">
                <a:solidFill>
                  <a:schemeClr val="bg1"/>
                </a:solidFill>
              </a:rPr>
              <a:t>	(c) the taxable person, other than the person registered under sub-section (3) of  section 23, is no longer liable to be registered under Schedule V .</a:t>
            </a:r>
          </a:p>
          <a:p>
            <a:pPr>
              <a:buNone/>
            </a:pPr>
            <a:r>
              <a:rPr lang="en-IN" dirty="0" smtClean="0">
                <a:solidFill>
                  <a:schemeClr val="bg1"/>
                </a:solidFill>
              </a:rPr>
              <a:t>	(2) The proper officer may, in the manner as may be prescribed, cancel the registration of taxable person from such date, including any anterior date, as he may deem fit, where, -</a:t>
            </a:r>
          </a:p>
          <a:p>
            <a:pPr>
              <a:buNone/>
            </a:pPr>
            <a:r>
              <a:rPr lang="en-IN" dirty="0" smtClean="0">
                <a:solidFill>
                  <a:schemeClr val="bg1"/>
                </a:solidFill>
              </a:rPr>
              <a:t>	(a) the registered taxable person has contravened such provisions of the Act or the rules made </a:t>
            </a:r>
            <a:r>
              <a:rPr lang="en-IN" dirty="0" err="1" smtClean="0">
                <a:solidFill>
                  <a:schemeClr val="bg1"/>
                </a:solidFill>
              </a:rPr>
              <a:t>thereunder</a:t>
            </a:r>
            <a:r>
              <a:rPr lang="en-IN" dirty="0" smtClean="0">
                <a:solidFill>
                  <a:schemeClr val="bg1"/>
                </a:solidFill>
              </a:rPr>
              <a:t> as may be prescribed; or</a:t>
            </a:r>
          </a:p>
          <a:p>
            <a:pPr>
              <a:buNone/>
            </a:pPr>
            <a:r>
              <a:rPr lang="en-IN" dirty="0" smtClean="0">
                <a:solidFill>
                  <a:schemeClr val="bg1"/>
                </a:solidFill>
              </a:rPr>
              <a:t>	(b) a person paying tax under section 9 has not furnished returns for three consecutive tax periods; or</a:t>
            </a:r>
          </a:p>
          <a:p>
            <a:pPr>
              <a:buNone/>
            </a:pPr>
            <a:r>
              <a:rPr lang="en-IN" dirty="0" smtClean="0">
                <a:solidFill>
                  <a:schemeClr val="bg1"/>
                </a:solidFill>
              </a:rPr>
              <a:t>	(c) any taxable person, other than a person specified in clause (b), has not furnished returns for a continuous period of six months; or</a:t>
            </a:r>
          </a:p>
          <a:p>
            <a:pPr>
              <a:buNone/>
            </a:pPr>
            <a:r>
              <a:rPr lang="en-IN" dirty="0" smtClean="0">
                <a:solidFill>
                  <a:schemeClr val="bg1"/>
                </a:solidFill>
              </a:rPr>
              <a:t>	(d) any person who has taken voluntary registration under sub-section (3) of section 23 has not </a:t>
            </a:r>
            <a:r>
              <a:rPr lang="en-IN" dirty="0" err="1" smtClean="0">
                <a:solidFill>
                  <a:schemeClr val="bg1"/>
                </a:solidFill>
              </a:rPr>
              <a:t>coenced</a:t>
            </a:r>
            <a:r>
              <a:rPr lang="en-IN" dirty="0" smtClean="0">
                <a:solidFill>
                  <a:schemeClr val="bg1"/>
                </a:solidFill>
              </a:rPr>
              <a:t> business within six months from the date of registration.</a:t>
            </a:r>
            <a:endParaRPr lang="en-IN"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nodeType="clickEffect">
                                  <p:stCondLst>
                                    <p:cond delay="0"/>
                                  </p:stCondLst>
                                  <p:iterate type="lt">
                                    <p:tmPct val="5000"/>
                                  </p:iterate>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p:cTn id="25"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6"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27" dur="1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28" dur="1000"/>
                                        <p:tgtEl>
                                          <p:spTgt spid="3">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 calcmode="lin" valueType="num">
                                      <p:cBhvr additive="base">
                                        <p:cTn id="3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8" presetClass="entr" presetSubtype="12" fill="hold" nodeType="click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Effect transition="in" filter="strips(downLeft)">
                                      <p:cBhvr>
                                        <p:cTn id="39" dur="500"/>
                                        <p:tgtEl>
                                          <p:spTgt spid="3">
                                            <p:txEl>
                                              <p:pRg st="5" end="5"/>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3" presetClass="entr" presetSubtype="16" fill="hold" nodeType="clickEffect">
                                  <p:stCondLst>
                                    <p:cond delay="0"/>
                                  </p:stCondLst>
                                  <p:childTnLst>
                                    <p:set>
                                      <p:cBhvr>
                                        <p:cTn id="43" dur="1" fill="hold">
                                          <p:stCondLst>
                                            <p:cond delay="0"/>
                                          </p:stCondLst>
                                        </p:cTn>
                                        <p:tgtEl>
                                          <p:spTgt spid="3">
                                            <p:txEl>
                                              <p:pRg st="6" end="6"/>
                                            </p:txEl>
                                          </p:spTgt>
                                        </p:tgtEl>
                                        <p:attrNameLst>
                                          <p:attrName>style.visibility</p:attrName>
                                        </p:attrNameLst>
                                      </p:cBhvr>
                                      <p:to>
                                        <p:strVal val="visible"/>
                                      </p:to>
                                    </p:set>
                                    <p:anim calcmode="lin" valueType="num">
                                      <p:cBhvr>
                                        <p:cTn id="44"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45" dur="500" fill="hold"/>
                                        <p:tgtEl>
                                          <p:spTgt spid="3">
                                            <p:txEl>
                                              <p:pRg st="6" end="6"/>
                                            </p:txEl>
                                          </p:spTgt>
                                        </p:tgtEl>
                                        <p:attrNameLst>
                                          <p:attrName>ppt_h</p:attrName>
                                        </p:attrNameLst>
                                      </p:cBhvr>
                                      <p:tavLst>
                                        <p:tav tm="0">
                                          <p:val>
                                            <p:fltVal val="0"/>
                                          </p:val>
                                        </p:tav>
                                        <p:tav tm="100000">
                                          <p:val>
                                            <p:strVal val="#ppt_h"/>
                                          </p:val>
                                        </p:tav>
                                      </p:tavLst>
                                    </p:anim>
                                  </p:childTnLst>
                                </p:cTn>
                              </p:par>
                            </p:childTnLst>
                          </p:cTn>
                        </p:par>
                      </p:childTnLst>
                    </p:cTn>
                  </p:par>
                  <p:par>
                    <p:cTn id="46" fill="hold">
                      <p:stCondLst>
                        <p:cond delay="indefinite"/>
                      </p:stCondLst>
                      <p:childTnLst>
                        <p:par>
                          <p:cTn id="47" fill="hold">
                            <p:stCondLst>
                              <p:cond delay="0"/>
                            </p:stCondLst>
                            <p:childTnLst>
                              <p:par>
                                <p:cTn id="48" presetID="21" presetClass="entr" presetSubtype="4" fill="hold" nodeType="clickEffect">
                                  <p:stCondLst>
                                    <p:cond delay="0"/>
                                  </p:stCondLst>
                                  <p:childTnLst>
                                    <p:set>
                                      <p:cBhvr>
                                        <p:cTn id="49" dur="1" fill="hold">
                                          <p:stCondLst>
                                            <p:cond delay="0"/>
                                          </p:stCondLst>
                                        </p:cTn>
                                        <p:tgtEl>
                                          <p:spTgt spid="3">
                                            <p:txEl>
                                              <p:pRg st="7" end="7"/>
                                            </p:txEl>
                                          </p:spTgt>
                                        </p:tgtEl>
                                        <p:attrNameLst>
                                          <p:attrName>style.visibility</p:attrName>
                                        </p:attrNameLst>
                                      </p:cBhvr>
                                      <p:to>
                                        <p:strVal val="visible"/>
                                      </p:to>
                                    </p:set>
                                    <p:animEffect transition="in" filter="wheel(4)">
                                      <p:cBhvr>
                                        <p:cTn id="50" dur="2000"/>
                                        <p:tgtEl>
                                          <p:spTgt spid="3">
                                            <p:txEl>
                                              <p:pRg st="7" end="7"/>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201782" y="404949"/>
            <a:ext cx="10371909" cy="5970865"/>
          </a:xfrm>
          <a:prstGeom prst="rect">
            <a:avLst/>
          </a:prstGeom>
        </p:spPr>
        <p:txBody>
          <a:bodyPr wrap="square">
            <a:spAutoFit/>
          </a:bodyPr>
          <a:lstStyle/>
          <a:p>
            <a:r>
              <a:rPr lang="en-IN" sz="2600" dirty="0" smtClean="0">
                <a:solidFill>
                  <a:schemeClr val="bg1"/>
                </a:solidFill>
              </a:rPr>
              <a:t>(3) Where any registration has been obtained by means of fraud, wilful misstatement or suppression of facts, the proper officer may cancel the registration with retrospective effect, subject to the provisions of section 37.</a:t>
            </a:r>
          </a:p>
          <a:p>
            <a:r>
              <a:rPr lang="en-IN" sz="2600" dirty="0" smtClean="0">
                <a:solidFill>
                  <a:schemeClr val="bg1"/>
                </a:solidFill>
              </a:rPr>
              <a:t>(4) The proper officer shall not cancel the registration without giving a notice to show cause and without giving the person a reasonable opportunity of being heard:</a:t>
            </a:r>
          </a:p>
          <a:p>
            <a:r>
              <a:rPr lang="en-IN" sz="2600" dirty="0" smtClean="0">
                <a:solidFill>
                  <a:schemeClr val="bg1"/>
                </a:solidFill>
              </a:rPr>
              <a:t>PROVIDED that such notice may not be issued where an application is filed by the registered taxable person or his legal heirs, in the case of death of such person, for cancellation of registration.</a:t>
            </a:r>
          </a:p>
          <a:p>
            <a:r>
              <a:rPr lang="en-IN" sz="2600" dirty="0" smtClean="0">
                <a:solidFill>
                  <a:schemeClr val="bg1"/>
                </a:solidFill>
              </a:rPr>
              <a:t>(5) The cancellation of registration under this section shall not affect the liability of the taxable person to pay tax and other dues under the Act or to discharge any obligation under the Act or the rules made </a:t>
            </a:r>
            <a:r>
              <a:rPr lang="en-IN" sz="2600" dirty="0" err="1" smtClean="0">
                <a:solidFill>
                  <a:schemeClr val="bg1"/>
                </a:solidFill>
              </a:rPr>
              <a:t>thereunder</a:t>
            </a:r>
            <a:r>
              <a:rPr lang="en-IN" sz="2600" dirty="0" smtClean="0">
                <a:solidFill>
                  <a:schemeClr val="bg1"/>
                </a:solidFill>
              </a:rPr>
              <a:t> for any period prior to the date of cancellation whether or not such tax and other dues are determined before or after the date of cancellation.</a:t>
            </a:r>
          </a:p>
          <a:p>
            <a:endParaRPr lang="en-IN"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 calcmode="lin" valueType="num">
                                      <p:cBhvr additive="base">
                                        <p:cTn id="17"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4">
                                            <p:txEl>
                                              <p:pRg st="3" end="3"/>
                                            </p:txEl>
                                          </p:spTgt>
                                        </p:tgtEl>
                                        <p:attrNameLst>
                                          <p:attrName>style.visibility</p:attrName>
                                        </p:attrNameLst>
                                      </p:cBhvr>
                                      <p:to>
                                        <p:strVal val="visible"/>
                                      </p:to>
                                    </p:set>
                                    <p:anim calcmode="lin" valueType="num">
                                      <p:cBhvr additive="base">
                                        <p:cTn id="23"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32411" y="339635"/>
            <a:ext cx="9901646" cy="5632311"/>
          </a:xfrm>
          <a:prstGeom prst="rect">
            <a:avLst/>
          </a:prstGeom>
        </p:spPr>
        <p:txBody>
          <a:bodyPr wrap="square">
            <a:spAutoFit/>
          </a:bodyPr>
          <a:lstStyle/>
          <a:p>
            <a:r>
              <a:rPr lang="en-IN" sz="2400" dirty="0" smtClean="0">
                <a:solidFill>
                  <a:schemeClr val="bg1"/>
                </a:solidFill>
              </a:rPr>
              <a:t>(6) The cancellation of registration under the CGST Act/SGST Act shall be deemed to be a cancellation of registration under the SGST Act/CGST Act.</a:t>
            </a:r>
          </a:p>
          <a:p>
            <a:r>
              <a:rPr lang="en-IN" sz="2400" dirty="0" smtClean="0">
                <a:solidFill>
                  <a:schemeClr val="bg1"/>
                </a:solidFill>
              </a:rPr>
              <a:t>(7) Every registered taxable person whose registration is cancelled shall pay an amount, by way of debit in the electronic credit or cash ledger, equivalent to the credit of input tax in respect of inputs held in stock and inputs contained in </a:t>
            </a:r>
            <a:r>
              <a:rPr lang="en-IN" sz="2400" dirty="0" err="1" smtClean="0">
                <a:solidFill>
                  <a:schemeClr val="bg1"/>
                </a:solidFill>
              </a:rPr>
              <a:t>semifinished</a:t>
            </a:r>
            <a:r>
              <a:rPr lang="en-IN" sz="2400" dirty="0" smtClean="0">
                <a:solidFill>
                  <a:schemeClr val="bg1"/>
                </a:solidFill>
              </a:rPr>
              <a:t> or finished goods held in stock on the day immediately preceding the date of such cancellation or the output tax payable on such goods, whichever is higher, calculated in such manner as may be prescribed:</a:t>
            </a:r>
          </a:p>
          <a:p>
            <a:r>
              <a:rPr lang="en-IN" sz="2400" dirty="0" smtClean="0">
                <a:solidFill>
                  <a:schemeClr val="bg1"/>
                </a:solidFill>
              </a:rPr>
              <a:t>PROVIDED that in case of capital goods, the taxable person shall pay an amount equal to the input tax credit taken on the said capital goods reduced by the percentage points as may be prescribed in this behalf or the tax on the transaction value of such capital goods under sub-section (1) of section 15, whichever is higher.</a:t>
            </a:r>
          </a:p>
          <a:p>
            <a:r>
              <a:rPr lang="en-IN" sz="2400" dirty="0" smtClean="0">
                <a:solidFill>
                  <a:schemeClr val="bg1"/>
                </a:solidFill>
              </a:rPr>
              <a:t>(8) The amount payable under sub-section (7) shall be calculated in such manner as may be prescribed.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 calcmode="lin" valueType="num">
                                      <p:cBhvr additive="base">
                                        <p:cTn id="1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anim calcmode="lin" valueType="num">
                                      <p:cBhvr additive="base">
                                        <p:cTn id="2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704088"/>
            <a:ext cx="11277600" cy="591312"/>
          </a:xfrm>
        </p:spPr>
        <p:txBody>
          <a:bodyPr>
            <a:normAutofit/>
          </a:bodyPr>
          <a:lstStyle/>
          <a:p>
            <a:pPr algn="ctr"/>
            <a:r>
              <a:rPr lang="en-IN" sz="3500" b="1" dirty="0" smtClean="0">
                <a:solidFill>
                  <a:schemeClr val="bg1"/>
                </a:solidFill>
              </a:rPr>
              <a:t>Revocation of cancellation of registration</a:t>
            </a:r>
            <a:endParaRPr lang="en-IN" sz="3500" dirty="0">
              <a:solidFill>
                <a:schemeClr val="bg1"/>
              </a:solidFill>
            </a:endParaRPr>
          </a:p>
        </p:txBody>
      </p:sp>
      <p:sp>
        <p:nvSpPr>
          <p:cNvPr id="3" name="Content Placeholder 2"/>
          <p:cNvSpPr>
            <a:spLocks noGrp="1"/>
          </p:cNvSpPr>
          <p:nvPr>
            <p:ph idx="1"/>
          </p:nvPr>
        </p:nvSpPr>
        <p:spPr>
          <a:xfrm>
            <a:off x="609600" y="1600200"/>
            <a:ext cx="10972800" cy="4724400"/>
          </a:xfrm>
        </p:spPr>
        <p:txBody>
          <a:bodyPr>
            <a:normAutofit fontScale="92500" lnSpcReduction="20000"/>
          </a:bodyPr>
          <a:lstStyle/>
          <a:p>
            <a:pPr>
              <a:buNone/>
            </a:pPr>
            <a:r>
              <a:rPr lang="en-IN" dirty="0" smtClean="0"/>
              <a:t>	</a:t>
            </a:r>
            <a:r>
              <a:rPr lang="en-IN" dirty="0" smtClean="0">
                <a:solidFill>
                  <a:schemeClr val="bg1"/>
                </a:solidFill>
              </a:rPr>
              <a:t>(1) Subject to such conditions and in such manner as may be prescribed, any registered taxable person, whose registration is cancelled by the proper officer on his own motion, may apply to such officer for revocation of cancellation of the registration in the prescribed manner within thirty days from the date of service of the cancellation order.</a:t>
            </a:r>
          </a:p>
          <a:p>
            <a:pPr>
              <a:buNone/>
            </a:pPr>
            <a:r>
              <a:rPr lang="en-IN" dirty="0" smtClean="0">
                <a:solidFill>
                  <a:schemeClr val="bg1"/>
                </a:solidFill>
              </a:rPr>
              <a:t>	(2) The proper officer may, in the manner and within such period as may be prescribed in this behalf, by way of an order, either revoke cancellation of the registration or reject the application for revocation for good and sufficient reasons.</a:t>
            </a:r>
          </a:p>
          <a:p>
            <a:pPr>
              <a:buNone/>
            </a:pPr>
            <a:r>
              <a:rPr lang="en-IN" dirty="0" smtClean="0">
                <a:solidFill>
                  <a:schemeClr val="bg1"/>
                </a:solidFill>
              </a:rPr>
              <a:t>	(3) The proper officer shall not reject the application for revocation of cancellation of registration without giving a notice to show cause and without giving the person a reasonable opportunity of being heard.</a:t>
            </a:r>
          </a:p>
          <a:p>
            <a:pPr>
              <a:buNone/>
            </a:pPr>
            <a:r>
              <a:rPr lang="en-IN" dirty="0" smtClean="0">
                <a:solidFill>
                  <a:schemeClr val="bg1"/>
                </a:solidFill>
              </a:rPr>
              <a:t>	(4) Revocation of cancellation of registration under the CGST Act / SGST Act shall be deemed to be a revocation of cancellation of registration under the SGST Act /CGST Act.</a:t>
            </a:r>
            <a:endParaRPr lang="en-IN"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1413" y="378823"/>
            <a:ext cx="9905998" cy="1110343"/>
          </a:xfrm>
        </p:spPr>
        <p:txBody>
          <a:bodyPr>
            <a:normAutofit/>
          </a:bodyPr>
          <a:lstStyle/>
          <a:p>
            <a:r>
              <a:rPr lang="en-IN" b="1" dirty="0" smtClean="0">
                <a:solidFill>
                  <a:schemeClr val="bg1"/>
                </a:solidFill>
              </a:rPr>
              <a:t>Offences and Penalties related to registration </a:t>
            </a:r>
            <a:endParaRPr lang="en-US" b="1" dirty="0">
              <a:solidFill>
                <a:schemeClr val="bg1"/>
              </a:solidFill>
            </a:endParaRPr>
          </a:p>
        </p:txBody>
      </p:sp>
      <p:sp>
        <p:nvSpPr>
          <p:cNvPr id="3" name="Content Placeholder 2"/>
          <p:cNvSpPr>
            <a:spLocks noGrp="1"/>
          </p:cNvSpPr>
          <p:nvPr>
            <p:ph idx="1"/>
          </p:nvPr>
        </p:nvSpPr>
        <p:spPr>
          <a:xfrm>
            <a:off x="1141412" y="1593669"/>
            <a:ext cx="9905999" cy="4820194"/>
          </a:xfrm>
        </p:spPr>
        <p:txBody>
          <a:bodyPr>
            <a:normAutofit lnSpcReduction="10000"/>
          </a:bodyPr>
          <a:lstStyle/>
          <a:p>
            <a:r>
              <a:rPr lang="en-US" dirty="0" smtClean="0">
                <a:solidFill>
                  <a:schemeClr val="bg1"/>
                </a:solidFill>
              </a:rPr>
              <a:t>Where </a:t>
            </a:r>
            <a:r>
              <a:rPr lang="en-US" dirty="0">
                <a:solidFill>
                  <a:schemeClr val="bg1"/>
                </a:solidFill>
              </a:rPr>
              <a:t>a taxable person </a:t>
            </a:r>
            <a:r>
              <a:rPr lang="en-US" dirty="0" smtClean="0">
                <a:solidFill>
                  <a:schemeClr val="bg1"/>
                </a:solidFill>
              </a:rPr>
              <a:t>who –</a:t>
            </a:r>
          </a:p>
          <a:p>
            <a:pPr marL="0" indent="0">
              <a:buNone/>
            </a:pPr>
            <a:r>
              <a:rPr lang="en-US" dirty="0">
                <a:solidFill>
                  <a:schemeClr val="bg1"/>
                </a:solidFill>
              </a:rPr>
              <a:t>(</a:t>
            </a:r>
            <a:r>
              <a:rPr lang="en-US" dirty="0" smtClean="0">
                <a:solidFill>
                  <a:schemeClr val="bg1"/>
                </a:solidFill>
              </a:rPr>
              <a:t>xi) </a:t>
            </a:r>
            <a:r>
              <a:rPr lang="en-US" dirty="0">
                <a:solidFill>
                  <a:schemeClr val="bg1"/>
                </a:solidFill>
              </a:rPr>
              <a:t>is liable to be registered under this Act but fails to obtain registration;</a:t>
            </a:r>
          </a:p>
          <a:p>
            <a:pPr marL="0" indent="0">
              <a:buNone/>
            </a:pPr>
            <a:r>
              <a:rPr lang="en-US" dirty="0">
                <a:solidFill>
                  <a:schemeClr val="bg1"/>
                </a:solidFill>
              </a:rPr>
              <a:t>(</a:t>
            </a:r>
            <a:r>
              <a:rPr lang="en-US" dirty="0" smtClean="0">
                <a:solidFill>
                  <a:schemeClr val="bg1"/>
                </a:solidFill>
              </a:rPr>
              <a:t>xii) </a:t>
            </a:r>
            <a:r>
              <a:rPr lang="en-US" dirty="0">
                <a:solidFill>
                  <a:schemeClr val="bg1"/>
                </a:solidFill>
              </a:rPr>
              <a:t>furnishes any false information with regard to particulars specified as mandatory</a:t>
            </a:r>
            <a:r>
              <a:rPr lang="en-US" dirty="0" smtClean="0">
                <a:solidFill>
                  <a:schemeClr val="bg1"/>
                </a:solidFill>
              </a:rPr>
              <a:t>, either </a:t>
            </a:r>
            <a:r>
              <a:rPr lang="en-US" dirty="0">
                <a:solidFill>
                  <a:schemeClr val="bg1"/>
                </a:solidFill>
              </a:rPr>
              <a:t>at the time of applying for registration, or subsequently</a:t>
            </a:r>
            <a:r>
              <a:rPr lang="en-US" dirty="0" smtClean="0">
                <a:solidFill>
                  <a:schemeClr val="bg1"/>
                </a:solidFill>
              </a:rPr>
              <a:t>;</a:t>
            </a:r>
          </a:p>
          <a:p>
            <a:pPr marL="0" indent="0">
              <a:buNone/>
            </a:pPr>
            <a:r>
              <a:rPr lang="en-IN" dirty="0" smtClean="0">
                <a:solidFill>
                  <a:schemeClr val="bg1"/>
                </a:solidFill>
              </a:rPr>
              <a:t>. . . . .</a:t>
            </a:r>
          </a:p>
          <a:p>
            <a:pPr marL="0" indent="0">
              <a:buNone/>
            </a:pPr>
            <a:r>
              <a:rPr lang="en-US" dirty="0">
                <a:solidFill>
                  <a:schemeClr val="bg1"/>
                </a:solidFill>
              </a:rPr>
              <a:t>shall be liable to a penalty of rupees ten thousand or an amount equivalent to the </a:t>
            </a:r>
            <a:r>
              <a:rPr lang="en-US" dirty="0" smtClean="0">
                <a:solidFill>
                  <a:schemeClr val="bg1"/>
                </a:solidFill>
              </a:rPr>
              <a:t>tax evaded </a:t>
            </a:r>
            <a:r>
              <a:rPr lang="en-US" dirty="0">
                <a:solidFill>
                  <a:schemeClr val="bg1"/>
                </a:solidFill>
              </a:rPr>
              <a:t>or the tax not deducted or short deducted or deducted but not paid to </a:t>
            </a:r>
            <a:r>
              <a:rPr lang="en-US" dirty="0" smtClean="0">
                <a:solidFill>
                  <a:schemeClr val="bg1"/>
                </a:solidFill>
              </a:rPr>
              <a:t>the Government </a:t>
            </a:r>
            <a:r>
              <a:rPr lang="en-US" dirty="0">
                <a:solidFill>
                  <a:schemeClr val="bg1"/>
                </a:solidFill>
              </a:rPr>
              <a:t>or input tax credit availed of or passed on or distributed irregularly, or </a:t>
            </a:r>
            <a:r>
              <a:rPr lang="en-US" dirty="0" smtClean="0">
                <a:solidFill>
                  <a:schemeClr val="bg1"/>
                </a:solidFill>
              </a:rPr>
              <a:t>the refund </a:t>
            </a:r>
            <a:r>
              <a:rPr lang="en-US" dirty="0">
                <a:solidFill>
                  <a:schemeClr val="bg1"/>
                </a:solidFill>
              </a:rPr>
              <a:t>claimed fraudulently, as the case may be, whichever is higher.</a:t>
            </a:r>
          </a:p>
        </p:txBody>
      </p:sp>
    </p:spTree>
    <p:extLst>
      <p:ext uri="{BB962C8B-B14F-4D97-AF65-F5344CB8AC3E}">
        <p14:creationId xmlns="" xmlns:p14="http://schemas.microsoft.com/office/powerpoint/2010/main" val="928704372"/>
      </p:ext>
    </p:extLst>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2886891" y="685800"/>
            <a:ext cx="8727354" cy="1064623"/>
          </a:xfrm>
        </p:spPr>
        <p:txBody>
          <a:bodyPr>
            <a:normAutofit/>
          </a:bodyPr>
          <a:lstStyle/>
          <a:p>
            <a:pPr algn="ctr" eaLnBrk="1" hangingPunct="1"/>
            <a:r>
              <a:rPr lang="en-US" altLang="en-US" sz="6000" b="1" dirty="0" smtClean="0">
                <a:solidFill>
                  <a:srgbClr val="00B050"/>
                </a:solidFill>
              </a:rPr>
              <a:t>GST:  Returns</a:t>
            </a:r>
            <a:endParaRPr lang="en-US" altLang="en-US" sz="6000" b="1" dirty="0">
              <a:solidFill>
                <a:srgbClr val="00B050"/>
              </a:solidFill>
            </a:endParaRPr>
          </a:p>
        </p:txBody>
      </p:sp>
      <p:pic>
        <p:nvPicPr>
          <p:cNvPr id="57345" name="Picture 1" descr="C:\Users\Admin\Desktop\images.jpg"/>
          <p:cNvPicPr>
            <a:picLocks noChangeAspect="1" noChangeArrowheads="1"/>
          </p:cNvPicPr>
          <p:nvPr/>
        </p:nvPicPr>
        <p:blipFill>
          <a:blip r:embed="rId3"/>
          <a:srcRect/>
          <a:stretch>
            <a:fillRect/>
          </a:stretch>
        </p:blipFill>
        <p:spPr bwMode="auto">
          <a:xfrm>
            <a:off x="2677885" y="2168434"/>
            <a:ext cx="8647611" cy="4010297"/>
          </a:xfrm>
          <a:prstGeom prst="rect">
            <a:avLst/>
          </a:prstGeom>
          <a:noFill/>
        </p:spPr>
      </p:pic>
    </p:spTree>
    <p:extLst>
      <p:ext uri="{BB962C8B-B14F-4D97-AF65-F5344CB8AC3E}">
        <p14:creationId xmlns="" xmlns:p14="http://schemas.microsoft.com/office/powerpoint/2010/main" val="71164521"/>
      </p:ext>
    </p:extLst>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959428" y="287384"/>
            <a:ext cx="9052561" cy="679268"/>
          </a:xfrm>
        </p:spPr>
        <p:txBody>
          <a:bodyPr>
            <a:normAutofit/>
          </a:bodyPr>
          <a:lstStyle/>
          <a:p>
            <a:pPr algn="ctr"/>
            <a:r>
              <a:rPr lang="en-US" b="1" dirty="0" smtClean="0">
                <a:solidFill>
                  <a:schemeClr val="bg1"/>
                </a:solidFill>
              </a:rPr>
              <a:t>Chapter-IX-Returns – GST ACT</a:t>
            </a:r>
            <a:endParaRPr lang="en-US" b="1" dirty="0">
              <a:solidFill>
                <a:schemeClr val="bg1"/>
              </a:solidFill>
            </a:endParaRPr>
          </a:p>
        </p:txBody>
      </p:sp>
      <p:sp>
        <p:nvSpPr>
          <p:cNvPr id="2" name="Content Placeholder 1"/>
          <p:cNvSpPr>
            <a:spLocks noGrp="1"/>
          </p:cNvSpPr>
          <p:nvPr>
            <p:ph idx="1"/>
          </p:nvPr>
        </p:nvSpPr>
        <p:spPr>
          <a:xfrm>
            <a:off x="1410788" y="992778"/>
            <a:ext cx="9666515" cy="5865222"/>
          </a:xfrm>
        </p:spPr>
        <p:txBody>
          <a:bodyPr>
            <a:noAutofit/>
          </a:bodyPr>
          <a:lstStyle/>
          <a:p>
            <a:r>
              <a:rPr lang="en-US" sz="2000" dirty="0" smtClean="0">
                <a:solidFill>
                  <a:schemeClr val="bg1"/>
                </a:solidFill>
              </a:rPr>
              <a:t>Sec 37: Furnishing details of outward Supply</a:t>
            </a:r>
          </a:p>
          <a:p>
            <a:r>
              <a:rPr lang="en-US" sz="2000" dirty="0" smtClean="0">
                <a:solidFill>
                  <a:schemeClr val="bg1"/>
                </a:solidFill>
              </a:rPr>
              <a:t>Sec 38: Furnishing details of Inward Supply</a:t>
            </a:r>
          </a:p>
          <a:p>
            <a:r>
              <a:rPr lang="en-US" sz="2000" dirty="0" smtClean="0">
                <a:solidFill>
                  <a:schemeClr val="bg1"/>
                </a:solidFill>
              </a:rPr>
              <a:t>Sec 39: Furnishing of Returns</a:t>
            </a:r>
          </a:p>
          <a:p>
            <a:r>
              <a:rPr lang="en-US" sz="2000" dirty="0" smtClean="0">
                <a:solidFill>
                  <a:schemeClr val="bg1"/>
                </a:solidFill>
              </a:rPr>
              <a:t>Sec 40: First Return</a:t>
            </a:r>
          </a:p>
          <a:p>
            <a:r>
              <a:rPr lang="en-US" sz="2000" dirty="0" smtClean="0">
                <a:solidFill>
                  <a:schemeClr val="bg1"/>
                </a:solidFill>
              </a:rPr>
              <a:t>Sec 41: Claim of Input Tax Credit and Provisional Acceptance Thereof</a:t>
            </a:r>
          </a:p>
          <a:p>
            <a:r>
              <a:rPr lang="en-US" sz="2000" dirty="0" smtClean="0">
                <a:solidFill>
                  <a:schemeClr val="bg1"/>
                </a:solidFill>
              </a:rPr>
              <a:t>Sec 42: Matching, reversal and reclaim of input tax credit</a:t>
            </a:r>
          </a:p>
          <a:p>
            <a:r>
              <a:rPr lang="en-US" sz="2000" dirty="0" smtClean="0">
                <a:solidFill>
                  <a:schemeClr val="bg1"/>
                </a:solidFill>
              </a:rPr>
              <a:t>Sec 43: Matching, reversal and reclaim of output tax liability</a:t>
            </a:r>
          </a:p>
          <a:p>
            <a:r>
              <a:rPr lang="en-US" sz="2000" dirty="0" smtClean="0">
                <a:solidFill>
                  <a:schemeClr val="bg1"/>
                </a:solidFill>
              </a:rPr>
              <a:t>Sec 44: Annual Return</a:t>
            </a:r>
          </a:p>
          <a:p>
            <a:r>
              <a:rPr lang="en-US" sz="2000" dirty="0" smtClean="0">
                <a:solidFill>
                  <a:schemeClr val="bg1"/>
                </a:solidFill>
              </a:rPr>
              <a:t>Sec 45: Final Return</a:t>
            </a:r>
          </a:p>
          <a:p>
            <a:r>
              <a:rPr lang="en-US" sz="2000" dirty="0" smtClean="0">
                <a:solidFill>
                  <a:schemeClr val="bg1"/>
                </a:solidFill>
              </a:rPr>
              <a:t>Sec 46: Notice to Return Defaulters</a:t>
            </a:r>
          </a:p>
          <a:p>
            <a:r>
              <a:rPr lang="en-US" sz="2000" dirty="0" smtClean="0">
                <a:solidFill>
                  <a:schemeClr val="bg1"/>
                </a:solidFill>
              </a:rPr>
              <a:t>Sec 47: Levy of Late fee</a:t>
            </a:r>
          </a:p>
          <a:p>
            <a:r>
              <a:rPr lang="en-US" sz="2000" dirty="0" smtClean="0">
                <a:solidFill>
                  <a:schemeClr val="bg1"/>
                </a:solidFill>
              </a:rPr>
              <a:t>Sec 48: Tax Return Preparer</a:t>
            </a:r>
          </a:p>
        </p:txBody>
      </p:sp>
    </p:spTree>
    <p:extLst>
      <p:ext uri="{BB962C8B-B14F-4D97-AF65-F5344CB8AC3E}">
        <p14:creationId xmlns="" xmlns:p14="http://schemas.microsoft.com/office/powerpoint/2010/main" val="2499443867"/>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528354" y="457200"/>
            <a:ext cx="9339943" cy="653143"/>
          </a:xfrm>
        </p:spPr>
        <p:txBody>
          <a:bodyPr>
            <a:normAutofit/>
          </a:bodyPr>
          <a:lstStyle/>
          <a:p>
            <a:pPr algn="ctr"/>
            <a:r>
              <a:rPr b="1" dirty="0" smtClean="0">
                <a:solidFill>
                  <a:schemeClr val="bg1"/>
                </a:solidFill>
              </a:rPr>
              <a:t>Importance of Returns</a:t>
            </a:r>
            <a:endParaRPr lang="en-IN" b="1" dirty="0">
              <a:solidFill>
                <a:schemeClr val="bg1"/>
              </a:solidFill>
            </a:endParaRPr>
          </a:p>
        </p:txBody>
      </p:sp>
      <p:sp>
        <p:nvSpPr>
          <p:cNvPr id="2" name="Content Placeholder 1"/>
          <p:cNvSpPr>
            <a:spLocks noGrp="1"/>
          </p:cNvSpPr>
          <p:nvPr>
            <p:ph idx="1"/>
          </p:nvPr>
        </p:nvSpPr>
        <p:spPr>
          <a:xfrm>
            <a:off x="1141412" y="1463039"/>
            <a:ext cx="9905999" cy="4328161"/>
          </a:xfrm>
        </p:spPr>
        <p:txBody>
          <a:bodyPr>
            <a:normAutofit lnSpcReduction="10000"/>
          </a:bodyPr>
          <a:lstStyle/>
          <a:p>
            <a:r>
              <a:rPr lang="en-US" b="1" dirty="0" smtClean="0">
                <a:solidFill>
                  <a:schemeClr val="bg1"/>
                </a:solidFill>
              </a:rPr>
              <a:t>Tool for compliance verification program of tax administration</a:t>
            </a:r>
          </a:p>
          <a:p>
            <a:endParaRPr lang="en-US" b="1" dirty="0" smtClean="0">
              <a:solidFill>
                <a:schemeClr val="bg1"/>
              </a:solidFill>
            </a:endParaRPr>
          </a:p>
          <a:p>
            <a:r>
              <a:rPr lang="en-US" b="1" dirty="0" smtClean="0">
                <a:solidFill>
                  <a:schemeClr val="bg1"/>
                </a:solidFill>
              </a:rPr>
              <a:t>Providing necessary inputs for policy decision making</a:t>
            </a:r>
          </a:p>
          <a:p>
            <a:endParaRPr lang="en-US" b="1" dirty="0" smtClean="0">
              <a:solidFill>
                <a:schemeClr val="bg1"/>
              </a:solidFill>
            </a:endParaRPr>
          </a:p>
          <a:p>
            <a:r>
              <a:rPr lang="en-US" b="1" dirty="0" smtClean="0">
                <a:solidFill>
                  <a:schemeClr val="bg1"/>
                </a:solidFill>
              </a:rPr>
              <a:t>Management of Audit and anti-evasion programs of tax administration</a:t>
            </a:r>
          </a:p>
          <a:p>
            <a:endParaRPr lang="en-US" b="1" dirty="0" smtClean="0">
              <a:solidFill>
                <a:schemeClr val="bg1"/>
              </a:solidFill>
            </a:endParaRPr>
          </a:p>
          <a:p>
            <a:r>
              <a:rPr lang="en-US" b="1" dirty="0" smtClean="0">
                <a:solidFill>
                  <a:schemeClr val="bg1"/>
                </a:solidFill>
              </a:rPr>
              <a:t>Finalization of  the tax liabilities of the taxpayer within stipulated period of limitation.</a:t>
            </a:r>
          </a:p>
        </p:txBody>
      </p:sp>
    </p:spTree>
    <p:extLst>
      <p:ext uri="{BB962C8B-B14F-4D97-AF65-F5344CB8AC3E}">
        <p14:creationId xmlns="" xmlns:p14="http://schemas.microsoft.com/office/powerpoint/2010/main" val="236746371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7"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 calcmode="lin" valueType="num">
                                      <p:cBhvr additive="base">
                                        <p:cTn id="12" dur="50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3" dur="50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5" presetClass="entr" presetSubtype="0" fill="hold" nodeType="clickEffect">
                                  <p:stCondLst>
                                    <p:cond delay="0"/>
                                  </p:stCondLst>
                                  <p:childTnLst>
                                    <p:set>
                                      <p:cBhvr>
                                        <p:cTn id="17" dur="1" fill="hold">
                                          <p:stCondLst>
                                            <p:cond delay="0"/>
                                          </p:stCondLst>
                                        </p:cTn>
                                        <p:tgtEl>
                                          <p:spTgt spid="2">
                                            <p:txEl>
                                              <p:pRg st="4" end="4"/>
                                            </p:txEl>
                                          </p:spTgt>
                                        </p:tgtEl>
                                        <p:attrNameLst>
                                          <p:attrName>style.visibility</p:attrName>
                                        </p:attrNameLst>
                                      </p:cBhvr>
                                      <p:to>
                                        <p:strVal val="visible"/>
                                      </p:to>
                                    </p:set>
                                    <p:anim calcmode="lin" valueType="num">
                                      <p:cBhvr>
                                        <p:cTn id="18" dur="1000" fill="hold"/>
                                        <p:tgtEl>
                                          <p:spTgt spid="2">
                                            <p:txEl>
                                              <p:pRg st="4" end="4"/>
                                            </p:txEl>
                                          </p:spTgt>
                                        </p:tgtEl>
                                        <p:attrNameLst>
                                          <p:attrName>ppt_w</p:attrName>
                                        </p:attrNameLst>
                                      </p:cBhvr>
                                      <p:tavLst>
                                        <p:tav tm="0">
                                          <p:val>
                                            <p:strVal val="#ppt_w*0.70"/>
                                          </p:val>
                                        </p:tav>
                                        <p:tav tm="100000">
                                          <p:val>
                                            <p:strVal val="#ppt_w"/>
                                          </p:val>
                                        </p:tav>
                                      </p:tavLst>
                                    </p:anim>
                                    <p:anim calcmode="lin" valueType="num">
                                      <p:cBhvr>
                                        <p:cTn id="19" dur="1000" fill="hold"/>
                                        <p:tgtEl>
                                          <p:spTgt spid="2">
                                            <p:txEl>
                                              <p:pRg st="4" end="4"/>
                                            </p:txEl>
                                          </p:spTgt>
                                        </p:tgtEl>
                                        <p:attrNameLst>
                                          <p:attrName>ppt_h</p:attrName>
                                        </p:attrNameLst>
                                      </p:cBhvr>
                                      <p:tavLst>
                                        <p:tav tm="0">
                                          <p:val>
                                            <p:strVal val="#ppt_h"/>
                                          </p:val>
                                        </p:tav>
                                        <p:tav tm="100000">
                                          <p:val>
                                            <p:strVal val="#ppt_h"/>
                                          </p:val>
                                        </p:tav>
                                      </p:tavLst>
                                    </p:anim>
                                    <p:animEffect transition="in" filter="fade">
                                      <p:cBhvr>
                                        <p:cTn id="20" dur="1000"/>
                                        <p:tgtEl>
                                          <p:spTgt spid="2">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anim calcmode="lin" valueType="num">
                                      <p:cBhvr additive="base">
                                        <p:cTn id="25"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4034" y="313510"/>
            <a:ext cx="9940835" cy="862148"/>
          </a:xfrm>
        </p:spPr>
        <p:txBody>
          <a:bodyPr>
            <a:normAutofit/>
          </a:bodyPr>
          <a:lstStyle/>
          <a:p>
            <a:pPr algn="ctr"/>
            <a:r>
              <a:rPr lang="en-IN" b="1" dirty="0" smtClean="0">
                <a:solidFill>
                  <a:schemeClr val="bg1"/>
                </a:solidFill>
                <a:latin typeface="Baskerville Old Face" panose="02020602080505020303" pitchFamily="18" charset="0"/>
              </a:rPr>
              <a:t>REGISTRATION</a:t>
            </a:r>
            <a:endParaRPr lang="en-IN" dirty="0">
              <a:solidFill>
                <a:schemeClr val="bg1"/>
              </a:solidFill>
            </a:endParaRPr>
          </a:p>
        </p:txBody>
      </p:sp>
      <p:sp>
        <p:nvSpPr>
          <p:cNvPr id="4" name="Rectangle 3"/>
          <p:cNvSpPr/>
          <p:nvPr/>
        </p:nvSpPr>
        <p:spPr>
          <a:xfrm>
            <a:off x="1227908" y="1240971"/>
            <a:ext cx="10032275" cy="4939814"/>
          </a:xfrm>
          <a:prstGeom prst="rect">
            <a:avLst/>
          </a:prstGeom>
        </p:spPr>
        <p:txBody>
          <a:bodyPr wrap="square">
            <a:spAutoFit/>
          </a:bodyPr>
          <a:lstStyle/>
          <a:p>
            <a:pPr algn="just"/>
            <a:r>
              <a:rPr lang="en-IN" sz="3500" dirty="0" smtClean="0">
                <a:solidFill>
                  <a:schemeClr val="bg1"/>
                </a:solidFill>
              </a:rPr>
              <a:t>Registration of a business with the tax authorities implies obtaining a unique identification code from the concerned tax authorities so that all the operations of and data relating to the business can be agglomerated and correlated. </a:t>
            </a:r>
          </a:p>
          <a:p>
            <a:pPr algn="just"/>
            <a:r>
              <a:rPr lang="en-IN" sz="3500" dirty="0" smtClean="0">
                <a:solidFill>
                  <a:schemeClr val="bg1"/>
                </a:solidFill>
              </a:rPr>
              <a:t>In any tax system this is the most fundamental requirement for identification of the business for tax purposes or</a:t>
            </a:r>
            <a:r>
              <a:rPr lang="en-IN" sz="3500" dirty="0" smtClean="0"/>
              <a:t> </a:t>
            </a:r>
            <a:r>
              <a:rPr lang="en-IN" sz="3500" dirty="0" smtClean="0">
                <a:solidFill>
                  <a:schemeClr val="bg1"/>
                </a:solidFill>
              </a:rPr>
              <a:t>for having any compliance verification program. </a:t>
            </a:r>
            <a:endParaRPr lang="en-IN" sz="35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0" fill="hold"/>
                                        <p:tgtEl>
                                          <p:spTgt spid="4"/>
                                        </p:tgtEl>
                                        <p:attrNameLst>
                                          <p:attrName>ppt_x</p:attrName>
                                        </p:attrNameLst>
                                      </p:cBhvr>
                                      <p:tavLst>
                                        <p:tav tm="0">
                                          <p:val>
                                            <p:strVal val="#ppt_x"/>
                                          </p:val>
                                        </p:tav>
                                        <p:tav tm="100000">
                                          <p:val>
                                            <p:strVal val="#ppt_x"/>
                                          </p:val>
                                        </p:tav>
                                      </p:tavLst>
                                    </p:anim>
                                    <p:anim calcmode="lin" valueType="num">
                                      <p:cBhvr additive="base">
                                        <p:cTn id="8" dur="5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449976" y="404950"/>
            <a:ext cx="9535887" cy="613954"/>
          </a:xfrm>
        </p:spPr>
        <p:txBody>
          <a:bodyPr>
            <a:normAutofit/>
          </a:bodyPr>
          <a:lstStyle/>
          <a:p>
            <a:pPr algn="ctr"/>
            <a:r>
              <a:rPr b="1" smtClean="0">
                <a:solidFill>
                  <a:schemeClr val="bg1"/>
                </a:solidFill>
              </a:rPr>
              <a:t>WHO ALL SHOULD FILE</a:t>
            </a:r>
            <a:endParaRPr lang="en-IN" b="1" dirty="0">
              <a:solidFill>
                <a:schemeClr val="bg1"/>
              </a:solidFill>
            </a:endParaRPr>
          </a:p>
        </p:txBody>
      </p:sp>
      <p:sp>
        <p:nvSpPr>
          <p:cNvPr id="2" name="Content Placeholder 1"/>
          <p:cNvSpPr>
            <a:spLocks noGrp="1"/>
          </p:cNvSpPr>
          <p:nvPr>
            <p:ph idx="1"/>
          </p:nvPr>
        </p:nvSpPr>
        <p:spPr>
          <a:xfrm>
            <a:off x="1141412" y="1240971"/>
            <a:ext cx="9905999" cy="4550230"/>
          </a:xfrm>
        </p:spPr>
        <p:txBody>
          <a:bodyPr>
            <a:normAutofit/>
          </a:bodyPr>
          <a:lstStyle/>
          <a:p>
            <a:pPr lvl="1"/>
            <a:r>
              <a:rPr lang="en-US" sz="2200" b="1" dirty="0" smtClean="0">
                <a:solidFill>
                  <a:schemeClr val="bg1"/>
                </a:solidFill>
              </a:rPr>
              <a:t>Every registered taxable person irrespective of whether there is business activity or not</a:t>
            </a:r>
          </a:p>
          <a:p>
            <a:pPr lvl="1"/>
            <a:endParaRPr lang="en-US" sz="2200" b="1" dirty="0" smtClean="0">
              <a:solidFill>
                <a:schemeClr val="bg1"/>
              </a:solidFill>
            </a:endParaRPr>
          </a:p>
          <a:p>
            <a:pPr lvl="1"/>
            <a:r>
              <a:rPr lang="en-US" sz="2200" b="1" dirty="0" smtClean="0">
                <a:solidFill>
                  <a:schemeClr val="bg1"/>
                </a:solidFill>
              </a:rPr>
              <a:t>UN Agencies and other entities claiming refund of taxes paid for the periods in which they claim such refund</a:t>
            </a:r>
          </a:p>
          <a:p>
            <a:pPr lvl="1"/>
            <a:endParaRPr lang="en-US" sz="2200" b="1" dirty="0" smtClean="0">
              <a:solidFill>
                <a:schemeClr val="bg1"/>
              </a:solidFill>
            </a:endParaRPr>
          </a:p>
          <a:p>
            <a:pPr lvl="1"/>
            <a:r>
              <a:rPr lang="en-US" sz="2200" b="1" dirty="0" smtClean="0">
                <a:solidFill>
                  <a:schemeClr val="bg1"/>
                </a:solidFill>
              </a:rPr>
              <a:t>TDS Authorities in the month in which they effect TDS</a:t>
            </a:r>
          </a:p>
          <a:p>
            <a:pPr lvl="1"/>
            <a:endParaRPr lang="en-US" sz="2200" b="1" dirty="0" smtClean="0">
              <a:solidFill>
                <a:schemeClr val="bg1"/>
              </a:solidFill>
            </a:endParaRPr>
          </a:p>
          <a:p>
            <a:pPr lvl="1"/>
            <a:r>
              <a:rPr lang="en-US" sz="2200" b="1" dirty="0" smtClean="0">
                <a:solidFill>
                  <a:schemeClr val="bg1"/>
                </a:solidFill>
              </a:rPr>
              <a:t>Persons who have been allotted UID for the month in which they have made inter-State inward supplies of taxable goods and/or services.</a:t>
            </a:r>
          </a:p>
          <a:p>
            <a:pPr lvl="1"/>
            <a:endParaRPr lang="en-IN" dirty="0"/>
          </a:p>
        </p:txBody>
      </p:sp>
    </p:spTree>
    <p:extLst>
      <p:ext uri="{BB962C8B-B14F-4D97-AF65-F5344CB8AC3E}">
        <p14:creationId xmlns="" xmlns:p14="http://schemas.microsoft.com/office/powerpoint/2010/main" val="62500794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7"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 calcmode="lin" valueType="num">
                                      <p:cBhvr additive="base">
                                        <p:cTn id="12" dur="50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3" dur="50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5" presetClass="entr" presetSubtype="0" fill="hold" nodeType="clickEffect">
                                  <p:stCondLst>
                                    <p:cond delay="0"/>
                                  </p:stCondLst>
                                  <p:childTnLst>
                                    <p:set>
                                      <p:cBhvr>
                                        <p:cTn id="17" dur="1" fill="hold">
                                          <p:stCondLst>
                                            <p:cond delay="0"/>
                                          </p:stCondLst>
                                        </p:cTn>
                                        <p:tgtEl>
                                          <p:spTgt spid="2">
                                            <p:txEl>
                                              <p:pRg st="4" end="4"/>
                                            </p:txEl>
                                          </p:spTgt>
                                        </p:tgtEl>
                                        <p:attrNameLst>
                                          <p:attrName>style.visibility</p:attrName>
                                        </p:attrNameLst>
                                      </p:cBhvr>
                                      <p:to>
                                        <p:strVal val="visible"/>
                                      </p:to>
                                    </p:set>
                                    <p:anim calcmode="lin" valueType="num">
                                      <p:cBhvr>
                                        <p:cTn id="18" dur="1000" fill="hold"/>
                                        <p:tgtEl>
                                          <p:spTgt spid="2">
                                            <p:txEl>
                                              <p:pRg st="4" end="4"/>
                                            </p:txEl>
                                          </p:spTgt>
                                        </p:tgtEl>
                                        <p:attrNameLst>
                                          <p:attrName>ppt_w</p:attrName>
                                        </p:attrNameLst>
                                      </p:cBhvr>
                                      <p:tavLst>
                                        <p:tav tm="0">
                                          <p:val>
                                            <p:strVal val="#ppt_w*0.70"/>
                                          </p:val>
                                        </p:tav>
                                        <p:tav tm="100000">
                                          <p:val>
                                            <p:strVal val="#ppt_w"/>
                                          </p:val>
                                        </p:tav>
                                      </p:tavLst>
                                    </p:anim>
                                    <p:anim calcmode="lin" valueType="num">
                                      <p:cBhvr>
                                        <p:cTn id="19" dur="1000" fill="hold"/>
                                        <p:tgtEl>
                                          <p:spTgt spid="2">
                                            <p:txEl>
                                              <p:pRg st="4" end="4"/>
                                            </p:txEl>
                                          </p:spTgt>
                                        </p:tgtEl>
                                        <p:attrNameLst>
                                          <p:attrName>ppt_h</p:attrName>
                                        </p:attrNameLst>
                                      </p:cBhvr>
                                      <p:tavLst>
                                        <p:tav tm="0">
                                          <p:val>
                                            <p:strVal val="#ppt_h"/>
                                          </p:val>
                                        </p:tav>
                                        <p:tav tm="100000">
                                          <p:val>
                                            <p:strVal val="#ppt_h"/>
                                          </p:val>
                                        </p:tav>
                                      </p:tavLst>
                                    </p:anim>
                                    <p:animEffect transition="in" filter="fade">
                                      <p:cBhvr>
                                        <p:cTn id="20" dur="1000"/>
                                        <p:tgtEl>
                                          <p:spTgt spid="2">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anim calcmode="lin" valueType="num">
                                      <p:cBhvr additive="base">
                                        <p:cTn id="25"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345474" y="287383"/>
            <a:ext cx="9509760" cy="875211"/>
          </a:xfrm>
        </p:spPr>
        <p:txBody>
          <a:bodyPr>
            <a:normAutofit/>
          </a:bodyPr>
          <a:lstStyle/>
          <a:p>
            <a:pPr algn="ctr"/>
            <a:r>
              <a:rPr b="1" smtClean="0">
                <a:solidFill>
                  <a:schemeClr val="bg1"/>
                </a:solidFill>
              </a:rPr>
              <a:t>Types of Returns</a:t>
            </a:r>
            <a:endParaRPr lang="en-IN" b="1" dirty="0">
              <a:solidFill>
                <a:schemeClr val="bg1"/>
              </a:solidFill>
            </a:endParaRPr>
          </a:p>
        </p:txBody>
      </p:sp>
      <p:graphicFrame>
        <p:nvGraphicFramePr>
          <p:cNvPr id="4" name="Content Placeholder 3"/>
          <p:cNvGraphicFramePr>
            <a:graphicFrameLocks noGrp="1"/>
          </p:cNvGraphicFramePr>
          <p:nvPr>
            <p:ph idx="1"/>
            <p:extLst/>
          </p:nvPr>
        </p:nvGraphicFramePr>
        <p:xfrm>
          <a:off x="1058090" y="1319348"/>
          <a:ext cx="10175967" cy="4685212"/>
        </p:xfrm>
        <a:graphic>
          <a:graphicData uri="http://schemas.openxmlformats.org/drawingml/2006/table">
            <a:tbl>
              <a:tblPr firstRow="1" bandRow="1">
                <a:tableStyleId>{5C22544A-7EE6-4342-B048-85BDC9FD1C3A}</a:tableStyleId>
              </a:tblPr>
              <a:tblGrid>
                <a:gridCol w="3391989"/>
                <a:gridCol w="3391989"/>
                <a:gridCol w="3391989"/>
              </a:tblGrid>
              <a:tr h="425928">
                <a:tc>
                  <a:txBody>
                    <a:bodyPr/>
                    <a:lstStyle/>
                    <a:p>
                      <a:r>
                        <a:rPr lang="en-US" dirty="0" smtClean="0"/>
                        <a:t>Name</a:t>
                      </a:r>
                      <a:endParaRPr lang="en-IN" dirty="0"/>
                    </a:p>
                  </a:txBody>
                  <a:tcPr marL="121920" marR="121920"/>
                </a:tc>
                <a:tc>
                  <a:txBody>
                    <a:bodyPr/>
                    <a:lstStyle/>
                    <a:p>
                      <a:r>
                        <a:rPr lang="en-US" dirty="0" smtClean="0"/>
                        <a:t>What does it</a:t>
                      </a:r>
                      <a:r>
                        <a:rPr lang="en-US" baseline="0" dirty="0" smtClean="0"/>
                        <a:t> relate</a:t>
                      </a:r>
                      <a:r>
                        <a:rPr lang="en-US" dirty="0" smtClean="0"/>
                        <a:t> to </a:t>
                      </a:r>
                      <a:endParaRPr lang="en-IN" dirty="0"/>
                    </a:p>
                  </a:txBody>
                  <a:tcPr marL="121920" marR="121920"/>
                </a:tc>
                <a:tc>
                  <a:txBody>
                    <a:bodyPr/>
                    <a:lstStyle/>
                    <a:p>
                      <a:r>
                        <a:rPr lang="en-US" dirty="0" smtClean="0"/>
                        <a:t>When to be filed</a:t>
                      </a:r>
                    </a:p>
                  </a:txBody>
                  <a:tcPr marL="121920" marR="121920"/>
                </a:tc>
              </a:tr>
              <a:tr h="1064821">
                <a:tc>
                  <a:txBody>
                    <a:bodyPr/>
                    <a:lstStyle/>
                    <a:p>
                      <a:r>
                        <a:rPr lang="en-US" dirty="0" smtClean="0"/>
                        <a:t>GSTR-1</a:t>
                      </a:r>
                      <a:endParaRPr lang="en-IN" dirty="0"/>
                    </a:p>
                  </a:txBody>
                  <a:tcPr marL="121920" marR="121920"/>
                </a:tc>
                <a:tc>
                  <a:txBody>
                    <a:bodyPr/>
                    <a:lstStyle/>
                    <a:p>
                      <a:r>
                        <a:rPr lang="en-US" dirty="0" smtClean="0"/>
                        <a:t>Outward Supplies made for a month by a regular taxpayer (sec 25)</a:t>
                      </a:r>
                      <a:endParaRPr lang="en-IN" dirty="0"/>
                    </a:p>
                  </a:txBody>
                  <a:tcPr marL="121920" marR="121920"/>
                </a:tc>
                <a:tc>
                  <a:txBody>
                    <a:bodyPr/>
                    <a:lstStyle/>
                    <a:p>
                      <a:r>
                        <a:rPr lang="en-US" dirty="0" smtClean="0"/>
                        <a:t>10</a:t>
                      </a:r>
                      <a:r>
                        <a:rPr lang="en-US" baseline="30000" dirty="0" smtClean="0"/>
                        <a:t>th</a:t>
                      </a:r>
                      <a:r>
                        <a:rPr lang="en-US" dirty="0" smtClean="0"/>
                        <a:t> of the succeeding month</a:t>
                      </a:r>
                    </a:p>
                  </a:txBody>
                  <a:tcPr marL="121920" marR="121920"/>
                </a:tc>
              </a:tr>
              <a:tr h="1064821">
                <a:tc>
                  <a:txBody>
                    <a:bodyPr/>
                    <a:lstStyle/>
                    <a:p>
                      <a:r>
                        <a:rPr lang="en-US" dirty="0" smtClean="0"/>
                        <a:t>GSTR-2</a:t>
                      </a:r>
                      <a:endParaRPr lang="en-IN" dirty="0"/>
                    </a:p>
                  </a:txBody>
                  <a:tcPr marL="121920" marR="121920"/>
                </a:tc>
                <a:tc>
                  <a:txBody>
                    <a:bodyPr/>
                    <a:lstStyle/>
                    <a:p>
                      <a:r>
                        <a:rPr lang="en-US" dirty="0" smtClean="0"/>
                        <a:t>Inward Supplies made for the month by a regular  taxpayer (sec 26)</a:t>
                      </a:r>
                      <a:endParaRPr lang="en-IN" dirty="0"/>
                    </a:p>
                  </a:txBody>
                  <a:tcPr marL="121920" marR="121920"/>
                </a:tc>
                <a:tc>
                  <a:txBody>
                    <a:bodyPr/>
                    <a:lstStyle/>
                    <a:p>
                      <a:r>
                        <a:rPr lang="en-US" dirty="0" smtClean="0"/>
                        <a:t>15</a:t>
                      </a:r>
                      <a:r>
                        <a:rPr lang="en-US" baseline="30000" dirty="0" smtClean="0"/>
                        <a:t>th</a:t>
                      </a:r>
                      <a:r>
                        <a:rPr lang="en-US" dirty="0" smtClean="0"/>
                        <a:t> of the succeeding month</a:t>
                      </a:r>
                    </a:p>
                  </a:txBody>
                  <a:tcPr marL="121920" marR="121920"/>
                </a:tc>
              </a:tr>
              <a:tr h="1064821">
                <a:tc>
                  <a:txBody>
                    <a:bodyPr/>
                    <a:lstStyle/>
                    <a:p>
                      <a:r>
                        <a:rPr lang="en-US" dirty="0" smtClean="0"/>
                        <a:t>GSTR-3</a:t>
                      </a:r>
                      <a:endParaRPr lang="en-IN" dirty="0"/>
                    </a:p>
                  </a:txBody>
                  <a:tcPr marL="121920" marR="12192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Monthly return by a regular taxpayer (sec 27)</a:t>
                      </a:r>
                      <a:endParaRPr lang="en-IN" dirty="0" smtClean="0"/>
                    </a:p>
                    <a:p>
                      <a:endParaRPr lang="en-IN" dirty="0"/>
                    </a:p>
                  </a:txBody>
                  <a:tcPr marL="121920" marR="121920"/>
                </a:tc>
                <a:tc>
                  <a:txBody>
                    <a:bodyPr/>
                    <a:lstStyle/>
                    <a:p>
                      <a:r>
                        <a:rPr lang="en-US" dirty="0" smtClean="0"/>
                        <a:t>20</a:t>
                      </a:r>
                      <a:r>
                        <a:rPr lang="en-US" baseline="30000" dirty="0" smtClean="0"/>
                        <a:t>th</a:t>
                      </a:r>
                      <a:r>
                        <a:rPr lang="en-US" dirty="0" smtClean="0"/>
                        <a:t> of the succeeding month</a:t>
                      </a:r>
                    </a:p>
                  </a:txBody>
                  <a:tcPr marL="121920" marR="121920"/>
                </a:tc>
              </a:tr>
              <a:tr h="1064821">
                <a:tc>
                  <a:txBody>
                    <a:bodyPr/>
                    <a:lstStyle/>
                    <a:p>
                      <a:r>
                        <a:rPr lang="en-US" dirty="0" smtClean="0"/>
                        <a:t>GSTR-4</a:t>
                      </a:r>
                      <a:endParaRPr lang="en-IN" dirty="0"/>
                    </a:p>
                  </a:txBody>
                  <a:tcPr marL="121920" marR="12192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Quarterly return by a composition taxpayer(sec 27)</a:t>
                      </a:r>
                      <a:endParaRPr lang="en-IN" dirty="0" smtClean="0"/>
                    </a:p>
                    <a:p>
                      <a:endParaRPr lang="en-IN" dirty="0"/>
                    </a:p>
                  </a:txBody>
                  <a:tcPr marL="121920" marR="121920"/>
                </a:tc>
                <a:tc>
                  <a:txBody>
                    <a:bodyPr/>
                    <a:lstStyle/>
                    <a:p>
                      <a:r>
                        <a:rPr lang="en-US" dirty="0" smtClean="0"/>
                        <a:t>18</a:t>
                      </a:r>
                      <a:r>
                        <a:rPr lang="en-US" baseline="30000" dirty="0" smtClean="0"/>
                        <a:t>th</a:t>
                      </a:r>
                      <a:r>
                        <a:rPr lang="en-US" dirty="0" smtClean="0"/>
                        <a:t> of the succeeding</a:t>
                      </a:r>
                      <a:r>
                        <a:rPr lang="en-US" baseline="0" dirty="0" smtClean="0"/>
                        <a:t> month after the end of the quarter</a:t>
                      </a:r>
                      <a:endParaRPr lang="en-US" dirty="0" smtClean="0"/>
                    </a:p>
                  </a:txBody>
                  <a:tcPr marL="121920" marR="121920"/>
                </a:tc>
              </a:tr>
            </a:tbl>
          </a:graphicData>
        </a:graphic>
      </p:graphicFrame>
    </p:spTree>
    <p:extLst>
      <p:ext uri="{BB962C8B-B14F-4D97-AF65-F5344CB8AC3E}">
        <p14:creationId xmlns="" xmlns:p14="http://schemas.microsoft.com/office/powerpoint/2010/main" val="2912215052"/>
      </p:ext>
    </p:extLst>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306286" y="274638"/>
            <a:ext cx="9705703" cy="613636"/>
          </a:xfrm>
        </p:spPr>
        <p:txBody>
          <a:bodyPr>
            <a:normAutofit/>
          </a:bodyPr>
          <a:lstStyle/>
          <a:p>
            <a:pPr algn="ctr"/>
            <a:r>
              <a:rPr lang="en-IN" b="1" dirty="0" smtClean="0">
                <a:solidFill>
                  <a:schemeClr val="bg1"/>
                </a:solidFill>
              </a:rPr>
              <a:t>Types of Returns</a:t>
            </a:r>
            <a:endParaRPr lang="en-IN" b="1" dirty="0">
              <a:solidFill>
                <a:schemeClr val="bg1"/>
              </a:solidFill>
            </a:endParaRPr>
          </a:p>
        </p:txBody>
      </p:sp>
      <p:graphicFrame>
        <p:nvGraphicFramePr>
          <p:cNvPr id="4" name="Content Placeholder 3"/>
          <p:cNvGraphicFramePr>
            <a:graphicFrameLocks noGrp="1"/>
          </p:cNvGraphicFramePr>
          <p:nvPr>
            <p:ph idx="1"/>
            <p:extLst>
              <p:ext uri="{D42A27DB-BD31-4B8C-83A1-F6EECF244321}">
                <p14:modId xmlns="" xmlns:p14="http://schemas.microsoft.com/office/powerpoint/2010/main" val="351179805"/>
              </p:ext>
            </p:extLst>
          </p:nvPr>
        </p:nvGraphicFramePr>
        <p:xfrm>
          <a:off x="1188719" y="997133"/>
          <a:ext cx="10123716" cy="5271077"/>
        </p:xfrm>
        <a:graphic>
          <a:graphicData uri="http://schemas.openxmlformats.org/drawingml/2006/table">
            <a:tbl>
              <a:tblPr firstRow="1" bandRow="1">
                <a:tableStyleId>{5C22544A-7EE6-4342-B048-85BDC9FD1C3A}</a:tableStyleId>
              </a:tblPr>
              <a:tblGrid>
                <a:gridCol w="3374572"/>
                <a:gridCol w="3374572"/>
                <a:gridCol w="3374572"/>
              </a:tblGrid>
              <a:tr h="376777">
                <a:tc>
                  <a:txBody>
                    <a:bodyPr/>
                    <a:lstStyle/>
                    <a:p>
                      <a:r>
                        <a:rPr lang="en-US" dirty="0" smtClean="0"/>
                        <a:t>Name</a:t>
                      </a:r>
                      <a:endParaRPr lang="en-IN" dirty="0"/>
                    </a:p>
                  </a:txBody>
                  <a:tcPr marL="121920" marR="121920"/>
                </a:tc>
                <a:tc>
                  <a:txBody>
                    <a:bodyPr/>
                    <a:lstStyle/>
                    <a:p>
                      <a:r>
                        <a:rPr lang="en-US" dirty="0" smtClean="0"/>
                        <a:t>What does it</a:t>
                      </a:r>
                      <a:r>
                        <a:rPr lang="en-US" baseline="0" dirty="0" smtClean="0"/>
                        <a:t> relate</a:t>
                      </a:r>
                      <a:r>
                        <a:rPr lang="en-US" dirty="0" smtClean="0"/>
                        <a:t> to </a:t>
                      </a:r>
                      <a:endParaRPr lang="en-IN" dirty="0"/>
                    </a:p>
                  </a:txBody>
                  <a:tcPr marL="121920" marR="121920"/>
                </a:tc>
                <a:tc>
                  <a:txBody>
                    <a:bodyPr/>
                    <a:lstStyle/>
                    <a:p>
                      <a:r>
                        <a:rPr lang="en-US" dirty="0" smtClean="0"/>
                        <a:t>When to be filed</a:t>
                      </a:r>
                    </a:p>
                  </a:txBody>
                  <a:tcPr marL="121920" marR="121920"/>
                </a:tc>
              </a:tr>
              <a:tr h="941944">
                <a:tc>
                  <a:txBody>
                    <a:bodyPr/>
                    <a:lstStyle/>
                    <a:p>
                      <a:r>
                        <a:rPr lang="en-US" dirty="0" smtClean="0"/>
                        <a:t>GSTR-5</a:t>
                      </a:r>
                      <a:endParaRPr lang="en-IN" dirty="0"/>
                    </a:p>
                  </a:txBody>
                  <a:tcPr marL="121920" marR="121920"/>
                </a:tc>
                <a:tc>
                  <a:txBody>
                    <a:bodyPr/>
                    <a:lstStyle/>
                    <a:p>
                      <a:r>
                        <a:rPr lang="en-US" dirty="0" smtClean="0"/>
                        <a:t>Periodic return by Non-Resident</a:t>
                      </a:r>
                      <a:r>
                        <a:rPr lang="en-US" baseline="0" dirty="0" smtClean="0"/>
                        <a:t> Foreign Taxpayer (sec. 19-A)</a:t>
                      </a:r>
                      <a:endParaRPr lang="en-IN" dirty="0"/>
                    </a:p>
                  </a:txBody>
                  <a:tcPr marL="121920" marR="121920"/>
                </a:tc>
                <a:tc>
                  <a:txBody>
                    <a:bodyPr/>
                    <a:lstStyle/>
                    <a:p>
                      <a:r>
                        <a:rPr lang="en-US" dirty="0" smtClean="0"/>
                        <a:t>20</a:t>
                      </a:r>
                      <a:r>
                        <a:rPr lang="en-US" baseline="30000" dirty="0" smtClean="0"/>
                        <a:t>th</a:t>
                      </a:r>
                      <a:r>
                        <a:rPr lang="en-US" dirty="0" smtClean="0"/>
                        <a:t> of the succeeding month</a:t>
                      </a:r>
                    </a:p>
                  </a:txBody>
                  <a:tcPr marL="121920" marR="121920"/>
                </a:tc>
              </a:tr>
              <a:tr h="659361">
                <a:tc>
                  <a:txBody>
                    <a:bodyPr/>
                    <a:lstStyle/>
                    <a:p>
                      <a:r>
                        <a:rPr lang="en-US" dirty="0" smtClean="0"/>
                        <a:t>GSTR-6</a:t>
                      </a:r>
                      <a:endParaRPr lang="en-IN" dirty="0"/>
                    </a:p>
                  </a:txBody>
                  <a:tcPr marL="121920" marR="121920"/>
                </a:tc>
                <a:tc>
                  <a:txBody>
                    <a:bodyPr/>
                    <a:lstStyle/>
                    <a:p>
                      <a:r>
                        <a:rPr lang="en-US" dirty="0" smtClean="0"/>
                        <a:t>Return of an</a:t>
                      </a:r>
                      <a:r>
                        <a:rPr lang="en-US" baseline="0" dirty="0" smtClean="0"/>
                        <a:t> ISD (section 27(6)</a:t>
                      </a:r>
                      <a:endParaRPr lang="en-IN" dirty="0"/>
                    </a:p>
                  </a:txBody>
                  <a:tcPr marL="121920" marR="121920"/>
                </a:tc>
                <a:tc>
                  <a:txBody>
                    <a:bodyPr/>
                    <a:lstStyle/>
                    <a:p>
                      <a:r>
                        <a:rPr lang="en-US" dirty="0" smtClean="0"/>
                        <a:t>13</a:t>
                      </a:r>
                      <a:r>
                        <a:rPr lang="en-US" baseline="30000" dirty="0" smtClean="0"/>
                        <a:t>th</a:t>
                      </a:r>
                      <a:r>
                        <a:rPr lang="en-US" dirty="0" smtClean="0"/>
                        <a:t> of the next</a:t>
                      </a:r>
                      <a:r>
                        <a:rPr lang="en-US" baseline="0" dirty="0" smtClean="0"/>
                        <a:t> month</a:t>
                      </a:r>
                      <a:endParaRPr lang="en-IN" dirty="0"/>
                    </a:p>
                  </a:txBody>
                  <a:tcPr marL="121920" marR="121920"/>
                </a:tc>
              </a:tr>
              <a:tr h="453883">
                <a:tc>
                  <a:txBody>
                    <a:bodyPr/>
                    <a:lstStyle/>
                    <a:p>
                      <a:r>
                        <a:rPr lang="en-US" dirty="0" smtClean="0"/>
                        <a:t>GSTR-7</a:t>
                      </a:r>
                      <a:endParaRPr lang="en-IN" dirty="0"/>
                    </a:p>
                  </a:txBody>
                  <a:tcPr marL="121920" marR="121920"/>
                </a:tc>
                <a:tc>
                  <a:txBody>
                    <a:bodyPr/>
                    <a:lstStyle/>
                    <a:p>
                      <a:r>
                        <a:rPr lang="en-US" dirty="0" smtClean="0"/>
                        <a:t>TDS Return (section 27(5)</a:t>
                      </a:r>
                      <a:endParaRPr lang="en-IN" dirty="0"/>
                    </a:p>
                  </a:txBody>
                  <a:tcPr marL="121920" marR="121920"/>
                </a:tc>
                <a:tc>
                  <a:txBody>
                    <a:bodyPr/>
                    <a:lstStyle/>
                    <a:p>
                      <a:r>
                        <a:rPr lang="en-US" dirty="0" smtClean="0"/>
                        <a:t>10</a:t>
                      </a:r>
                      <a:r>
                        <a:rPr lang="en-US" baseline="30000" dirty="0" smtClean="0"/>
                        <a:t>th</a:t>
                      </a:r>
                      <a:r>
                        <a:rPr lang="en-US" dirty="0" smtClean="0"/>
                        <a:t> of the next month</a:t>
                      </a:r>
                      <a:endParaRPr lang="en-IN" dirty="0"/>
                    </a:p>
                  </a:txBody>
                  <a:tcPr marL="121920" marR="121920"/>
                </a:tc>
              </a:tr>
              <a:tr h="672640">
                <a:tc>
                  <a:txBody>
                    <a:bodyPr/>
                    <a:lstStyle/>
                    <a:p>
                      <a:r>
                        <a:rPr lang="en-US" dirty="0" smtClean="0"/>
                        <a:t>GSTR-8</a:t>
                      </a:r>
                      <a:endParaRPr lang="en-IN" dirty="0"/>
                    </a:p>
                  </a:txBody>
                  <a:tcPr marL="121920" marR="121920"/>
                </a:tc>
                <a:tc>
                  <a:txBody>
                    <a:bodyPr/>
                    <a:lstStyle/>
                    <a:p>
                      <a:r>
                        <a:rPr lang="en-US" dirty="0" smtClean="0"/>
                        <a:t>Annual Return</a:t>
                      </a:r>
                    </a:p>
                    <a:p>
                      <a:r>
                        <a:rPr lang="en-US" dirty="0" smtClean="0"/>
                        <a:t>(Section</a:t>
                      </a:r>
                      <a:r>
                        <a:rPr lang="en-US" baseline="0" dirty="0" smtClean="0"/>
                        <a:t> 30)</a:t>
                      </a:r>
                      <a:endParaRPr lang="en-IN" dirty="0"/>
                    </a:p>
                  </a:txBody>
                  <a:tcPr marL="121920" marR="121920"/>
                </a:tc>
                <a:tc>
                  <a:txBody>
                    <a:bodyPr/>
                    <a:lstStyle/>
                    <a:p>
                      <a:r>
                        <a:rPr lang="en-US" dirty="0" smtClean="0"/>
                        <a:t>31</a:t>
                      </a:r>
                      <a:r>
                        <a:rPr lang="en-US" baseline="30000" dirty="0" smtClean="0"/>
                        <a:t>st</a:t>
                      </a:r>
                      <a:r>
                        <a:rPr lang="en-US" dirty="0" smtClean="0"/>
                        <a:t> of December of the next Financial</a:t>
                      </a:r>
                      <a:r>
                        <a:rPr lang="en-US" baseline="0" dirty="0" smtClean="0"/>
                        <a:t> Year</a:t>
                      </a:r>
                      <a:endParaRPr lang="en-IN" dirty="0"/>
                    </a:p>
                  </a:txBody>
                  <a:tcPr marL="121920" marR="121920"/>
                </a:tc>
              </a:tr>
              <a:tr h="1224528">
                <a:tc>
                  <a:txBody>
                    <a:bodyPr/>
                    <a:lstStyle/>
                    <a:p>
                      <a:r>
                        <a:rPr lang="en-US" dirty="0" smtClean="0"/>
                        <a:t>Final Return</a:t>
                      </a:r>
                      <a:endParaRPr lang="en-IN" dirty="0"/>
                    </a:p>
                  </a:txBody>
                  <a:tcPr marL="121920" marR="121920"/>
                </a:tc>
                <a:tc>
                  <a:txBody>
                    <a:bodyPr/>
                    <a:lstStyle/>
                    <a:p>
                      <a:r>
                        <a:rPr lang="en-US" dirty="0" smtClean="0"/>
                        <a:t>Taxpayer whose registration is cancelled</a:t>
                      </a:r>
                    </a:p>
                    <a:p>
                      <a:r>
                        <a:rPr lang="en-US" dirty="0" smtClean="0"/>
                        <a:t>(section 31)</a:t>
                      </a:r>
                      <a:endParaRPr lang="en-IN" dirty="0"/>
                    </a:p>
                  </a:txBody>
                  <a:tcPr marL="121920" marR="121920"/>
                </a:tc>
                <a:tc>
                  <a:txBody>
                    <a:bodyPr/>
                    <a:lstStyle/>
                    <a:p>
                      <a:r>
                        <a:rPr lang="en-IN" dirty="0" smtClean="0"/>
                        <a:t>With in three months of the</a:t>
                      </a:r>
                      <a:r>
                        <a:rPr lang="en-IN" baseline="0" dirty="0" smtClean="0"/>
                        <a:t> date of cancellation/ date of order, which ever is later</a:t>
                      </a:r>
                      <a:endParaRPr lang="en-IN" dirty="0"/>
                    </a:p>
                  </a:txBody>
                  <a:tcPr marL="121920" marR="121920"/>
                </a:tc>
              </a:tr>
              <a:tr h="941944">
                <a:tc>
                  <a:txBody>
                    <a:bodyPr/>
                    <a:lstStyle/>
                    <a:p>
                      <a:r>
                        <a:rPr lang="en-US" dirty="0" smtClean="0"/>
                        <a:t>First Return</a:t>
                      </a:r>
                      <a:endParaRPr lang="en-IN" dirty="0"/>
                    </a:p>
                  </a:txBody>
                  <a:tcPr marL="121920" marR="12192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Newly registered taxable person (sec 27A)</a:t>
                      </a:r>
                      <a:endParaRPr lang="en-IN" dirty="0" smtClean="0"/>
                    </a:p>
                    <a:p>
                      <a:endParaRPr lang="en-IN" dirty="0"/>
                    </a:p>
                  </a:txBody>
                  <a:tcPr marL="121920" marR="121920"/>
                </a:tc>
                <a:tc>
                  <a:txBody>
                    <a:bodyPr/>
                    <a:lstStyle/>
                    <a:p>
                      <a:endParaRPr lang="en-IN" dirty="0"/>
                    </a:p>
                  </a:txBody>
                  <a:tcPr marL="121920" marR="121920"/>
                </a:tc>
              </a:tr>
            </a:tbl>
          </a:graphicData>
        </a:graphic>
      </p:graphicFrame>
    </p:spTree>
    <p:extLst>
      <p:ext uri="{BB962C8B-B14F-4D97-AF65-F5344CB8AC3E}">
        <p14:creationId xmlns="" xmlns:p14="http://schemas.microsoft.com/office/powerpoint/2010/main" val="2933376335"/>
      </p:ext>
    </p:ext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1413" y="618518"/>
            <a:ext cx="9905998" cy="465699"/>
          </a:xfrm>
        </p:spPr>
        <p:txBody>
          <a:bodyPr>
            <a:normAutofit fontScale="90000"/>
          </a:bodyPr>
          <a:lstStyle/>
          <a:p>
            <a:r>
              <a:rPr lang="en-US" b="1" dirty="0" smtClean="0">
                <a:solidFill>
                  <a:schemeClr val="bg1"/>
                </a:solidFill>
              </a:rPr>
              <a:t>SEC 37 - Furnishing details of outward supplies</a:t>
            </a:r>
            <a:endParaRPr lang="en-US" b="1" dirty="0">
              <a:solidFill>
                <a:schemeClr val="bg1"/>
              </a:solidFill>
            </a:endParaRPr>
          </a:p>
        </p:txBody>
      </p:sp>
      <p:sp>
        <p:nvSpPr>
          <p:cNvPr id="3" name="Content Placeholder 2"/>
          <p:cNvSpPr>
            <a:spLocks noGrp="1"/>
          </p:cNvSpPr>
          <p:nvPr>
            <p:ph idx="1"/>
          </p:nvPr>
        </p:nvSpPr>
        <p:spPr>
          <a:xfrm>
            <a:off x="1141412" y="1397726"/>
            <a:ext cx="9905999" cy="4689565"/>
          </a:xfrm>
        </p:spPr>
        <p:txBody>
          <a:bodyPr/>
          <a:lstStyle/>
          <a:p>
            <a:r>
              <a:rPr lang="en-US" b="1" dirty="0" smtClean="0">
                <a:solidFill>
                  <a:schemeClr val="bg1"/>
                </a:solidFill>
              </a:rPr>
              <a:t>(1) Every registered person</a:t>
            </a:r>
            <a:r>
              <a:rPr lang="en-US" dirty="0" smtClean="0">
                <a:solidFill>
                  <a:schemeClr val="bg1"/>
                </a:solidFill>
              </a:rPr>
              <a:t>, other than an Input Service Distributor, a non-resident taxable person and a person paying tax under the provisions of section 10 or section 51 or section 52,</a:t>
            </a:r>
          </a:p>
          <a:p>
            <a:r>
              <a:rPr lang="en-US" dirty="0" smtClean="0">
                <a:solidFill>
                  <a:schemeClr val="bg1"/>
                </a:solidFill>
              </a:rPr>
              <a:t>shall furnish, electronically, in such form (GST-1)and manner as may be prescribed, the </a:t>
            </a:r>
            <a:r>
              <a:rPr lang="en-US" b="1" dirty="0" smtClean="0">
                <a:solidFill>
                  <a:schemeClr val="bg1"/>
                </a:solidFill>
              </a:rPr>
              <a:t>details of outward supplies of goods or services or both </a:t>
            </a:r>
            <a:r>
              <a:rPr lang="en-US" dirty="0" smtClean="0">
                <a:solidFill>
                  <a:schemeClr val="bg1"/>
                </a:solidFill>
              </a:rPr>
              <a:t>effected during a </a:t>
            </a:r>
            <a:r>
              <a:rPr lang="en-US" b="1" dirty="0" smtClean="0">
                <a:solidFill>
                  <a:schemeClr val="bg1"/>
                </a:solidFill>
              </a:rPr>
              <a:t>tax period </a:t>
            </a:r>
            <a:r>
              <a:rPr lang="en-US" dirty="0" smtClean="0">
                <a:solidFill>
                  <a:schemeClr val="bg1"/>
                </a:solidFill>
              </a:rPr>
              <a:t>on or before the </a:t>
            </a:r>
            <a:r>
              <a:rPr lang="en-US" b="1" dirty="0" smtClean="0">
                <a:solidFill>
                  <a:schemeClr val="bg1"/>
                </a:solidFill>
              </a:rPr>
              <a:t>tenth day of the month</a:t>
            </a:r>
            <a:r>
              <a:rPr lang="en-US" dirty="0" smtClean="0">
                <a:solidFill>
                  <a:schemeClr val="bg1"/>
                </a:solidFill>
              </a:rPr>
              <a:t> </a:t>
            </a:r>
            <a:r>
              <a:rPr lang="en-US" b="1" dirty="0" smtClean="0">
                <a:solidFill>
                  <a:schemeClr val="bg1"/>
                </a:solidFill>
              </a:rPr>
              <a:t>succeeding</a:t>
            </a:r>
            <a:r>
              <a:rPr lang="en-US" dirty="0" smtClean="0">
                <a:solidFill>
                  <a:schemeClr val="bg1"/>
                </a:solidFill>
              </a:rPr>
              <a:t> the said tax period and </a:t>
            </a:r>
            <a:r>
              <a:rPr lang="en-US" b="1" dirty="0" smtClean="0">
                <a:solidFill>
                  <a:schemeClr val="bg1"/>
                </a:solidFill>
              </a:rPr>
              <a:t>such details shall be communicated to the recipient of the said supplies within such time and in such manner as may be prescribed: </a:t>
            </a:r>
            <a:endParaRPr lang="en-US"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1412" y="574766"/>
            <a:ext cx="10092645" cy="6008914"/>
          </a:xfrm>
        </p:spPr>
        <p:txBody>
          <a:bodyPr>
            <a:normAutofit fontScale="92500" lnSpcReduction="10000"/>
          </a:bodyPr>
          <a:lstStyle/>
          <a:p>
            <a:r>
              <a:rPr lang="en-US" dirty="0" smtClean="0">
                <a:solidFill>
                  <a:schemeClr val="bg1"/>
                </a:solidFill>
              </a:rPr>
              <a:t>Provided that the registered person shall not be allowed to furnish the details of outward supplies during the period from the eleventh day to the fifteenth day of the month succeeding the tax period</a:t>
            </a:r>
          </a:p>
          <a:p>
            <a:r>
              <a:rPr lang="en-US" dirty="0" smtClean="0">
                <a:solidFill>
                  <a:schemeClr val="bg1"/>
                </a:solidFill>
              </a:rPr>
              <a:t>Provided further that the Commissioner may, for reasons to be recorded in writing, by notification, extend the time limit for furnishing such details for such class of taxable persons as may be specified therein:</a:t>
            </a:r>
          </a:p>
          <a:p>
            <a:r>
              <a:rPr lang="en-US" dirty="0" smtClean="0">
                <a:solidFill>
                  <a:schemeClr val="bg1"/>
                </a:solidFill>
              </a:rPr>
              <a:t>(2) Every registered person who has been communicated the details under sub-section (3) of section 38 </a:t>
            </a:r>
            <a:r>
              <a:rPr lang="en-US" b="1" i="1" dirty="0" smtClean="0">
                <a:solidFill>
                  <a:schemeClr val="bg1"/>
                </a:solidFill>
              </a:rPr>
              <a:t>{The details of supplies modified, deleted or included by the recipient and furnished under sub-section (2) shall be communicated to the supplier concerned in such manner and within such time as may be prescribed}</a:t>
            </a:r>
            <a:r>
              <a:rPr lang="en-US" dirty="0" smtClean="0">
                <a:solidFill>
                  <a:schemeClr val="bg1"/>
                </a:solidFill>
              </a:rPr>
              <a:t> or the details pertaining to inward supplies of Input Service Distributor under sub-section (4) of section 38,</a:t>
            </a:r>
            <a:r>
              <a:rPr lang="en-US" b="1" dirty="0" smtClean="0">
                <a:solidFill>
                  <a:schemeClr val="bg1"/>
                </a:solidFill>
              </a:rPr>
              <a:t>{same as per ISD u/s39}</a:t>
            </a:r>
            <a:r>
              <a:rPr lang="en-US" dirty="0" smtClean="0">
                <a:solidFill>
                  <a:schemeClr val="bg1"/>
                </a:solidFill>
              </a:rPr>
              <a:t> </a:t>
            </a:r>
            <a:r>
              <a:rPr lang="en-US" b="1" dirty="0" smtClean="0">
                <a:solidFill>
                  <a:srgbClr val="FF0000"/>
                </a:solidFill>
              </a:rPr>
              <a:t>shall either accept or reject the details so communicated, on or before the seventeenth day, but not before the fifteenth day</a:t>
            </a:r>
            <a:r>
              <a:rPr lang="en-US" b="1" dirty="0" smtClean="0">
                <a:solidFill>
                  <a:schemeClr val="bg1"/>
                </a:solidFill>
              </a:rPr>
              <a:t>, </a:t>
            </a:r>
            <a:r>
              <a:rPr lang="en-US" dirty="0" smtClean="0">
                <a:solidFill>
                  <a:schemeClr val="bg1"/>
                </a:solidFill>
              </a:rPr>
              <a:t>of the month succeeding the tax period</a:t>
            </a:r>
            <a:r>
              <a:rPr lang="en-US" dirty="0" smtClean="0"/>
              <a:t> </a:t>
            </a:r>
            <a:r>
              <a:rPr lang="en-US" dirty="0" smtClean="0">
                <a:solidFill>
                  <a:srgbClr val="FF0000"/>
                </a:solidFill>
              </a:rPr>
              <a:t>and the details furnished by him under sub-section (1) shall stand amended accordingly.</a:t>
            </a:r>
            <a:endParaRPr lang="en-US"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1412" y="705394"/>
            <a:ext cx="9905999" cy="5799909"/>
          </a:xfrm>
        </p:spPr>
        <p:txBody>
          <a:bodyPr>
            <a:normAutofit fontScale="92500" lnSpcReduction="10000"/>
          </a:bodyPr>
          <a:lstStyle/>
          <a:p>
            <a:r>
              <a:rPr lang="en-US" dirty="0" smtClean="0">
                <a:solidFill>
                  <a:schemeClr val="bg1"/>
                </a:solidFill>
              </a:rPr>
              <a:t>(3) Any registered person, who has furnished the details under sub-section (1) for any tax period and which have remained </a:t>
            </a:r>
            <a:r>
              <a:rPr lang="en-US" b="1" dirty="0" smtClean="0">
                <a:solidFill>
                  <a:schemeClr val="bg1"/>
                </a:solidFill>
              </a:rPr>
              <a:t>unmatched under section 42 or section 43, </a:t>
            </a:r>
            <a:r>
              <a:rPr lang="en-US" dirty="0" smtClean="0">
                <a:solidFill>
                  <a:schemeClr val="bg1"/>
                </a:solidFill>
              </a:rPr>
              <a:t>shall, </a:t>
            </a:r>
            <a:r>
              <a:rPr lang="en-US" b="1" dirty="0" smtClean="0">
                <a:solidFill>
                  <a:schemeClr val="bg1"/>
                </a:solidFill>
              </a:rPr>
              <a:t>upon discovery of any error or omission therein</a:t>
            </a:r>
            <a:r>
              <a:rPr lang="en-US" dirty="0" smtClean="0">
                <a:solidFill>
                  <a:schemeClr val="bg1"/>
                </a:solidFill>
              </a:rPr>
              <a:t>, </a:t>
            </a:r>
            <a:r>
              <a:rPr lang="en-US" dirty="0" smtClean="0">
                <a:solidFill>
                  <a:srgbClr val="FF0000"/>
                </a:solidFill>
              </a:rPr>
              <a:t>rectify</a:t>
            </a:r>
            <a:r>
              <a:rPr lang="en-US" dirty="0" smtClean="0"/>
              <a:t> </a:t>
            </a:r>
            <a:r>
              <a:rPr lang="en-US" dirty="0" smtClean="0">
                <a:solidFill>
                  <a:schemeClr val="bg1"/>
                </a:solidFill>
              </a:rPr>
              <a:t>such error or omission in such manner as may be prescribed, and</a:t>
            </a:r>
            <a:r>
              <a:rPr lang="en-US" dirty="0" smtClean="0"/>
              <a:t> </a:t>
            </a:r>
            <a:r>
              <a:rPr lang="en-US" dirty="0" smtClean="0">
                <a:solidFill>
                  <a:srgbClr val="FF0000"/>
                </a:solidFill>
              </a:rPr>
              <a:t>shall pay the tax and interest</a:t>
            </a:r>
            <a:r>
              <a:rPr lang="en-US" dirty="0" smtClean="0">
                <a:solidFill>
                  <a:schemeClr val="bg1"/>
                </a:solidFill>
              </a:rPr>
              <a:t>, if any, in case there is a short payment of tax on account of such error or omission, in the return to be furnished for such tax period</a:t>
            </a:r>
          </a:p>
          <a:p>
            <a:r>
              <a:rPr lang="en-US" dirty="0" smtClean="0">
                <a:solidFill>
                  <a:schemeClr val="bg1"/>
                </a:solidFill>
              </a:rPr>
              <a:t>Provided that no rectification of error or omission in respect of the details furnished under sub-section (1) shall be </a:t>
            </a:r>
            <a:r>
              <a:rPr lang="en-US" b="1" dirty="0" smtClean="0">
                <a:solidFill>
                  <a:schemeClr val="bg1"/>
                </a:solidFill>
              </a:rPr>
              <a:t>allowed after furnishing of the return under section 39 for the month of September </a:t>
            </a:r>
            <a:r>
              <a:rPr lang="en-US" b="1" i="1" dirty="0" smtClean="0">
                <a:solidFill>
                  <a:schemeClr val="bg1"/>
                </a:solidFill>
              </a:rPr>
              <a:t>(MONTHLY RETURN)</a:t>
            </a:r>
            <a:r>
              <a:rPr lang="en-US" b="1" dirty="0" smtClean="0">
                <a:solidFill>
                  <a:schemeClr val="bg1"/>
                </a:solidFill>
              </a:rPr>
              <a:t> following the end of the financial year to which such details pertain, or furnishing of the relevant annual return, whichever is earlier. </a:t>
            </a:r>
          </a:p>
          <a:p>
            <a:pPr>
              <a:buNone/>
            </a:pPr>
            <a:r>
              <a:rPr lang="en-US" b="1" dirty="0" smtClean="0">
                <a:solidFill>
                  <a:schemeClr val="bg1"/>
                </a:solidFill>
              </a:rPr>
              <a:t>	</a:t>
            </a:r>
            <a:r>
              <a:rPr lang="en-US" dirty="0" smtClean="0">
                <a:solidFill>
                  <a:schemeClr val="bg1"/>
                </a:solidFill>
              </a:rPr>
              <a:t>Explanation.––For the purposes of this Chapter, the expression “details of outward supplies” shall include details of invoices, debit notes, credit notes and revised invoices issued in relation to outward supplies made during any tax period</a:t>
            </a:r>
            <a:endParaRPr lang="en-US"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676503" y="836022"/>
            <a:ext cx="1776549" cy="10450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GSTR - 1</a:t>
            </a:r>
            <a:endParaRPr lang="en-US" dirty="0">
              <a:solidFill>
                <a:schemeClr val="bg1"/>
              </a:solidFill>
            </a:endParaRPr>
          </a:p>
        </p:txBody>
      </p:sp>
      <p:sp>
        <p:nvSpPr>
          <p:cNvPr id="5" name="Rounded Rectangle 4"/>
          <p:cNvSpPr/>
          <p:nvPr/>
        </p:nvSpPr>
        <p:spPr>
          <a:xfrm>
            <a:off x="4445727" y="3940629"/>
            <a:ext cx="1776549" cy="10450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In part A of GSTR – </a:t>
            </a:r>
            <a:r>
              <a:rPr lang="en-US" dirty="0" smtClean="0">
                <a:solidFill>
                  <a:schemeClr val="bg1"/>
                </a:solidFill>
              </a:rPr>
              <a:t>4A</a:t>
            </a:r>
            <a:endParaRPr lang="en-US" dirty="0">
              <a:solidFill>
                <a:schemeClr val="bg1"/>
              </a:solidFill>
            </a:endParaRPr>
          </a:p>
        </p:txBody>
      </p:sp>
      <p:sp>
        <p:nvSpPr>
          <p:cNvPr id="6" name="Rounded Rectangle 5"/>
          <p:cNvSpPr/>
          <p:nvPr/>
        </p:nvSpPr>
        <p:spPr>
          <a:xfrm>
            <a:off x="1114698" y="2329543"/>
            <a:ext cx="1776549" cy="10450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In part A of GSTR – 2A</a:t>
            </a:r>
            <a:endParaRPr lang="en-US" dirty="0">
              <a:solidFill>
                <a:schemeClr val="bg1"/>
              </a:solidFill>
            </a:endParaRPr>
          </a:p>
        </p:txBody>
      </p:sp>
      <p:sp>
        <p:nvSpPr>
          <p:cNvPr id="9" name="Rounded Rectangle 8"/>
          <p:cNvSpPr/>
          <p:nvPr/>
        </p:nvSpPr>
        <p:spPr>
          <a:xfrm>
            <a:off x="8390709" y="3452948"/>
            <a:ext cx="1776549" cy="10450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In part A of GSTR – </a:t>
            </a:r>
            <a:r>
              <a:rPr lang="en-US" dirty="0" smtClean="0">
                <a:solidFill>
                  <a:schemeClr val="bg1"/>
                </a:solidFill>
              </a:rPr>
              <a:t>6A</a:t>
            </a:r>
            <a:endParaRPr lang="en-US" dirty="0">
              <a:solidFill>
                <a:schemeClr val="bg1"/>
              </a:solidFill>
            </a:endParaRPr>
          </a:p>
        </p:txBody>
      </p:sp>
      <p:sp>
        <p:nvSpPr>
          <p:cNvPr id="1025" name="Rectangle 1"/>
          <p:cNvSpPr>
            <a:spLocks noChangeArrowheads="1"/>
          </p:cNvSpPr>
          <p:nvPr/>
        </p:nvSpPr>
        <p:spPr bwMode="auto">
          <a:xfrm>
            <a:off x="1567543" y="365760"/>
            <a:ext cx="9509760"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smtClean="0">
                <a:ln>
                  <a:noFill/>
                </a:ln>
                <a:solidFill>
                  <a:schemeClr val="bg1"/>
                </a:solidFill>
                <a:effectLst/>
                <a:latin typeface="Calibri" pitchFamily="34" charset="0"/>
                <a:ea typeface="Times New Roman" pitchFamily="18" charset="0"/>
                <a:cs typeface="Arial" pitchFamily="34" charset="0"/>
              </a:rPr>
              <a:t>outward supplies of goods or services or both-  on or before - 10th  (not between 11th to 15th)</a:t>
            </a:r>
            <a:endParaRPr kumimoji="0" lang="en-US" b="1" i="0" u="none" strike="noStrike" cap="none" normalizeH="0" baseline="0" dirty="0" smtClean="0">
              <a:ln>
                <a:noFill/>
              </a:ln>
              <a:solidFill>
                <a:schemeClr val="bg1"/>
              </a:solidFill>
              <a:effectLst/>
              <a:latin typeface="Arial" pitchFamily="34" charset="0"/>
              <a:cs typeface="Arial" pitchFamily="34" charset="0"/>
            </a:endParaRPr>
          </a:p>
        </p:txBody>
      </p:sp>
      <p:cxnSp>
        <p:nvCxnSpPr>
          <p:cNvPr id="21" name="Straight Arrow Connector 20"/>
          <p:cNvCxnSpPr/>
          <p:nvPr/>
        </p:nvCxnSpPr>
        <p:spPr>
          <a:xfrm rot="10800000" flipV="1">
            <a:off x="3722915" y="2037804"/>
            <a:ext cx="1358537" cy="731521"/>
          </a:xfrm>
          <a:prstGeom prst="straightConnector1">
            <a:avLst/>
          </a:prstGeom>
          <a:ln w="53975">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rot="5400000">
            <a:off x="4513218" y="2854235"/>
            <a:ext cx="1685108" cy="182878"/>
          </a:xfrm>
          <a:prstGeom prst="straightConnector1">
            <a:avLst/>
          </a:prstGeom>
          <a:ln w="53975">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6300651" y="2068285"/>
            <a:ext cx="1746069" cy="1092926"/>
          </a:xfrm>
          <a:prstGeom prst="straightConnector1">
            <a:avLst/>
          </a:prstGeom>
          <a:ln w="53975">
            <a:tailEnd type="arrow"/>
          </a:ln>
        </p:spPr>
        <p:style>
          <a:lnRef idx="1">
            <a:schemeClr val="accent1"/>
          </a:lnRef>
          <a:fillRef idx="0">
            <a:schemeClr val="accent1"/>
          </a:fillRef>
          <a:effectRef idx="0">
            <a:schemeClr val="accent1"/>
          </a:effectRef>
          <a:fontRef idx="minor">
            <a:schemeClr val="tx1"/>
          </a:fontRef>
        </p:style>
      </p:cxnSp>
      <p:sp>
        <p:nvSpPr>
          <p:cNvPr id="26" name="Rectangle 25"/>
          <p:cNvSpPr/>
          <p:nvPr/>
        </p:nvSpPr>
        <p:spPr>
          <a:xfrm>
            <a:off x="600891" y="3531718"/>
            <a:ext cx="3226526" cy="923330"/>
          </a:xfrm>
          <a:prstGeom prst="rect">
            <a:avLst/>
          </a:prstGeom>
        </p:spPr>
        <p:txBody>
          <a:bodyPr wrap="square">
            <a:spAutoFit/>
          </a:bodyPr>
          <a:lstStyle/>
          <a:p>
            <a:r>
              <a:rPr lang="en-US" dirty="0" smtClean="0">
                <a:solidFill>
                  <a:schemeClr val="bg1"/>
                </a:solidFill>
              </a:rPr>
              <a:t>Details of auto drafted supplies</a:t>
            </a:r>
          </a:p>
          <a:p>
            <a:r>
              <a:rPr lang="en-US" dirty="0" smtClean="0">
                <a:solidFill>
                  <a:schemeClr val="bg1"/>
                </a:solidFill>
              </a:rPr>
              <a:t>(From GSTR 1, GSTR 5, GSTR-6, GSTR-7 and GSTR-8)</a:t>
            </a:r>
            <a:endParaRPr lang="en-US" dirty="0">
              <a:solidFill>
                <a:schemeClr val="bg1"/>
              </a:solidFill>
            </a:endParaRPr>
          </a:p>
        </p:txBody>
      </p:sp>
      <p:sp>
        <p:nvSpPr>
          <p:cNvPr id="27" name="Rectangle 26"/>
          <p:cNvSpPr/>
          <p:nvPr/>
        </p:nvSpPr>
        <p:spPr>
          <a:xfrm>
            <a:off x="3291840" y="5352647"/>
            <a:ext cx="3971109" cy="1200329"/>
          </a:xfrm>
          <a:prstGeom prst="rect">
            <a:avLst/>
          </a:prstGeom>
        </p:spPr>
        <p:txBody>
          <a:bodyPr wrap="square">
            <a:spAutoFit/>
          </a:bodyPr>
          <a:lstStyle/>
          <a:p>
            <a:r>
              <a:rPr lang="en-US" dirty="0" smtClean="0">
                <a:solidFill>
                  <a:schemeClr val="bg1"/>
                </a:solidFill>
              </a:rPr>
              <a:t>Auto-drafted details for registered person opting for composition levy</a:t>
            </a:r>
          </a:p>
          <a:p>
            <a:r>
              <a:rPr lang="en-US" dirty="0" smtClean="0">
                <a:solidFill>
                  <a:schemeClr val="bg1"/>
                </a:solidFill>
              </a:rPr>
              <a:t>(Auto-drafted from GSTR-1, GSTR-5 and GSTR-7)</a:t>
            </a:r>
            <a:endParaRPr lang="en-US" dirty="0">
              <a:solidFill>
                <a:schemeClr val="bg1"/>
              </a:solidFill>
            </a:endParaRPr>
          </a:p>
        </p:txBody>
      </p:sp>
      <p:sp>
        <p:nvSpPr>
          <p:cNvPr id="31" name="Rectangle 30"/>
          <p:cNvSpPr/>
          <p:nvPr/>
        </p:nvSpPr>
        <p:spPr>
          <a:xfrm>
            <a:off x="7678947" y="4668185"/>
            <a:ext cx="3600666" cy="646331"/>
          </a:xfrm>
          <a:prstGeom prst="rect">
            <a:avLst/>
          </a:prstGeom>
        </p:spPr>
        <p:txBody>
          <a:bodyPr wrap="none">
            <a:spAutoFit/>
          </a:bodyPr>
          <a:lstStyle/>
          <a:p>
            <a:pPr algn="ctr"/>
            <a:r>
              <a:rPr lang="en-US" dirty="0" smtClean="0">
                <a:solidFill>
                  <a:schemeClr val="bg1"/>
                </a:solidFill>
              </a:rPr>
              <a:t>Details of supplies auto-drafted from</a:t>
            </a:r>
          </a:p>
          <a:p>
            <a:pPr algn="ctr"/>
            <a:r>
              <a:rPr lang="en-US" dirty="0" smtClean="0">
                <a:solidFill>
                  <a:schemeClr val="bg1"/>
                </a:solidFill>
              </a:rPr>
              <a:t>(Auto-drafted from GSTR-1)</a:t>
            </a:r>
            <a:endParaRPr lang="en-US" dirty="0">
              <a:solidFill>
                <a:schemeClr val="bg1"/>
              </a:solidFill>
            </a:endParaRPr>
          </a:p>
        </p:txBody>
      </p:sp>
      <p:sp>
        <p:nvSpPr>
          <p:cNvPr id="32" name="Rectangle 31"/>
          <p:cNvSpPr/>
          <p:nvPr/>
        </p:nvSpPr>
        <p:spPr>
          <a:xfrm>
            <a:off x="7468234" y="2133991"/>
            <a:ext cx="4445091" cy="646331"/>
          </a:xfrm>
          <a:prstGeom prst="rect">
            <a:avLst/>
          </a:prstGeom>
        </p:spPr>
        <p:txBody>
          <a:bodyPr wrap="square">
            <a:spAutoFit/>
          </a:bodyPr>
          <a:lstStyle/>
          <a:p>
            <a:r>
              <a:rPr lang="en-US" dirty="0" smtClean="0">
                <a:solidFill>
                  <a:schemeClr val="bg1"/>
                </a:solidFill>
              </a:rPr>
              <a:t>after the due date of filing of FORM </a:t>
            </a:r>
            <a:r>
              <a:rPr lang="en-US" dirty="0" smtClean="0">
                <a:solidFill>
                  <a:schemeClr val="bg1"/>
                </a:solidFill>
              </a:rPr>
              <a:t>GSTR-1 details will be sent to recipient</a:t>
            </a:r>
            <a:endParaRPr lang="en-US" dirty="0">
              <a:solidFill>
                <a:schemeClr val="bg1"/>
              </a:solidFill>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1815738" y="3670664"/>
            <a:ext cx="8373292" cy="67926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smtClean="0">
                <a:solidFill>
                  <a:schemeClr val="bg1"/>
                </a:solidFill>
              </a:rPr>
              <a:t>shall be made available to the supplier electronically in FORM GSTR-1A</a:t>
            </a:r>
            <a:endParaRPr lang="en-US" sz="2200" dirty="0">
              <a:solidFill>
                <a:schemeClr val="bg1"/>
              </a:solidFill>
            </a:endParaRPr>
          </a:p>
        </p:txBody>
      </p:sp>
      <p:sp>
        <p:nvSpPr>
          <p:cNvPr id="5" name="Rounded Rectangle 4"/>
          <p:cNvSpPr/>
          <p:nvPr/>
        </p:nvSpPr>
        <p:spPr>
          <a:xfrm>
            <a:off x="3100251" y="326572"/>
            <a:ext cx="1776549" cy="10450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GSTR -2</a:t>
            </a:r>
            <a:endParaRPr lang="en-US" dirty="0">
              <a:solidFill>
                <a:schemeClr val="bg1"/>
              </a:solidFill>
            </a:endParaRPr>
          </a:p>
        </p:txBody>
      </p:sp>
      <p:sp>
        <p:nvSpPr>
          <p:cNvPr id="6" name="Rounded Rectangle 5"/>
          <p:cNvSpPr/>
          <p:nvPr/>
        </p:nvSpPr>
        <p:spPr>
          <a:xfrm>
            <a:off x="3265714" y="1946366"/>
            <a:ext cx="4715691" cy="75764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On the basis of GSTR 2A – 4A - 6A</a:t>
            </a:r>
            <a:endParaRPr lang="en-US" dirty="0">
              <a:solidFill>
                <a:schemeClr val="bg1"/>
              </a:solidFill>
            </a:endParaRPr>
          </a:p>
        </p:txBody>
      </p:sp>
      <p:cxnSp>
        <p:nvCxnSpPr>
          <p:cNvPr id="8" name="Straight Arrow Connector 7"/>
          <p:cNvCxnSpPr/>
          <p:nvPr/>
        </p:nvCxnSpPr>
        <p:spPr>
          <a:xfrm rot="5400000">
            <a:off x="5551715" y="1567543"/>
            <a:ext cx="548640" cy="1588"/>
          </a:xfrm>
          <a:prstGeom prst="straightConnector1">
            <a:avLst/>
          </a:prstGeom>
          <a:ln w="63500">
            <a:tailEnd type="arrow"/>
          </a:ln>
        </p:spPr>
        <p:style>
          <a:lnRef idx="1">
            <a:schemeClr val="accent1"/>
          </a:lnRef>
          <a:fillRef idx="0">
            <a:schemeClr val="accent1"/>
          </a:fillRef>
          <a:effectRef idx="0">
            <a:schemeClr val="accent1"/>
          </a:effectRef>
          <a:fontRef idx="minor">
            <a:schemeClr val="tx1"/>
          </a:fontRef>
        </p:style>
      </p:cxnSp>
      <p:sp>
        <p:nvSpPr>
          <p:cNvPr id="11" name="Rounded Rectangle 10"/>
          <p:cNvSpPr/>
          <p:nvPr/>
        </p:nvSpPr>
        <p:spPr>
          <a:xfrm>
            <a:off x="6879771" y="278675"/>
            <a:ext cx="1776549" cy="10450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GSTR - 4</a:t>
            </a:r>
            <a:endParaRPr lang="en-US" dirty="0">
              <a:solidFill>
                <a:schemeClr val="bg1"/>
              </a:solidFill>
            </a:endParaRPr>
          </a:p>
        </p:txBody>
      </p:sp>
      <p:cxnSp>
        <p:nvCxnSpPr>
          <p:cNvPr id="13" name="Straight Arrow Connector 12"/>
          <p:cNvCxnSpPr/>
          <p:nvPr/>
        </p:nvCxnSpPr>
        <p:spPr>
          <a:xfrm rot="5400000">
            <a:off x="5534297" y="3078480"/>
            <a:ext cx="548640" cy="1588"/>
          </a:xfrm>
          <a:prstGeom prst="straightConnector1">
            <a:avLst/>
          </a:prstGeom>
          <a:ln w="63500">
            <a:tailEnd type="arrow"/>
          </a:ln>
        </p:spPr>
        <p:style>
          <a:lnRef idx="1">
            <a:schemeClr val="accent1"/>
          </a:lnRef>
          <a:fillRef idx="0">
            <a:schemeClr val="accent1"/>
          </a:fillRef>
          <a:effectRef idx="0">
            <a:schemeClr val="accent1"/>
          </a:effectRef>
          <a:fontRef idx="minor">
            <a:schemeClr val="tx1"/>
          </a:fontRef>
        </p:style>
      </p:cxnSp>
      <p:sp>
        <p:nvSpPr>
          <p:cNvPr id="15" name="Rounded Rectangle 14"/>
          <p:cNvSpPr/>
          <p:nvPr/>
        </p:nvSpPr>
        <p:spPr>
          <a:xfrm>
            <a:off x="1463039" y="5064036"/>
            <a:ext cx="9366069" cy="137595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bg1"/>
                </a:solidFill>
              </a:rPr>
              <a:t>supplier may either accept or reject the modifications made by the recipient and FORM GSTR-1 furnished earlier by the supplier shall stand amended to the extent of modifications accepted by him</a:t>
            </a:r>
            <a:endParaRPr lang="en-US" sz="2200" dirty="0">
              <a:solidFill>
                <a:schemeClr val="bg1"/>
              </a:solidFill>
            </a:endParaRPr>
          </a:p>
        </p:txBody>
      </p:sp>
      <p:cxnSp>
        <p:nvCxnSpPr>
          <p:cNvPr id="16" name="Straight Arrow Connector 15"/>
          <p:cNvCxnSpPr/>
          <p:nvPr/>
        </p:nvCxnSpPr>
        <p:spPr>
          <a:xfrm rot="5400000">
            <a:off x="5560424" y="4632960"/>
            <a:ext cx="548640" cy="1588"/>
          </a:xfrm>
          <a:prstGeom prst="straightConnector1">
            <a:avLst/>
          </a:prstGeom>
          <a:ln w="63500">
            <a:tailEnd type="arrow"/>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6723018" y="4480951"/>
            <a:ext cx="2956560" cy="369332"/>
          </a:xfrm>
          <a:prstGeom prst="rect">
            <a:avLst/>
          </a:prstGeom>
        </p:spPr>
        <p:txBody>
          <a:bodyPr wrap="square">
            <a:spAutoFit/>
          </a:bodyPr>
          <a:lstStyle/>
          <a:p>
            <a:r>
              <a:rPr lang="en-US" b="1" dirty="0" smtClean="0">
                <a:solidFill>
                  <a:schemeClr val="bg1"/>
                </a:solidFill>
              </a:rPr>
              <a:t>ACCEPT – REJECT 16-17</a:t>
            </a:r>
            <a:endParaRPr lang="en-US"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ppt_x"/>
                                          </p:val>
                                        </p:tav>
                                        <p:tav tm="100000">
                                          <p:val>
                                            <p:strVal val="#ppt_x"/>
                                          </p:val>
                                        </p:tav>
                                      </p:tavLst>
                                    </p:anim>
                                    <p:anim calcmode="lin" valueType="num">
                                      <p:cBhvr additive="base">
                                        <p:cTn id="2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fill="hold"/>
                                        <p:tgtEl>
                                          <p:spTgt spid="13"/>
                                        </p:tgtEl>
                                        <p:attrNameLst>
                                          <p:attrName>ppt_x</p:attrName>
                                        </p:attrNameLst>
                                      </p:cBhvr>
                                      <p:tavLst>
                                        <p:tav tm="0">
                                          <p:val>
                                            <p:strVal val="#ppt_x"/>
                                          </p:val>
                                        </p:tav>
                                        <p:tav tm="100000">
                                          <p:val>
                                            <p:strVal val="#ppt_x"/>
                                          </p:val>
                                        </p:tav>
                                      </p:tavLst>
                                    </p:anim>
                                    <p:anim calcmode="lin" valueType="num">
                                      <p:cBhvr additive="base">
                                        <p:cTn id="3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4"/>
                                        </p:tgtEl>
                                        <p:attrNameLst>
                                          <p:attrName>style.visibility</p:attrName>
                                        </p:attrNameLst>
                                      </p:cBhvr>
                                      <p:to>
                                        <p:strVal val="visible"/>
                                      </p:to>
                                    </p:set>
                                    <p:anim calcmode="lin" valueType="num">
                                      <p:cBhvr additive="base">
                                        <p:cTn id="38" dur="500" fill="hold"/>
                                        <p:tgtEl>
                                          <p:spTgt spid="4"/>
                                        </p:tgtEl>
                                        <p:attrNameLst>
                                          <p:attrName>ppt_x</p:attrName>
                                        </p:attrNameLst>
                                      </p:cBhvr>
                                      <p:tavLst>
                                        <p:tav tm="0">
                                          <p:val>
                                            <p:strVal val="#ppt_x"/>
                                          </p:val>
                                        </p:tav>
                                        <p:tav tm="100000">
                                          <p:val>
                                            <p:strVal val="#ppt_x"/>
                                          </p:val>
                                        </p:tav>
                                      </p:tavLst>
                                    </p:anim>
                                    <p:anim calcmode="lin" valueType="num">
                                      <p:cBhvr additive="base">
                                        <p:cTn id="3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500" fill="hold"/>
                                        <p:tgtEl>
                                          <p:spTgt spid="16"/>
                                        </p:tgtEl>
                                        <p:attrNameLst>
                                          <p:attrName>ppt_x</p:attrName>
                                        </p:attrNameLst>
                                      </p:cBhvr>
                                      <p:tavLst>
                                        <p:tav tm="0">
                                          <p:val>
                                            <p:strVal val="#ppt_x"/>
                                          </p:val>
                                        </p:tav>
                                        <p:tav tm="100000">
                                          <p:val>
                                            <p:strVal val="#ppt_x"/>
                                          </p:val>
                                        </p:tav>
                                      </p:tavLst>
                                    </p:anim>
                                    <p:anim calcmode="lin" valueType="num">
                                      <p:cBhvr additive="base">
                                        <p:cTn id="45"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18"/>
                                        </p:tgtEl>
                                        <p:attrNameLst>
                                          <p:attrName>style.visibility</p:attrName>
                                        </p:attrNameLst>
                                      </p:cBhvr>
                                      <p:to>
                                        <p:strVal val="visible"/>
                                      </p:to>
                                    </p:set>
                                    <p:anim calcmode="lin" valueType="num">
                                      <p:cBhvr additive="base">
                                        <p:cTn id="50" dur="500" fill="hold"/>
                                        <p:tgtEl>
                                          <p:spTgt spid="18"/>
                                        </p:tgtEl>
                                        <p:attrNameLst>
                                          <p:attrName>ppt_x</p:attrName>
                                        </p:attrNameLst>
                                      </p:cBhvr>
                                      <p:tavLst>
                                        <p:tav tm="0">
                                          <p:val>
                                            <p:strVal val="#ppt_x"/>
                                          </p:val>
                                        </p:tav>
                                        <p:tav tm="100000">
                                          <p:val>
                                            <p:strVal val="#ppt_x"/>
                                          </p:val>
                                        </p:tav>
                                      </p:tavLst>
                                    </p:anim>
                                    <p:anim calcmode="lin" valueType="num">
                                      <p:cBhvr additive="base">
                                        <p:cTn id="51"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grpId="0" nodeType="clickEffect">
                                  <p:stCondLst>
                                    <p:cond delay="0"/>
                                  </p:stCondLst>
                                  <p:childTnLst>
                                    <p:set>
                                      <p:cBhvr>
                                        <p:cTn id="55" dur="1" fill="hold">
                                          <p:stCondLst>
                                            <p:cond delay="0"/>
                                          </p:stCondLst>
                                        </p:cTn>
                                        <p:tgtEl>
                                          <p:spTgt spid="15"/>
                                        </p:tgtEl>
                                        <p:attrNameLst>
                                          <p:attrName>style.visibility</p:attrName>
                                        </p:attrNameLst>
                                      </p:cBhvr>
                                      <p:to>
                                        <p:strVal val="visible"/>
                                      </p:to>
                                    </p:set>
                                    <p:anim calcmode="lin" valueType="num">
                                      <p:cBhvr additive="base">
                                        <p:cTn id="56" dur="500" fill="hold"/>
                                        <p:tgtEl>
                                          <p:spTgt spid="15"/>
                                        </p:tgtEl>
                                        <p:attrNameLst>
                                          <p:attrName>ppt_x</p:attrName>
                                        </p:attrNameLst>
                                      </p:cBhvr>
                                      <p:tavLst>
                                        <p:tav tm="0">
                                          <p:val>
                                            <p:strVal val="#ppt_x"/>
                                          </p:val>
                                        </p:tav>
                                        <p:tav tm="100000">
                                          <p:val>
                                            <p:strVal val="#ppt_x"/>
                                          </p:val>
                                        </p:tav>
                                      </p:tavLst>
                                    </p:anim>
                                    <p:anim calcmode="lin" valueType="num">
                                      <p:cBhvr additive="base">
                                        <p:cTn id="57"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11" grpId="0" animBg="1"/>
      <p:bldP spid="15" grpId="0" animBg="1"/>
      <p:bldP spid="18"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854926" y="274638"/>
            <a:ext cx="8725988" cy="783453"/>
          </a:xfrm>
        </p:spPr>
        <p:txBody>
          <a:bodyPr>
            <a:normAutofit/>
          </a:bodyPr>
          <a:lstStyle/>
          <a:p>
            <a:pPr algn="ctr"/>
            <a:r>
              <a:rPr sz="3000" dirty="0" smtClean="0">
                <a:solidFill>
                  <a:srgbClr val="FF0000"/>
                </a:solidFill>
              </a:rPr>
              <a:t>GSTR-1 </a:t>
            </a:r>
            <a:r>
              <a:rPr lang="en-IN" sz="3000" dirty="0" smtClean="0">
                <a:solidFill>
                  <a:srgbClr val="FF0000"/>
                </a:solidFill>
              </a:rPr>
              <a:t>–</a:t>
            </a:r>
            <a:r>
              <a:rPr sz="3000" dirty="0" smtClean="0">
                <a:solidFill>
                  <a:srgbClr val="FF0000"/>
                </a:solidFill>
              </a:rPr>
              <a:t> Statement of Outward Supplies</a:t>
            </a:r>
            <a:endParaRPr lang="en-IN" sz="3000" dirty="0">
              <a:solidFill>
                <a:srgbClr val="FF0000"/>
              </a:solidFill>
            </a:endParaRPr>
          </a:p>
        </p:txBody>
      </p:sp>
      <p:sp>
        <p:nvSpPr>
          <p:cNvPr id="2" name="Content Placeholder 1"/>
          <p:cNvSpPr>
            <a:spLocks noGrp="1"/>
          </p:cNvSpPr>
          <p:nvPr>
            <p:ph idx="1"/>
          </p:nvPr>
        </p:nvSpPr>
        <p:spPr>
          <a:xfrm>
            <a:off x="609600" y="940526"/>
            <a:ext cx="10972800" cy="5917474"/>
          </a:xfrm>
        </p:spPr>
        <p:txBody>
          <a:bodyPr>
            <a:noAutofit/>
          </a:bodyPr>
          <a:lstStyle/>
          <a:p>
            <a:r>
              <a:rPr lang="en-US" sz="2000" b="1" dirty="0" smtClean="0">
                <a:solidFill>
                  <a:schemeClr val="bg1"/>
                </a:solidFill>
              </a:rPr>
              <a:t>What is entered</a:t>
            </a:r>
          </a:p>
          <a:p>
            <a:pPr lvl="1"/>
            <a:r>
              <a:rPr lang="en-US" b="1" dirty="0" smtClean="0">
                <a:solidFill>
                  <a:schemeClr val="bg1"/>
                </a:solidFill>
              </a:rPr>
              <a:t>GSTIN, Name, Period</a:t>
            </a:r>
          </a:p>
          <a:p>
            <a:pPr lvl="1"/>
            <a:r>
              <a:rPr lang="en-US" b="1" dirty="0" smtClean="0">
                <a:solidFill>
                  <a:schemeClr val="bg1"/>
                </a:solidFill>
              </a:rPr>
              <a:t>GTO for the previous year (in the first year only) </a:t>
            </a:r>
            <a:r>
              <a:rPr lang="en-US" b="1" dirty="0" err="1" smtClean="0">
                <a:solidFill>
                  <a:schemeClr val="bg1"/>
                </a:solidFill>
              </a:rPr>
              <a:t>autopopulated</a:t>
            </a:r>
            <a:r>
              <a:rPr lang="en-US" b="1" dirty="0" smtClean="0">
                <a:solidFill>
                  <a:schemeClr val="bg1"/>
                </a:solidFill>
              </a:rPr>
              <a:t> thereafter</a:t>
            </a:r>
          </a:p>
          <a:p>
            <a:pPr lvl="1"/>
            <a:r>
              <a:rPr lang="en-US" b="1" dirty="0" smtClean="0">
                <a:solidFill>
                  <a:schemeClr val="bg1"/>
                </a:solidFill>
              </a:rPr>
              <a:t>5. Taxable outward supplies to a registered person</a:t>
            </a:r>
          </a:p>
          <a:p>
            <a:pPr lvl="1"/>
            <a:r>
              <a:rPr lang="en-US" b="1" dirty="0" smtClean="0">
                <a:solidFill>
                  <a:schemeClr val="bg1"/>
                </a:solidFill>
              </a:rPr>
              <a:t>5A.Amendments to details of Outward Supplies to a registered person of earlier tax periods</a:t>
            </a:r>
          </a:p>
          <a:p>
            <a:pPr lvl="1"/>
            <a:r>
              <a:rPr lang="en-US" b="1" dirty="0" smtClean="0">
                <a:solidFill>
                  <a:schemeClr val="bg1"/>
                </a:solidFill>
              </a:rPr>
              <a:t> 6.Taxable outward supplies to a consumer where Place of Supply (State Code) is other than the State where supplier is located (Inter-state supplies) and Invoice </a:t>
            </a:r>
            <a:r>
              <a:rPr lang="en-US" sz="1600" b="1" dirty="0" smtClean="0">
                <a:solidFill>
                  <a:schemeClr val="bg1"/>
                </a:solidFill>
              </a:rPr>
              <a:t>value is more than Rs 2.5 </a:t>
            </a:r>
            <a:r>
              <a:rPr lang="en-US" sz="1600" b="1" dirty="0" err="1" smtClean="0">
                <a:solidFill>
                  <a:schemeClr val="bg1"/>
                </a:solidFill>
              </a:rPr>
              <a:t>lakh</a:t>
            </a:r>
            <a:endParaRPr lang="en-US" sz="1600" b="1" dirty="0" smtClean="0">
              <a:solidFill>
                <a:schemeClr val="bg1"/>
              </a:solidFill>
            </a:endParaRPr>
          </a:p>
          <a:p>
            <a:pPr lvl="1"/>
            <a:r>
              <a:rPr lang="en-US" b="1" dirty="0" smtClean="0">
                <a:solidFill>
                  <a:schemeClr val="bg1"/>
                </a:solidFill>
              </a:rPr>
              <a:t>6A.Amendment to taxable outward supplies to a consumer of earlier tax periods where Place of Supply (State Code) is other than the State where supplier is located (Inter-state supplies) and Invoice value is more than Rs 2.5 </a:t>
            </a:r>
            <a:r>
              <a:rPr lang="en-US" b="1" dirty="0" err="1" smtClean="0">
                <a:solidFill>
                  <a:schemeClr val="bg1"/>
                </a:solidFill>
              </a:rPr>
              <a:t>lakh</a:t>
            </a:r>
            <a:endParaRPr lang="en-US" b="1" dirty="0" smtClean="0">
              <a:solidFill>
                <a:schemeClr val="bg1"/>
              </a:solidFill>
            </a:endParaRPr>
          </a:p>
          <a:p>
            <a:pPr lvl="1"/>
            <a:r>
              <a:rPr lang="en-US" b="1" dirty="0" smtClean="0">
                <a:solidFill>
                  <a:schemeClr val="bg1"/>
                </a:solidFill>
              </a:rPr>
              <a:t>7. Taxable outward supplies to consumer (Other than 6 above) LESS THAN 2.5 LAKH BOTH INTER &amp; </a:t>
            </a:r>
            <a:r>
              <a:rPr lang="en-US" b="1" dirty="0" smtClean="0">
                <a:solidFill>
                  <a:schemeClr val="bg1"/>
                </a:solidFill>
              </a:rPr>
              <a:t>INTRA -STATEWISE</a:t>
            </a:r>
            <a:endParaRPr lang="en-US" b="1" dirty="0" smtClean="0">
              <a:solidFill>
                <a:schemeClr val="bg1"/>
              </a:solidFill>
            </a:endParaRPr>
          </a:p>
          <a:p>
            <a:pPr lvl="1"/>
            <a:r>
              <a:rPr lang="en-US" b="1" dirty="0" smtClean="0">
                <a:solidFill>
                  <a:schemeClr val="bg1"/>
                </a:solidFill>
              </a:rPr>
              <a:t> 7A.Amendment to Taxable outward supplies to consumer of earlier tax periods (original supplies covered under 7 above in earlier tax period (s))</a:t>
            </a:r>
            <a:endParaRPr lang="en-IN" b="1" dirty="0">
              <a:solidFill>
                <a:schemeClr val="bg1"/>
              </a:solidFill>
            </a:endParaRPr>
          </a:p>
        </p:txBody>
      </p:sp>
    </p:spTree>
    <p:extLst>
      <p:ext uri="{BB962C8B-B14F-4D97-AF65-F5344CB8AC3E}">
        <p14:creationId xmlns="" xmlns:p14="http://schemas.microsoft.com/office/powerpoint/2010/main" val="307218893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additive="base">
                                        <p:cTn id="1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 calcmode="lin" valueType="num">
                                      <p:cBhvr additive="base">
                                        <p:cTn id="15"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 calcmode="lin" valueType="num">
                                      <p:cBhvr additive="base">
                                        <p:cTn id="19"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 calcmode="lin" valueType="num">
                                      <p:cBhvr additive="base">
                                        <p:cTn id="2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anim calcmode="lin" valueType="num">
                                      <p:cBhvr additive="base">
                                        <p:cTn id="2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anim calcmode="lin" valueType="num">
                                      <p:cBhvr additive="base">
                                        <p:cTn id="31"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6" end="6"/>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
                                            <p:txEl>
                                              <p:pRg st="7" end="7"/>
                                            </p:txEl>
                                          </p:spTgt>
                                        </p:tgtEl>
                                        <p:attrNameLst>
                                          <p:attrName>style.visibility</p:attrName>
                                        </p:attrNameLst>
                                      </p:cBhvr>
                                      <p:to>
                                        <p:strVal val="visible"/>
                                      </p:to>
                                    </p:set>
                                    <p:anim calcmode="lin" valueType="num">
                                      <p:cBhvr additive="base">
                                        <p:cTn id="35"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2">
                                            <p:txEl>
                                              <p:pRg st="7" end="7"/>
                                            </p:txEl>
                                          </p:spTgt>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
                                            <p:txEl>
                                              <p:pRg st="8" end="8"/>
                                            </p:txEl>
                                          </p:spTgt>
                                        </p:tgtEl>
                                        <p:attrNameLst>
                                          <p:attrName>style.visibility</p:attrName>
                                        </p:attrNameLst>
                                      </p:cBhvr>
                                      <p:to>
                                        <p:strVal val="visible"/>
                                      </p:to>
                                    </p:set>
                                    <p:anim calcmode="lin" valueType="num">
                                      <p:cBhvr additive="base">
                                        <p:cTn id="39"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2">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1412" y="679269"/>
            <a:ext cx="9905999" cy="5590902"/>
          </a:xfrm>
        </p:spPr>
        <p:txBody>
          <a:bodyPr>
            <a:normAutofit fontScale="77500" lnSpcReduction="20000"/>
          </a:bodyPr>
          <a:lstStyle/>
          <a:p>
            <a:r>
              <a:rPr lang="en-US" b="1" dirty="0" smtClean="0">
                <a:solidFill>
                  <a:schemeClr val="bg1"/>
                </a:solidFill>
              </a:rPr>
              <a:t>8. Details of Credit/Debit </a:t>
            </a:r>
            <a:r>
              <a:rPr lang="en-US" b="1" dirty="0" smtClean="0">
                <a:solidFill>
                  <a:schemeClr val="bg1"/>
                </a:solidFill>
              </a:rPr>
              <a:t>Notes (</a:t>
            </a:r>
            <a:r>
              <a:rPr lang="en-US" b="1" i="1" dirty="0" smtClean="0">
                <a:solidFill>
                  <a:schemeClr val="bg1"/>
                </a:solidFill>
              </a:rPr>
              <a:t>for previous periods</a:t>
            </a:r>
            <a:r>
              <a:rPr lang="en-US" b="1" dirty="0" smtClean="0">
                <a:solidFill>
                  <a:schemeClr val="bg1"/>
                </a:solidFill>
              </a:rPr>
              <a:t>) </a:t>
            </a:r>
            <a:r>
              <a:rPr lang="en-US" b="1" dirty="0" smtClean="0">
                <a:solidFill>
                  <a:schemeClr val="bg1"/>
                </a:solidFill>
              </a:rPr>
              <a:t>– OTHER THAN REVERSE AND REVERSE</a:t>
            </a:r>
          </a:p>
          <a:p>
            <a:r>
              <a:rPr lang="en-US" b="1" dirty="0" smtClean="0">
                <a:solidFill>
                  <a:schemeClr val="bg1"/>
                </a:solidFill>
              </a:rPr>
              <a:t>8A. Amendment to Details of Credit/Debit Notes of earlier tax periods</a:t>
            </a:r>
          </a:p>
          <a:p>
            <a:r>
              <a:rPr lang="en-US" b="1" dirty="0" smtClean="0">
                <a:solidFill>
                  <a:schemeClr val="bg1"/>
                </a:solidFill>
              </a:rPr>
              <a:t>9. Nil rated, Exempted and Non GST outward supplies*</a:t>
            </a:r>
          </a:p>
          <a:p>
            <a:r>
              <a:rPr lang="en-US" b="1" dirty="0" smtClean="0">
                <a:solidFill>
                  <a:schemeClr val="bg1"/>
                </a:solidFill>
              </a:rPr>
              <a:t>10. Supplies Exported (including deemed exports)</a:t>
            </a:r>
          </a:p>
          <a:p>
            <a:r>
              <a:rPr lang="en-US" b="1" dirty="0" smtClean="0">
                <a:solidFill>
                  <a:schemeClr val="bg1"/>
                </a:solidFill>
              </a:rPr>
              <a:t>10A. Amendment to Supplies Exported (including deemed exports)</a:t>
            </a:r>
          </a:p>
          <a:p>
            <a:r>
              <a:rPr lang="en-US" b="1" dirty="0" smtClean="0">
                <a:solidFill>
                  <a:schemeClr val="bg1"/>
                </a:solidFill>
              </a:rPr>
              <a:t>11.Tax liability arising on account of Time of Supply without issuance of Invoice in the same period</a:t>
            </a:r>
          </a:p>
          <a:p>
            <a:r>
              <a:rPr lang="en-US" b="1" dirty="0" smtClean="0">
                <a:solidFill>
                  <a:schemeClr val="bg1"/>
                </a:solidFill>
              </a:rPr>
              <a:t>11A. Amendment to Tax liability arising on account of Time of Supply without issuance of Invoice in the same tax period.</a:t>
            </a:r>
          </a:p>
          <a:p>
            <a:r>
              <a:rPr lang="en-US" b="1" dirty="0" smtClean="0">
                <a:solidFill>
                  <a:schemeClr val="bg1"/>
                </a:solidFill>
              </a:rPr>
              <a:t>12. Tax already paid (on advance receipt/ on account of time of supply) on invoices issued in the current period</a:t>
            </a:r>
          </a:p>
          <a:p>
            <a:r>
              <a:rPr lang="en-US" b="1" dirty="0" smtClean="0">
                <a:solidFill>
                  <a:schemeClr val="bg1"/>
                </a:solidFill>
              </a:rPr>
              <a:t>13. Supplies made through e-commerce portals of other companies – various sub schedules</a:t>
            </a:r>
          </a:p>
          <a:p>
            <a:r>
              <a:rPr lang="en-US" b="1" dirty="0" smtClean="0">
                <a:solidFill>
                  <a:schemeClr val="bg1"/>
                </a:solidFill>
              </a:rPr>
              <a:t>14. Invoices issued during the tax period including invoices issued in case of inward supplies received from unregistered persons liable for reverse charge</a:t>
            </a:r>
            <a:endParaRPr lang="en-US"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 calcmode="lin" valueType="num">
                                      <p:cBhvr additive="base">
                                        <p:cTn id="3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7" end="7"/>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 calcmode="lin" valueType="num">
                                      <p:cBhvr additive="base">
                                        <p:cTn id="39"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8" end="8"/>
                                            </p:txEl>
                                          </p:spTgt>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anim calcmode="lin" valueType="num">
                                      <p:cBhvr additive="base">
                                        <p:cTn id="43"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43890" y="838200"/>
            <a:ext cx="9448801" cy="762000"/>
          </a:xfrm>
        </p:spPr>
        <p:txBody>
          <a:bodyPr>
            <a:normAutofit/>
          </a:bodyPr>
          <a:lstStyle/>
          <a:p>
            <a:pPr algn="ctr"/>
            <a:r>
              <a:rPr lang="en-IN" b="1" dirty="0" smtClean="0">
                <a:solidFill>
                  <a:schemeClr val="bg1"/>
                </a:solidFill>
              </a:rPr>
              <a:t>REGISTRATION - WHY REQUIRED</a:t>
            </a:r>
            <a:endParaRPr lang="en-IN" b="1" dirty="0">
              <a:solidFill>
                <a:schemeClr val="bg1"/>
              </a:solidFill>
            </a:endParaRPr>
          </a:p>
        </p:txBody>
      </p:sp>
      <p:sp>
        <p:nvSpPr>
          <p:cNvPr id="3" name="Content Placeholder 2"/>
          <p:cNvSpPr>
            <a:spLocks noGrp="1"/>
          </p:cNvSpPr>
          <p:nvPr>
            <p:ph idx="1"/>
          </p:nvPr>
        </p:nvSpPr>
        <p:spPr>
          <a:xfrm>
            <a:off x="1175656" y="1841863"/>
            <a:ext cx="10084527" cy="3944983"/>
          </a:xfrm>
        </p:spPr>
        <p:txBody>
          <a:bodyPr>
            <a:normAutofit fontScale="92500"/>
          </a:bodyPr>
          <a:lstStyle/>
          <a:p>
            <a:pPr>
              <a:buNone/>
            </a:pPr>
            <a:r>
              <a:rPr lang="en-IN" dirty="0" smtClean="0"/>
              <a:t>	</a:t>
            </a:r>
            <a:r>
              <a:rPr lang="en-IN" sz="3200" u="sng" dirty="0" smtClean="0">
                <a:solidFill>
                  <a:schemeClr val="bg1"/>
                </a:solidFill>
              </a:rPr>
              <a:t>Registration under Goods and Service Tax (GST) regime will confer following advantages to the business</a:t>
            </a:r>
            <a:endParaRPr lang="en-US" sz="3200" u="sng" dirty="0" smtClean="0">
              <a:solidFill>
                <a:schemeClr val="bg1"/>
              </a:solidFill>
              <a:latin typeface="Baskerville Old Face" panose="02020602080505020303" pitchFamily="18" charset="0"/>
            </a:endParaRPr>
          </a:p>
          <a:p>
            <a:r>
              <a:rPr lang="en-US" sz="3500" dirty="0" smtClean="0">
                <a:solidFill>
                  <a:schemeClr val="bg1"/>
                </a:solidFill>
                <a:latin typeface="Baskerville Old Face" panose="02020602080505020303" pitchFamily="18" charset="0"/>
              </a:rPr>
              <a:t>To get legally recognized as a supplier of goods and services</a:t>
            </a:r>
          </a:p>
          <a:p>
            <a:r>
              <a:rPr lang="en-US" sz="3500" dirty="0" smtClean="0">
                <a:solidFill>
                  <a:schemeClr val="bg1"/>
                </a:solidFill>
                <a:latin typeface="Baskerville Old Face" panose="02020602080505020303" pitchFamily="18" charset="0"/>
              </a:rPr>
              <a:t>Collect tax on the outward supplies and pass on the credit to the recipients</a:t>
            </a:r>
          </a:p>
          <a:p>
            <a:r>
              <a:rPr lang="en-US" sz="3500" dirty="0" smtClean="0">
                <a:solidFill>
                  <a:schemeClr val="bg1"/>
                </a:solidFill>
                <a:latin typeface="Baskerville Old Face" panose="02020602080505020303" pitchFamily="18" charset="0"/>
              </a:rPr>
              <a:t>To claim the rebate of input tax credit</a:t>
            </a:r>
          </a:p>
          <a:p>
            <a:pPr>
              <a:buNone/>
            </a:pPr>
            <a:endParaRPr lang="en-IN"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704109" y="704088"/>
            <a:ext cx="9268692" cy="743712"/>
          </a:xfrm>
        </p:spPr>
        <p:txBody>
          <a:bodyPr>
            <a:normAutofit/>
          </a:bodyPr>
          <a:lstStyle/>
          <a:p>
            <a:r>
              <a:rPr lang="en-IN" sz="3500" b="1" dirty="0">
                <a:solidFill>
                  <a:srgbClr val="FF0000"/>
                </a:solidFill>
              </a:rPr>
              <a:t>GSTR-1 – Statement of Outward Supplies</a:t>
            </a:r>
          </a:p>
        </p:txBody>
      </p:sp>
      <p:sp>
        <p:nvSpPr>
          <p:cNvPr id="2" name="Content Placeholder 1"/>
          <p:cNvSpPr>
            <a:spLocks noGrp="1"/>
          </p:cNvSpPr>
          <p:nvPr>
            <p:ph idx="1"/>
          </p:nvPr>
        </p:nvSpPr>
        <p:spPr>
          <a:xfrm>
            <a:off x="609600" y="1524000"/>
            <a:ext cx="10972800" cy="4114800"/>
          </a:xfrm>
        </p:spPr>
        <p:txBody>
          <a:bodyPr/>
          <a:lstStyle/>
          <a:p>
            <a:r>
              <a:rPr lang="en-US" sz="1600" dirty="0" smtClean="0">
                <a:solidFill>
                  <a:schemeClr val="bg1"/>
                </a:solidFill>
              </a:rPr>
              <a:t>HSN Code for goods and Accounting Code for services</a:t>
            </a:r>
          </a:p>
          <a:p>
            <a:r>
              <a:rPr lang="en-US" sz="1600" dirty="0" smtClean="0">
                <a:solidFill>
                  <a:schemeClr val="bg1"/>
                </a:solidFill>
              </a:rPr>
              <a:t>No description of goods in GSTR-1 , GSTR-2 and GSTR-3</a:t>
            </a:r>
          </a:p>
          <a:p>
            <a:r>
              <a:rPr lang="en-US" sz="1600" dirty="0" smtClean="0">
                <a:solidFill>
                  <a:schemeClr val="bg1"/>
                </a:solidFill>
              </a:rPr>
              <a:t>Accounting Code for services must be prefixed with s</a:t>
            </a:r>
          </a:p>
          <a:p>
            <a:r>
              <a:rPr lang="en-US" sz="1600" dirty="0" smtClean="0">
                <a:solidFill>
                  <a:schemeClr val="bg1"/>
                </a:solidFill>
              </a:rPr>
              <a:t>Description of goods and services to be mentioned for taxpayers with turnovers below Rs.1.5 Crores</a:t>
            </a:r>
          </a:p>
          <a:p>
            <a:endParaRPr lang="en-IN" dirty="0">
              <a:solidFill>
                <a:srgbClr val="7030A0"/>
              </a:solidFill>
            </a:endParaRPr>
          </a:p>
        </p:txBody>
      </p:sp>
      <p:graphicFrame>
        <p:nvGraphicFramePr>
          <p:cNvPr id="4" name="Table 3"/>
          <p:cNvGraphicFramePr>
            <a:graphicFrameLocks noGrp="1"/>
          </p:cNvGraphicFramePr>
          <p:nvPr>
            <p:extLst/>
          </p:nvPr>
        </p:nvGraphicFramePr>
        <p:xfrm>
          <a:off x="1254034" y="3304903"/>
          <a:ext cx="9784080" cy="3379905"/>
        </p:xfrm>
        <a:graphic>
          <a:graphicData uri="http://schemas.openxmlformats.org/drawingml/2006/table">
            <a:tbl>
              <a:tblPr firstRow="1" bandRow="1">
                <a:tableStyleId>{5C22544A-7EE6-4342-B048-85BDC9FD1C3A}</a:tableStyleId>
              </a:tblPr>
              <a:tblGrid>
                <a:gridCol w="6115050"/>
                <a:gridCol w="3669030"/>
              </a:tblGrid>
              <a:tr h="399546">
                <a:tc>
                  <a:txBody>
                    <a:bodyPr/>
                    <a:lstStyle/>
                    <a:p>
                      <a:r>
                        <a:rPr lang="en-US" sz="1400" dirty="0" smtClean="0"/>
                        <a:t>Taxpayer group</a:t>
                      </a:r>
                      <a:endParaRPr lang="en-IN" sz="1400" dirty="0"/>
                    </a:p>
                  </a:txBody>
                  <a:tcPr marL="121920" marR="121920"/>
                </a:tc>
                <a:tc>
                  <a:txBody>
                    <a:bodyPr/>
                    <a:lstStyle/>
                    <a:p>
                      <a:r>
                        <a:rPr lang="en-US" sz="1400" dirty="0" smtClean="0"/>
                        <a:t>Requirement</a:t>
                      </a:r>
                      <a:endParaRPr lang="en-IN" sz="1400" dirty="0"/>
                    </a:p>
                  </a:txBody>
                  <a:tcPr marL="121920" marR="121920"/>
                </a:tc>
              </a:tr>
              <a:tr h="399546">
                <a:tc>
                  <a:txBody>
                    <a:bodyPr/>
                    <a:lstStyle/>
                    <a:p>
                      <a:r>
                        <a:rPr lang="en-US" sz="1400" dirty="0" smtClean="0"/>
                        <a:t>Taxpayers with turnovers in preceding year above Rs.5 crores</a:t>
                      </a:r>
                      <a:endParaRPr lang="en-IN" sz="1400" dirty="0"/>
                    </a:p>
                  </a:txBody>
                  <a:tcPr marL="121920" marR="121920"/>
                </a:tc>
                <a:tc>
                  <a:txBody>
                    <a:bodyPr/>
                    <a:lstStyle/>
                    <a:p>
                      <a:r>
                        <a:rPr lang="en-US" sz="1400" dirty="0" smtClean="0"/>
                        <a:t>4 digit code mandatory</a:t>
                      </a:r>
                      <a:endParaRPr lang="en-IN" sz="1400" dirty="0"/>
                    </a:p>
                  </a:txBody>
                  <a:tcPr marL="121920" marR="121920"/>
                </a:tc>
              </a:tr>
              <a:tr h="593907">
                <a:tc>
                  <a:txBody>
                    <a:bodyPr/>
                    <a:lstStyle/>
                    <a:p>
                      <a:r>
                        <a:rPr lang="en-US" sz="1400" dirty="0" smtClean="0"/>
                        <a:t>Taxpayers with turnover between Rs.1.5 crores</a:t>
                      </a:r>
                      <a:r>
                        <a:rPr lang="en-US" sz="1400" baseline="0" dirty="0" smtClean="0"/>
                        <a:t> and Rs.5 crores</a:t>
                      </a:r>
                      <a:endParaRPr lang="en-IN" sz="1400" dirty="0"/>
                    </a:p>
                  </a:txBody>
                  <a:tcPr marL="121920" marR="121920"/>
                </a:tc>
                <a:tc>
                  <a:txBody>
                    <a:bodyPr/>
                    <a:lstStyle/>
                    <a:p>
                      <a:r>
                        <a:rPr lang="en-US" sz="1400" dirty="0" smtClean="0"/>
                        <a:t>2 digit code</a:t>
                      </a:r>
                      <a:r>
                        <a:rPr lang="en-US" sz="1400" baseline="0" dirty="0" smtClean="0"/>
                        <a:t> optional in first year and mandatory later</a:t>
                      </a:r>
                    </a:p>
                  </a:txBody>
                  <a:tcPr marL="121920" marR="121920"/>
                </a:tc>
              </a:tr>
              <a:tr h="399546">
                <a:tc>
                  <a:txBody>
                    <a:bodyPr/>
                    <a:lstStyle/>
                    <a:p>
                      <a:r>
                        <a:rPr lang="en-US" sz="1400" dirty="0" smtClean="0"/>
                        <a:t>Any taxpayer</a:t>
                      </a:r>
                      <a:endParaRPr lang="en-IN" sz="1400" dirty="0"/>
                    </a:p>
                  </a:txBody>
                  <a:tcPr marL="121920" marR="121920"/>
                </a:tc>
                <a:tc>
                  <a:txBody>
                    <a:bodyPr/>
                    <a:lstStyle/>
                    <a:p>
                      <a:r>
                        <a:rPr lang="en-US" sz="1400" baseline="0" dirty="0" smtClean="0"/>
                        <a:t>6 to 8 digits if he desires</a:t>
                      </a:r>
                    </a:p>
                  </a:txBody>
                  <a:tcPr marL="121920" marR="121920"/>
                </a:tc>
              </a:tr>
              <a:tr h="399546">
                <a:tc>
                  <a:txBody>
                    <a:bodyPr/>
                    <a:lstStyle/>
                    <a:p>
                      <a:r>
                        <a:rPr lang="en-US" sz="1400" dirty="0" smtClean="0"/>
                        <a:t>Compounding dealers and</a:t>
                      </a:r>
                      <a:r>
                        <a:rPr lang="en-US" sz="1400" baseline="0" dirty="0" smtClean="0"/>
                        <a:t> taxpayers below turnover of Rs.1.5 Crores</a:t>
                      </a:r>
                      <a:endParaRPr lang="en-IN" sz="1400" dirty="0"/>
                    </a:p>
                  </a:txBody>
                  <a:tcPr marL="121920" marR="121920"/>
                </a:tc>
                <a:tc>
                  <a:txBody>
                    <a:bodyPr/>
                    <a:lstStyle/>
                    <a:p>
                      <a:r>
                        <a:rPr lang="en-US" sz="1400" baseline="0" dirty="0" smtClean="0"/>
                        <a:t>No HSN Code mandatory to start with</a:t>
                      </a:r>
                    </a:p>
                  </a:txBody>
                  <a:tcPr marL="121920" marR="121920"/>
                </a:tc>
              </a:tr>
              <a:tr h="593907">
                <a:tc>
                  <a:txBody>
                    <a:bodyPr/>
                    <a:lstStyle/>
                    <a:p>
                      <a:r>
                        <a:rPr lang="en-US" sz="1400" dirty="0" smtClean="0"/>
                        <a:t>Taxpayer</a:t>
                      </a:r>
                      <a:r>
                        <a:rPr lang="en-US" sz="1400" baseline="0" dirty="0" smtClean="0"/>
                        <a:t> with services for which place of supply Rules are dependent on nature of services to apply the destination principle – irrespective of turnover</a:t>
                      </a:r>
                      <a:endParaRPr lang="en-US" sz="1400" dirty="0" smtClean="0"/>
                    </a:p>
                  </a:txBody>
                  <a:tcPr marL="121920" marR="121920"/>
                </a:tc>
                <a:tc>
                  <a:txBody>
                    <a:bodyPr/>
                    <a:lstStyle/>
                    <a:p>
                      <a:r>
                        <a:rPr lang="en-US" sz="1400" baseline="0" dirty="0" smtClean="0"/>
                        <a:t>Prescribed Accounting Code mandatory</a:t>
                      </a:r>
                    </a:p>
                  </a:txBody>
                  <a:tcPr marL="121920" marR="121920"/>
                </a:tc>
              </a:tr>
              <a:tr h="593907">
                <a:tc>
                  <a:txBody>
                    <a:bodyPr/>
                    <a:lstStyle/>
                    <a:p>
                      <a:r>
                        <a:rPr lang="en-US" sz="1400" dirty="0" smtClean="0"/>
                        <a:t>Exporters</a:t>
                      </a:r>
                      <a:r>
                        <a:rPr lang="en-US" sz="1400" baseline="0" dirty="0" smtClean="0"/>
                        <a:t> and Importers</a:t>
                      </a:r>
                      <a:endParaRPr lang="en-US" sz="1400" dirty="0" smtClean="0"/>
                    </a:p>
                  </a:txBody>
                  <a:tcPr marL="121920" marR="121920"/>
                </a:tc>
                <a:tc>
                  <a:txBody>
                    <a:bodyPr/>
                    <a:lstStyle/>
                    <a:p>
                      <a:r>
                        <a:rPr lang="en-US" sz="1400" baseline="0" dirty="0" smtClean="0"/>
                        <a:t>8 digit HSN Code and Accounting Code mandatory</a:t>
                      </a:r>
                    </a:p>
                  </a:txBody>
                  <a:tcPr marL="121920" marR="121920"/>
                </a:tc>
              </a:tr>
            </a:tbl>
          </a:graphicData>
        </a:graphic>
      </p:graphicFrame>
    </p:spTree>
    <p:extLst>
      <p:ext uri="{BB962C8B-B14F-4D97-AF65-F5344CB8AC3E}">
        <p14:creationId xmlns="" xmlns:p14="http://schemas.microsoft.com/office/powerpoint/2010/main" val="2745613391"/>
      </p:ext>
    </p:extLst>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09600" y="704088"/>
            <a:ext cx="10972800" cy="667512"/>
          </a:xfrm>
        </p:spPr>
        <p:txBody>
          <a:bodyPr>
            <a:normAutofit/>
          </a:bodyPr>
          <a:lstStyle/>
          <a:p>
            <a:pPr algn="ctr"/>
            <a:r>
              <a:rPr lang="en-IN" sz="3500" b="1" dirty="0">
                <a:solidFill>
                  <a:srgbClr val="FF0000"/>
                </a:solidFill>
              </a:rPr>
              <a:t>GSTR-1 – Statement of Outward Supplies</a:t>
            </a:r>
          </a:p>
        </p:txBody>
      </p:sp>
      <p:sp>
        <p:nvSpPr>
          <p:cNvPr id="2" name="Content Placeholder 1"/>
          <p:cNvSpPr>
            <a:spLocks noGrp="1"/>
          </p:cNvSpPr>
          <p:nvPr>
            <p:ph idx="1"/>
          </p:nvPr>
        </p:nvSpPr>
        <p:spPr>
          <a:xfrm>
            <a:off x="609600" y="1676400"/>
            <a:ext cx="10972800" cy="4343400"/>
          </a:xfrm>
        </p:spPr>
        <p:txBody>
          <a:bodyPr>
            <a:normAutofit/>
          </a:bodyPr>
          <a:lstStyle/>
          <a:p>
            <a:r>
              <a:rPr lang="en-IN" dirty="0" smtClean="0">
                <a:solidFill>
                  <a:schemeClr val="bg1"/>
                </a:solidFill>
              </a:rPr>
              <a:t>Every Registered Taxable person has to submit</a:t>
            </a:r>
          </a:p>
          <a:p>
            <a:r>
              <a:rPr lang="en-IN" dirty="0" smtClean="0">
                <a:solidFill>
                  <a:schemeClr val="bg1"/>
                </a:solidFill>
              </a:rPr>
              <a:t>(other than an Input Service Distributor, Composition dealer and TDS </a:t>
            </a:r>
            <a:r>
              <a:rPr lang="en-IN" dirty="0">
                <a:solidFill>
                  <a:schemeClr val="bg1"/>
                </a:solidFill>
              </a:rPr>
              <a:t>Authority</a:t>
            </a:r>
            <a:r>
              <a:rPr lang="en-IN" dirty="0" smtClean="0">
                <a:solidFill>
                  <a:schemeClr val="bg1"/>
                </a:solidFill>
              </a:rPr>
              <a:t>)</a:t>
            </a:r>
          </a:p>
          <a:p>
            <a:r>
              <a:rPr lang="en-IN" dirty="0" smtClean="0">
                <a:solidFill>
                  <a:schemeClr val="bg1"/>
                </a:solidFill>
              </a:rPr>
              <a:t>Electronically </a:t>
            </a:r>
          </a:p>
          <a:p>
            <a:r>
              <a:rPr lang="en-IN" dirty="0" smtClean="0">
                <a:solidFill>
                  <a:schemeClr val="bg1"/>
                </a:solidFill>
              </a:rPr>
              <a:t>Extension of time, by notification for valid and sufficient reason</a:t>
            </a:r>
          </a:p>
          <a:p>
            <a:r>
              <a:rPr lang="en-IN" dirty="0" smtClean="0">
                <a:solidFill>
                  <a:schemeClr val="bg1"/>
                </a:solidFill>
              </a:rPr>
              <a:t>Rectification of un matched details along with tax and interest, if any.</a:t>
            </a:r>
          </a:p>
          <a:p>
            <a:r>
              <a:rPr lang="en-IN" dirty="0" smtClean="0">
                <a:solidFill>
                  <a:schemeClr val="bg1"/>
                </a:solidFill>
              </a:rPr>
              <a:t>No Rectification after filing return for the month of September following the end of financial year or filing of the relevant annual return, </a:t>
            </a:r>
            <a:r>
              <a:rPr lang="en-IN" dirty="0">
                <a:solidFill>
                  <a:schemeClr val="bg1"/>
                </a:solidFill>
              </a:rPr>
              <a:t>which ever is earlier</a:t>
            </a:r>
          </a:p>
          <a:p>
            <a:endParaRPr lang="en-IN" dirty="0">
              <a:solidFill>
                <a:srgbClr val="7030A0"/>
              </a:solidFill>
            </a:endParaRPr>
          </a:p>
        </p:txBody>
      </p:sp>
    </p:spTree>
    <p:extLst>
      <p:ext uri="{BB962C8B-B14F-4D97-AF65-F5344CB8AC3E}">
        <p14:creationId xmlns="" xmlns:p14="http://schemas.microsoft.com/office/powerpoint/2010/main" val="162918310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1000"/>
                                        <p:tgtEl>
                                          <p:spTgt spid="2">
                                            <p:txEl>
                                              <p:pRg st="1" end="1"/>
                                            </p:txEl>
                                          </p:spTgt>
                                        </p:tgtEl>
                                      </p:cBhvr>
                                    </p:animEffect>
                                    <p:anim calcmode="lin" valueType="num">
                                      <p:cBhvr>
                                        <p:cTn id="13"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2">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1000"/>
                                        <p:tgtEl>
                                          <p:spTgt spid="2">
                                            <p:txEl>
                                              <p:pRg st="2" end="2"/>
                                            </p:txEl>
                                          </p:spTgt>
                                        </p:tgtEl>
                                      </p:cBhvr>
                                    </p:animEffect>
                                    <p:anim calcmode="lin" valueType="num">
                                      <p:cBhvr>
                                        <p:cTn id="1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2">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1000"/>
                                        <p:tgtEl>
                                          <p:spTgt spid="2">
                                            <p:txEl>
                                              <p:pRg st="3" end="3"/>
                                            </p:txEl>
                                          </p:spTgt>
                                        </p:tgtEl>
                                      </p:cBhvr>
                                    </p:animEffect>
                                    <p:anim calcmode="lin" valueType="num">
                                      <p:cBhvr>
                                        <p:cTn id="23"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2">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fade">
                                      <p:cBhvr>
                                        <p:cTn id="27" dur="1000"/>
                                        <p:tgtEl>
                                          <p:spTgt spid="2">
                                            <p:txEl>
                                              <p:pRg st="4" end="4"/>
                                            </p:txEl>
                                          </p:spTgt>
                                        </p:tgtEl>
                                      </p:cBhvr>
                                    </p:animEffect>
                                    <p:anim calcmode="lin" valueType="num">
                                      <p:cBhvr>
                                        <p:cTn id="28"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2">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fade">
                                      <p:cBhvr>
                                        <p:cTn id="32" dur="1000"/>
                                        <p:tgtEl>
                                          <p:spTgt spid="2">
                                            <p:txEl>
                                              <p:pRg st="5" end="5"/>
                                            </p:txEl>
                                          </p:spTgt>
                                        </p:tgtEl>
                                      </p:cBhvr>
                                    </p:animEffect>
                                    <p:anim calcmode="lin" valueType="num">
                                      <p:cBhvr>
                                        <p:cTn id="33"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1413" y="618518"/>
            <a:ext cx="9905998" cy="622453"/>
          </a:xfrm>
        </p:spPr>
        <p:txBody>
          <a:bodyPr>
            <a:normAutofit fontScale="90000"/>
          </a:bodyPr>
          <a:lstStyle/>
          <a:p>
            <a:pPr algn="ctr"/>
            <a:r>
              <a:rPr lang="en-US" sz="3000" b="1" dirty="0" smtClean="0">
                <a:solidFill>
                  <a:schemeClr val="bg1"/>
                </a:solidFill>
              </a:rPr>
              <a:t>Sec. 38 - Furnishing details of inward supplies GSTR 2</a:t>
            </a:r>
            <a:endParaRPr lang="en-US" sz="3000" b="1" dirty="0">
              <a:solidFill>
                <a:schemeClr val="bg1"/>
              </a:solidFill>
            </a:endParaRPr>
          </a:p>
        </p:txBody>
      </p:sp>
      <p:sp>
        <p:nvSpPr>
          <p:cNvPr id="3" name="Content Placeholder 2"/>
          <p:cNvSpPr>
            <a:spLocks noGrp="1"/>
          </p:cNvSpPr>
          <p:nvPr>
            <p:ph idx="1"/>
          </p:nvPr>
        </p:nvSpPr>
        <p:spPr>
          <a:xfrm>
            <a:off x="1141412" y="1319348"/>
            <a:ext cx="9905999" cy="4833257"/>
          </a:xfrm>
        </p:spPr>
        <p:txBody>
          <a:bodyPr/>
          <a:lstStyle/>
          <a:p>
            <a:r>
              <a:rPr lang="en-US" dirty="0" smtClean="0"/>
              <a:t>(1) </a:t>
            </a:r>
            <a:r>
              <a:rPr lang="en-US" b="1" dirty="0" smtClean="0"/>
              <a:t>Every registered person</a:t>
            </a:r>
            <a:r>
              <a:rPr lang="en-US" dirty="0" smtClean="0"/>
              <a:t>, other than an ISD or a non-resident taxable person or a person paying tax under the provisions of section 10 or section 51 or section 52, </a:t>
            </a:r>
            <a:r>
              <a:rPr lang="en-US" b="1" dirty="0" smtClean="0">
                <a:solidFill>
                  <a:schemeClr val="accent2">
                    <a:lumMod val="50000"/>
                  </a:schemeClr>
                </a:solidFill>
              </a:rPr>
              <a:t>shall</a:t>
            </a:r>
            <a:r>
              <a:rPr lang="en-US" b="1" dirty="0" smtClean="0">
                <a:solidFill>
                  <a:srgbClr val="FF0000"/>
                </a:solidFill>
              </a:rPr>
              <a:t> verify</a:t>
            </a:r>
            <a:r>
              <a:rPr lang="en-US" b="1" dirty="0" smtClean="0"/>
              <a:t>, </a:t>
            </a:r>
            <a:r>
              <a:rPr lang="en-US" b="1" dirty="0" smtClean="0">
                <a:solidFill>
                  <a:srgbClr val="002060"/>
                </a:solidFill>
              </a:rPr>
              <a:t>validate,</a:t>
            </a:r>
            <a:r>
              <a:rPr lang="en-US" b="1" dirty="0" smtClean="0"/>
              <a:t> </a:t>
            </a:r>
            <a:r>
              <a:rPr lang="en-US" b="1" dirty="0" smtClean="0">
                <a:solidFill>
                  <a:schemeClr val="bg1">
                    <a:lumMod val="95000"/>
                    <a:lumOff val="5000"/>
                  </a:schemeClr>
                </a:solidFill>
              </a:rPr>
              <a:t>modify</a:t>
            </a:r>
            <a:r>
              <a:rPr lang="en-US" b="1" dirty="0" smtClean="0"/>
              <a:t> or </a:t>
            </a:r>
            <a:r>
              <a:rPr lang="en-US" b="1" dirty="0" smtClean="0">
                <a:solidFill>
                  <a:schemeClr val="accent3">
                    <a:lumMod val="75000"/>
                  </a:schemeClr>
                </a:solidFill>
              </a:rPr>
              <a:t>delete</a:t>
            </a:r>
            <a:r>
              <a:rPr lang="en-US" dirty="0" smtClean="0"/>
              <a:t>, </a:t>
            </a:r>
            <a:r>
              <a:rPr lang="en-US" b="1" dirty="0" smtClean="0"/>
              <a:t>if required</a:t>
            </a:r>
            <a:r>
              <a:rPr lang="en-US" dirty="0" smtClean="0"/>
              <a:t>, the details relating to </a:t>
            </a:r>
            <a:r>
              <a:rPr lang="en-US" b="1" dirty="0" smtClean="0"/>
              <a:t>outward supplies and credit or debit notes communicated under sub-section (1) of section 37 </a:t>
            </a:r>
            <a:r>
              <a:rPr lang="en-US" dirty="0" smtClean="0"/>
              <a:t>to prepare the details of his inward supplies and credit or debit notes </a:t>
            </a:r>
            <a:r>
              <a:rPr lang="en-US" b="1" dirty="0" smtClean="0">
                <a:solidFill>
                  <a:srgbClr val="FF0000"/>
                </a:solidFill>
              </a:rPr>
              <a:t>and may include therein, the details of inward supplies and credit or debit notes received by him in respect of such supplies that have not been declared by the supplier under sub-section (1) of section 37.</a:t>
            </a:r>
            <a:endParaRPr 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1412" y="561703"/>
            <a:ext cx="9905999" cy="5643154"/>
          </a:xfrm>
        </p:spPr>
        <p:txBody>
          <a:bodyPr/>
          <a:lstStyle/>
          <a:p>
            <a:r>
              <a:rPr lang="en-US" dirty="0" smtClean="0"/>
              <a:t>(2) Every registered person, other than an Input Service Distributor or a non-resident taxable person or a person paying tax under the provisions of section 10 or section 51 or section 52, shall furnish, electronically, the details of inward supplies of taxable goods or services or both</a:t>
            </a:r>
            <a:r>
              <a:rPr lang="en-US" b="1" dirty="0" smtClean="0">
                <a:solidFill>
                  <a:srgbClr val="FF0000"/>
                </a:solidFill>
              </a:rPr>
              <a:t>, including </a:t>
            </a:r>
            <a:r>
              <a:rPr lang="en-US" dirty="0" smtClean="0"/>
              <a:t>inward supplies of goods or services or both </a:t>
            </a:r>
            <a:r>
              <a:rPr lang="en-US" b="1" dirty="0" smtClean="0">
                <a:solidFill>
                  <a:srgbClr val="FF0000"/>
                </a:solidFill>
              </a:rPr>
              <a:t>on which the tax is payable on reverse charge</a:t>
            </a:r>
            <a:r>
              <a:rPr lang="en-US" dirty="0" smtClean="0"/>
              <a:t> basis under this Act and inward supplies of goods or services or both </a:t>
            </a:r>
            <a:r>
              <a:rPr lang="en-US" b="1" dirty="0" smtClean="0">
                <a:solidFill>
                  <a:srgbClr val="FF0000"/>
                </a:solidFill>
              </a:rPr>
              <a:t>taxable under the Integrated Goods and Services Tax Act </a:t>
            </a:r>
            <a:r>
              <a:rPr lang="en-US" dirty="0" smtClean="0"/>
              <a:t>or on which integrated goods and services tax is payable under section 3 of the Customs Tariff Act, 1975, </a:t>
            </a:r>
            <a:r>
              <a:rPr lang="en-US" b="1" dirty="0" smtClean="0">
                <a:solidFill>
                  <a:srgbClr val="FF0000"/>
                </a:solidFill>
              </a:rPr>
              <a:t>and credit or debit notes received in respect of such supplies during a tax period after the tenth day but on or before the fifteenth day of the month succeeding the tax period in such form and manner as may be prescribed:</a:t>
            </a:r>
            <a:endParaRPr 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1412" y="235131"/>
            <a:ext cx="9905999" cy="6387738"/>
          </a:xfrm>
        </p:spPr>
        <p:txBody>
          <a:bodyPr>
            <a:normAutofit/>
          </a:bodyPr>
          <a:lstStyle/>
          <a:p>
            <a:r>
              <a:rPr lang="en-US" sz="2600" dirty="0" smtClean="0">
                <a:solidFill>
                  <a:schemeClr val="bg1"/>
                </a:solidFill>
              </a:rPr>
              <a:t>Provided that the Commissioner may, for reasons to be recorded in writing, by notification, </a:t>
            </a:r>
            <a:r>
              <a:rPr lang="en-US" sz="2600" b="1" dirty="0" smtClean="0">
                <a:solidFill>
                  <a:schemeClr val="bg1"/>
                </a:solidFill>
              </a:rPr>
              <a:t>extend</a:t>
            </a:r>
            <a:r>
              <a:rPr lang="en-US" sz="2600" dirty="0" smtClean="0">
                <a:solidFill>
                  <a:schemeClr val="bg1"/>
                </a:solidFill>
              </a:rPr>
              <a:t> the time limit for furnishing such details for such class of taxable persons as may be specified therein: </a:t>
            </a:r>
          </a:p>
          <a:p>
            <a:r>
              <a:rPr lang="en-US" sz="2600" dirty="0" smtClean="0">
                <a:solidFill>
                  <a:schemeClr val="bg1"/>
                </a:solidFill>
              </a:rPr>
              <a:t>Provided further that any extension of time limit notified by the Commissioner of State tax or Commissioner of Union territory tax shall be deemed to be notified by the Commissioner. </a:t>
            </a:r>
          </a:p>
          <a:p>
            <a:r>
              <a:rPr lang="en-US" sz="2600" dirty="0" smtClean="0">
                <a:solidFill>
                  <a:schemeClr val="bg1"/>
                </a:solidFill>
              </a:rPr>
              <a:t>(3) The details of supplies modified, deleted or included by the recipient and furnished under sub-section (2) shall be communicated to the supplier concerned in such manner and within such time as may be prescribed.</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1412" y="391886"/>
            <a:ext cx="9905999" cy="5969725"/>
          </a:xfrm>
        </p:spPr>
        <p:txBody>
          <a:bodyPr>
            <a:normAutofit fontScale="85000" lnSpcReduction="10000"/>
          </a:bodyPr>
          <a:lstStyle/>
          <a:p>
            <a:r>
              <a:rPr lang="en-US" dirty="0" smtClean="0">
                <a:solidFill>
                  <a:schemeClr val="bg1"/>
                </a:solidFill>
              </a:rPr>
              <a:t> </a:t>
            </a:r>
            <a:r>
              <a:rPr lang="en-US" sz="2600" dirty="0" smtClean="0">
                <a:solidFill>
                  <a:schemeClr val="bg1"/>
                </a:solidFill>
              </a:rPr>
              <a:t>(4) The details of supplies modified, deleted or included by the recipient in the return furnished under sub-section (2) or sub-section (4) of section 39 shall be communicated to the supplier concerned in such manner and within such time as may be prescribed. </a:t>
            </a:r>
          </a:p>
          <a:p>
            <a:r>
              <a:rPr lang="en-US" sz="2600" dirty="0" smtClean="0">
                <a:solidFill>
                  <a:schemeClr val="bg1"/>
                </a:solidFill>
              </a:rPr>
              <a:t>(5) Any registered person, who has furnished the details under sub-section (2) for any tax period and which have remained unmatched under section 42 or section 43, shall, upon discovery of any error or omission therein, rectify such error or omission in the tax period during which such error or omission is noticed in such manner as may be prescribed, and shall pay the tax and interest, if any, in case there is a short payment of tax on account of such error or omission, in the return to be furnished for such tax period</a:t>
            </a:r>
          </a:p>
          <a:p>
            <a:r>
              <a:rPr lang="en-US" sz="2600" dirty="0" smtClean="0">
                <a:solidFill>
                  <a:schemeClr val="bg1"/>
                </a:solidFill>
              </a:rPr>
              <a:t>Provided that no rectification of error or omission in respect of the details furnished under sub-section (2) shall be allowed after furnishing of the return under section 39 for the month of September following the end of the financial year to which such details pertain, or furnishing of the relevant annual return, whichever is earlier.</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1412" y="653142"/>
            <a:ext cx="9905999" cy="5721531"/>
          </a:xfrm>
        </p:spPr>
        <p:txBody>
          <a:bodyPr>
            <a:normAutofit fontScale="85000" lnSpcReduction="20000"/>
          </a:bodyPr>
          <a:lstStyle/>
          <a:p>
            <a:r>
              <a:rPr lang="en-US" b="1" dirty="0" smtClean="0">
                <a:solidFill>
                  <a:schemeClr val="bg1"/>
                </a:solidFill>
              </a:rPr>
              <a:t>8. Supplies received from composition taxable person/unregistered person &amp; other exempt/nil/non GST supplies</a:t>
            </a:r>
          </a:p>
          <a:p>
            <a:r>
              <a:rPr lang="en-US" b="1" dirty="0" smtClean="0">
                <a:solidFill>
                  <a:schemeClr val="bg1"/>
                </a:solidFill>
              </a:rPr>
              <a:t>9. ISD credit received</a:t>
            </a:r>
          </a:p>
          <a:p>
            <a:r>
              <a:rPr lang="en-US" b="1" dirty="0" smtClean="0">
                <a:solidFill>
                  <a:schemeClr val="bg1"/>
                </a:solidFill>
              </a:rPr>
              <a:t>10(1) TDS Credit received</a:t>
            </a:r>
          </a:p>
          <a:p>
            <a:r>
              <a:rPr lang="en-US" b="1" dirty="0" smtClean="0">
                <a:solidFill>
                  <a:schemeClr val="bg1"/>
                </a:solidFill>
              </a:rPr>
              <a:t>10(2) TCS Credit received</a:t>
            </a:r>
          </a:p>
          <a:p>
            <a:r>
              <a:rPr lang="en-US" b="1" dirty="0" smtClean="0">
                <a:solidFill>
                  <a:schemeClr val="bg1"/>
                </a:solidFill>
              </a:rPr>
              <a:t>11. ITC Received on an invoice on which partial credit availed earlier</a:t>
            </a:r>
          </a:p>
          <a:p>
            <a:r>
              <a:rPr lang="en-US" b="1" dirty="0" smtClean="0">
                <a:solidFill>
                  <a:schemeClr val="bg1"/>
                </a:solidFill>
              </a:rPr>
              <a:t>12. Tax liability under Reverse Charge arising on account of time of Supply without receipt of Invoice</a:t>
            </a:r>
          </a:p>
          <a:p>
            <a:r>
              <a:rPr lang="en-US" b="1" dirty="0" smtClean="0">
                <a:solidFill>
                  <a:schemeClr val="bg1"/>
                </a:solidFill>
              </a:rPr>
              <a:t>12A. Amendment in Tax liability under Reverse Charge arising on account of time of Supply without receipt of Invoice</a:t>
            </a:r>
          </a:p>
          <a:p>
            <a:r>
              <a:rPr lang="en-US" b="1" dirty="0" smtClean="0">
                <a:solidFill>
                  <a:schemeClr val="bg1"/>
                </a:solidFill>
              </a:rPr>
              <a:t>13. Tax already paid under Reverse Charge in earlier tax periods on account of time of supply for which invoices issued  in the current period</a:t>
            </a:r>
          </a:p>
          <a:p>
            <a:r>
              <a:rPr lang="en-US" b="1" dirty="0" smtClean="0">
                <a:solidFill>
                  <a:schemeClr val="bg1"/>
                </a:solidFill>
              </a:rPr>
              <a:t>14. ITC Reversal</a:t>
            </a:r>
          </a:p>
          <a:p>
            <a:r>
              <a:rPr lang="en-US" b="1" dirty="0" smtClean="0">
                <a:solidFill>
                  <a:schemeClr val="bg1"/>
                </a:solidFill>
              </a:rPr>
              <a:t>14A. Amendment to ITC Reversal</a:t>
            </a:r>
            <a:endParaRPr lang="en-US"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anim calcmode="lin" valueType="num">
                                      <p:cBhvr>
                                        <p:cTn id="2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1000"/>
                                        <p:tgtEl>
                                          <p:spTgt spid="3">
                                            <p:txEl>
                                              <p:pRg st="4" end="4"/>
                                            </p:txEl>
                                          </p:spTgt>
                                        </p:tgtEl>
                                      </p:cBhvr>
                                    </p:animEffect>
                                    <p:anim calcmode="lin" valueType="num">
                                      <p:cBhvr>
                                        <p:cTn id="2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1000"/>
                                        <p:tgtEl>
                                          <p:spTgt spid="3">
                                            <p:txEl>
                                              <p:pRg st="5" end="5"/>
                                            </p:txEl>
                                          </p:spTgt>
                                        </p:tgtEl>
                                      </p:cBhvr>
                                    </p:animEffect>
                                    <p:anim calcmode="lin" valueType="num">
                                      <p:cBhvr>
                                        <p:cTn id="3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5" end="5"/>
                                            </p:txEl>
                                          </p:spTgt>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1000"/>
                                        <p:tgtEl>
                                          <p:spTgt spid="3">
                                            <p:txEl>
                                              <p:pRg st="6" end="6"/>
                                            </p:txEl>
                                          </p:spTgt>
                                        </p:tgtEl>
                                      </p:cBhvr>
                                    </p:animEffect>
                                    <p:anim calcmode="lin" valueType="num">
                                      <p:cBhvr>
                                        <p:cTn id="38"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9" dur="1000" fill="hold"/>
                                        <p:tgtEl>
                                          <p:spTgt spid="3">
                                            <p:txEl>
                                              <p:pRg st="6" end="6"/>
                                            </p:txEl>
                                          </p:spTgt>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1000"/>
                                        <p:tgtEl>
                                          <p:spTgt spid="3">
                                            <p:txEl>
                                              <p:pRg st="7" end="7"/>
                                            </p:txEl>
                                          </p:spTgt>
                                        </p:tgtEl>
                                      </p:cBhvr>
                                    </p:animEffect>
                                    <p:anim calcmode="lin" valueType="num">
                                      <p:cBhvr>
                                        <p:cTn id="43"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7" end="7"/>
                                            </p:txEl>
                                          </p:spTgt>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1000"/>
                                        <p:tgtEl>
                                          <p:spTgt spid="3">
                                            <p:txEl>
                                              <p:pRg st="8" end="8"/>
                                            </p:txEl>
                                          </p:spTgt>
                                        </p:tgtEl>
                                      </p:cBhvr>
                                    </p:animEffect>
                                    <p:anim calcmode="lin" valueType="num">
                                      <p:cBhvr>
                                        <p:cTn id="48"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49" dur="1000" fill="hold"/>
                                        <p:tgtEl>
                                          <p:spTgt spid="3">
                                            <p:txEl>
                                              <p:pRg st="8" end="8"/>
                                            </p:txEl>
                                          </p:spTgt>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fade">
                                      <p:cBhvr>
                                        <p:cTn id="52" dur="1000"/>
                                        <p:tgtEl>
                                          <p:spTgt spid="3">
                                            <p:txEl>
                                              <p:pRg st="9" end="9"/>
                                            </p:txEl>
                                          </p:spTgt>
                                        </p:tgtEl>
                                      </p:cBhvr>
                                    </p:animEffect>
                                    <p:anim calcmode="lin" valueType="num">
                                      <p:cBhvr>
                                        <p:cTn id="53"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54"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1413" y="300446"/>
            <a:ext cx="9905998" cy="535577"/>
          </a:xfrm>
        </p:spPr>
        <p:txBody>
          <a:bodyPr>
            <a:normAutofit fontScale="90000"/>
          </a:bodyPr>
          <a:lstStyle/>
          <a:p>
            <a:pPr algn="ctr"/>
            <a:r>
              <a:rPr lang="en-US" b="1" dirty="0" smtClean="0">
                <a:solidFill>
                  <a:schemeClr val="bg1"/>
                </a:solidFill>
              </a:rPr>
              <a:t>GSTR-2</a:t>
            </a:r>
            <a:endParaRPr lang="en-US" b="1" dirty="0">
              <a:solidFill>
                <a:schemeClr val="bg1"/>
              </a:solidFill>
            </a:endParaRPr>
          </a:p>
        </p:txBody>
      </p:sp>
      <p:sp>
        <p:nvSpPr>
          <p:cNvPr id="3" name="Content Placeholder 2"/>
          <p:cNvSpPr>
            <a:spLocks noGrp="1"/>
          </p:cNvSpPr>
          <p:nvPr>
            <p:ph idx="1"/>
          </p:nvPr>
        </p:nvSpPr>
        <p:spPr>
          <a:xfrm>
            <a:off x="1141412" y="953589"/>
            <a:ext cx="9905999" cy="4837612"/>
          </a:xfrm>
        </p:spPr>
        <p:txBody>
          <a:bodyPr>
            <a:normAutofit fontScale="92500" lnSpcReduction="10000"/>
          </a:bodyPr>
          <a:lstStyle/>
          <a:p>
            <a:r>
              <a:rPr lang="en-US" dirty="0" smtClean="0">
                <a:solidFill>
                  <a:schemeClr val="bg1"/>
                </a:solidFill>
              </a:rPr>
              <a:t>4. </a:t>
            </a:r>
            <a:r>
              <a:rPr lang="en-US" b="1" dirty="0" smtClean="0">
                <a:solidFill>
                  <a:schemeClr val="bg1"/>
                </a:solidFill>
              </a:rPr>
              <a:t>From Registered Taxable Persons including supplies received from unregistered person in case of reverse charge</a:t>
            </a:r>
          </a:p>
          <a:p>
            <a:r>
              <a:rPr lang="en-US" b="1" dirty="0" smtClean="0">
                <a:solidFill>
                  <a:schemeClr val="bg1"/>
                </a:solidFill>
              </a:rPr>
              <a:t>4A. Amendments to details of inward supplies received in earlier tax periods</a:t>
            </a:r>
          </a:p>
          <a:p>
            <a:r>
              <a:rPr lang="en-US" dirty="0" smtClean="0">
                <a:solidFill>
                  <a:schemeClr val="bg1"/>
                </a:solidFill>
              </a:rPr>
              <a:t>5. </a:t>
            </a:r>
            <a:r>
              <a:rPr lang="en-US" b="1" dirty="0" smtClean="0">
                <a:solidFill>
                  <a:schemeClr val="bg1"/>
                </a:solidFill>
              </a:rPr>
              <a:t>Goods /Capital goods received from Overseas (Import of goods)</a:t>
            </a:r>
          </a:p>
          <a:p>
            <a:r>
              <a:rPr lang="en-US" b="1" dirty="0" smtClean="0">
                <a:solidFill>
                  <a:schemeClr val="bg1"/>
                </a:solidFill>
              </a:rPr>
              <a:t>5A. Amendments in Goods /Capital goods received from Overseas (Import of goods) of earlier tax periods</a:t>
            </a:r>
          </a:p>
          <a:p>
            <a:r>
              <a:rPr lang="en-US" dirty="0" smtClean="0">
                <a:solidFill>
                  <a:schemeClr val="bg1"/>
                </a:solidFill>
              </a:rPr>
              <a:t>6. </a:t>
            </a:r>
            <a:r>
              <a:rPr lang="en-US" b="1" dirty="0" smtClean="0">
                <a:solidFill>
                  <a:schemeClr val="bg1"/>
                </a:solidFill>
              </a:rPr>
              <a:t>Services received from a supplier located outside India (Import of services)</a:t>
            </a:r>
          </a:p>
          <a:p>
            <a:r>
              <a:rPr lang="en-US" b="1" dirty="0" smtClean="0">
                <a:solidFill>
                  <a:schemeClr val="bg1"/>
                </a:solidFill>
              </a:rPr>
              <a:t>6A. Amendments in Services received from a supplier located outside India (Import of services) of earlier tax periods</a:t>
            </a:r>
          </a:p>
          <a:p>
            <a:r>
              <a:rPr lang="en-US" b="1" dirty="0" smtClean="0">
                <a:solidFill>
                  <a:schemeClr val="bg1"/>
                </a:solidFill>
              </a:rPr>
              <a:t>7. Details of Credit/Debit Notes</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anim calcmode="lin" valueType="num">
                                      <p:cBhvr>
                                        <p:cTn id="2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1000"/>
                                        <p:tgtEl>
                                          <p:spTgt spid="3">
                                            <p:txEl>
                                              <p:pRg st="4" end="4"/>
                                            </p:txEl>
                                          </p:spTgt>
                                        </p:tgtEl>
                                      </p:cBhvr>
                                    </p:animEffect>
                                    <p:anim calcmode="lin" valueType="num">
                                      <p:cBhvr>
                                        <p:cTn id="2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1000"/>
                                        <p:tgtEl>
                                          <p:spTgt spid="3">
                                            <p:txEl>
                                              <p:pRg st="5" end="5"/>
                                            </p:txEl>
                                          </p:spTgt>
                                        </p:tgtEl>
                                      </p:cBhvr>
                                    </p:animEffect>
                                    <p:anim calcmode="lin" valueType="num">
                                      <p:cBhvr>
                                        <p:cTn id="3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5" end="5"/>
                                            </p:txEl>
                                          </p:spTgt>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1000"/>
                                        <p:tgtEl>
                                          <p:spTgt spid="3">
                                            <p:txEl>
                                              <p:pRg st="6" end="6"/>
                                            </p:txEl>
                                          </p:spTgt>
                                        </p:tgtEl>
                                      </p:cBhvr>
                                    </p:animEffect>
                                    <p:anim calcmode="lin" valueType="num">
                                      <p:cBhvr>
                                        <p:cTn id="38"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9"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078181" y="618518"/>
            <a:ext cx="8243455" cy="739227"/>
          </a:xfrm>
        </p:spPr>
        <p:txBody>
          <a:bodyPr>
            <a:normAutofit/>
          </a:bodyPr>
          <a:lstStyle/>
          <a:p>
            <a:pPr algn="ctr"/>
            <a:r>
              <a:rPr lang="en-US" b="1" dirty="0" smtClean="0">
                <a:solidFill>
                  <a:srgbClr val="FF0000"/>
                </a:solidFill>
              </a:rPr>
              <a:t>GSTR-2 – Details of Inward Supplies</a:t>
            </a:r>
            <a:endParaRPr lang="en-IN" b="1" dirty="0">
              <a:solidFill>
                <a:srgbClr val="FF0000"/>
              </a:solidFill>
            </a:endParaRPr>
          </a:p>
        </p:txBody>
      </p:sp>
      <p:sp>
        <p:nvSpPr>
          <p:cNvPr id="2" name="Content Placeholder 1"/>
          <p:cNvSpPr>
            <a:spLocks noGrp="1"/>
          </p:cNvSpPr>
          <p:nvPr>
            <p:ph idx="1"/>
          </p:nvPr>
        </p:nvSpPr>
        <p:spPr>
          <a:xfrm>
            <a:off x="1141412" y="1274618"/>
            <a:ext cx="9905999" cy="4516583"/>
          </a:xfrm>
        </p:spPr>
        <p:txBody>
          <a:bodyPr>
            <a:normAutofit fontScale="92500" lnSpcReduction="20000"/>
          </a:bodyPr>
          <a:lstStyle/>
          <a:p>
            <a:r>
              <a:rPr lang="en-US" dirty="0" smtClean="0">
                <a:solidFill>
                  <a:schemeClr val="bg1"/>
                </a:solidFill>
              </a:rPr>
              <a:t>Relates to the inward supplies and credit/debit notes issued or received in relation to inward supplies</a:t>
            </a:r>
          </a:p>
          <a:p>
            <a:r>
              <a:rPr lang="en-US" dirty="0" smtClean="0">
                <a:solidFill>
                  <a:schemeClr val="bg1"/>
                </a:solidFill>
              </a:rPr>
              <a:t>All regular taxpayers, UID holders, TDS recipients </a:t>
            </a:r>
            <a:r>
              <a:rPr lang="en-IN" dirty="0">
                <a:solidFill>
                  <a:schemeClr val="bg1"/>
                </a:solidFill>
              </a:rPr>
              <a:t>(other than an Input Service Distributor, </a:t>
            </a:r>
            <a:r>
              <a:rPr lang="en-IN" dirty="0" smtClean="0">
                <a:solidFill>
                  <a:schemeClr val="bg1"/>
                </a:solidFill>
              </a:rPr>
              <a:t>Composition </a:t>
            </a:r>
            <a:r>
              <a:rPr lang="en-IN" dirty="0">
                <a:solidFill>
                  <a:schemeClr val="bg1"/>
                </a:solidFill>
              </a:rPr>
              <a:t>dealer and </a:t>
            </a:r>
            <a:r>
              <a:rPr lang="en-IN" dirty="0" smtClean="0">
                <a:solidFill>
                  <a:schemeClr val="bg1"/>
                </a:solidFill>
              </a:rPr>
              <a:t>S. 37-TDS </a:t>
            </a:r>
            <a:r>
              <a:rPr lang="en-IN" dirty="0">
                <a:solidFill>
                  <a:schemeClr val="bg1"/>
                </a:solidFill>
              </a:rPr>
              <a:t>Authority</a:t>
            </a:r>
            <a:r>
              <a:rPr lang="en-IN" dirty="0" smtClean="0">
                <a:solidFill>
                  <a:schemeClr val="bg1"/>
                </a:solidFill>
              </a:rPr>
              <a:t>)</a:t>
            </a:r>
            <a:r>
              <a:rPr lang="en-US" dirty="0" smtClean="0">
                <a:solidFill>
                  <a:schemeClr val="bg1"/>
                </a:solidFill>
              </a:rPr>
              <a:t>– have to file this statement</a:t>
            </a:r>
          </a:p>
          <a:p>
            <a:r>
              <a:rPr lang="en-US" dirty="0" smtClean="0">
                <a:solidFill>
                  <a:schemeClr val="bg1"/>
                </a:solidFill>
              </a:rPr>
              <a:t>Auto-populated </a:t>
            </a:r>
            <a:r>
              <a:rPr lang="en-US" dirty="0">
                <a:solidFill>
                  <a:schemeClr val="bg1"/>
                </a:solidFill>
              </a:rPr>
              <a:t>from the GSTR-1 of supplying </a:t>
            </a:r>
            <a:r>
              <a:rPr lang="en-US" dirty="0" smtClean="0">
                <a:solidFill>
                  <a:schemeClr val="bg1"/>
                </a:solidFill>
              </a:rPr>
              <a:t>taxpayers – facility provided to verify, validate, modify or delete the entries</a:t>
            </a:r>
            <a:endParaRPr lang="en-US" dirty="0">
              <a:solidFill>
                <a:schemeClr val="bg1"/>
              </a:solidFill>
            </a:endParaRPr>
          </a:p>
          <a:p>
            <a:r>
              <a:rPr lang="en-US" dirty="0" smtClean="0">
                <a:solidFill>
                  <a:schemeClr val="bg1"/>
                </a:solidFill>
              </a:rPr>
              <a:t>Submission within 15</a:t>
            </a:r>
            <a:r>
              <a:rPr lang="en-US" baseline="30000" dirty="0" smtClean="0">
                <a:solidFill>
                  <a:schemeClr val="bg1"/>
                </a:solidFill>
              </a:rPr>
              <a:t>th</a:t>
            </a:r>
            <a:r>
              <a:rPr lang="en-US" dirty="0" smtClean="0">
                <a:solidFill>
                  <a:schemeClr val="bg1"/>
                </a:solidFill>
              </a:rPr>
              <a:t> of the succeeding month </a:t>
            </a:r>
          </a:p>
          <a:p>
            <a:r>
              <a:rPr lang="en-US" dirty="0" smtClean="0">
                <a:solidFill>
                  <a:schemeClr val="bg1"/>
                </a:solidFill>
              </a:rPr>
              <a:t>Has to select the nature of inputs – Capital goods and Stock in trade – Ineligibility – including partial ineligibility to be shown in Statement – at the invoice level</a:t>
            </a:r>
          </a:p>
          <a:p>
            <a:r>
              <a:rPr lang="en-US" dirty="0" smtClean="0">
                <a:solidFill>
                  <a:schemeClr val="bg1"/>
                </a:solidFill>
              </a:rPr>
              <a:t>Invoice to be in possession and goods must be received to claim input tax rebate – unclaimed auto-populated invoices to be carried forward to the next tax period</a:t>
            </a:r>
          </a:p>
          <a:p>
            <a:endParaRPr lang="en-US" dirty="0" smtClean="0"/>
          </a:p>
          <a:p>
            <a:endParaRPr lang="en-IN" dirty="0"/>
          </a:p>
        </p:txBody>
      </p:sp>
    </p:spTree>
    <p:extLst>
      <p:ext uri="{BB962C8B-B14F-4D97-AF65-F5344CB8AC3E}">
        <p14:creationId xmlns="" xmlns:p14="http://schemas.microsoft.com/office/powerpoint/2010/main" val="370207544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additive="base">
                                        <p:cTn id="1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 calcmode="lin" valueType="num">
                                      <p:cBhvr additive="base">
                                        <p:cTn id="15"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 calcmode="lin" valueType="num">
                                      <p:cBhvr additive="base">
                                        <p:cTn id="19"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 calcmode="lin" valueType="num">
                                      <p:cBhvr additive="base">
                                        <p:cTn id="2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anim calcmode="lin" valueType="num">
                                      <p:cBhvr additive="base">
                                        <p:cTn id="2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141413" y="618518"/>
            <a:ext cx="9905998" cy="753082"/>
          </a:xfrm>
        </p:spPr>
        <p:txBody>
          <a:bodyPr>
            <a:normAutofit/>
          </a:bodyPr>
          <a:lstStyle/>
          <a:p>
            <a:pPr algn="ctr"/>
            <a:r>
              <a:rPr lang="en-US" b="1" dirty="0">
                <a:solidFill>
                  <a:srgbClr val="FF0000"/>
                </a:solidFill>
              </a:rPr>
              <a:t>GSTR-2 – Details of Inward Supplies</a:t>
            </a:r>
            <a:endParaRPr lang="en-IN" b="1" dirty="0"/>
          </a:p>
        </p:txBody>
      </p:sp>
      <p:sp>
        <p:nvSpPr>
          <p:cNvPr id="2" name="Content Placeholder 1"/>
          <p:cNvSpPr>
            <a:spLocks noGrp="1"/>
          </p:cNvSpPr>
          <p:nvPr>
            <p:ph idx="1"/>
          </p:nvPr>
        </p:nvSpPr>
        <p:spPr/>
        <p:txBody>
          <a:bodyPr>
            <a:normAutofit fontScale="92500" lnSpcReduction="20000"/>
          </a:bodyPr>
          <a:lstStyle/>
          <a:p>
            <a:r>
              <a:rPr lang="en-US" dirty="0">
                <a:solidFill>
                  <a:schemeClr val="bg1"/>
                </a:solidFill>
              </a:rPr>
              <a:t>If goods and/or services </a:t>
            </a:r>
            <a:r>
              <a:rPr lang="en-US" dirty="0" smtClean="0">
                <a:solidFill>
                  <a:schemeClr val="bg1"/>
                </a:solidFill>
              </a:rPr>
              <a:t>are </a:t>
            </a:r>
            <a:r>
              <a:rPr lang="en-US" dirty="0">
                <a:solidFill>
                  <a:schemeClr val="bg1"/>
                </a:solidFill>
              </a:rPr>
              <a:t>received in more than one lot – becomes eligible after the last lot is received</a:t>
            </a:r>
            <a:endParaRPr lang="en-US" dirty="0" smtClean="0">
              <a:solidFill>
                <a:schemeClr val="bg1"/>
              </a:solidFill>
            </a:endParaRPr>
          </a:p>
          <a:p>
            <a:r>
              <a:rPr lang="en-US" dirty="0" smtClean="0">
                <a:solidFill>
                  <a:schemeClr val="bg1"/>
                </a:solidFill>
              </a:rPr>
              <a:t>Separate </a:t>
            </a:r>
            <a:r>
              <a:rPr lang="en-US" dirty="0">
                <a:solidFill>
                  <a:schemeClr val="bg1"/>
                </a:solidFill>
              </a:rPr>
              <a:t>table for correction entries, credit notes and debit notes </a:t>
            </a:r>
            <a:r>
              <a:rPr lang="en-US" dirty="0" smtClean="0">
                <a:solidFill>
                  <a:schemeClr val="bg1"/>
                </a:solidFill>
              </a:rPr>
              <a:t>issued </a:t>
            </a:r>
            <a:r>
              <a:rPr lang="en-US" dirty="0">
                <a:solidFill>
                  <a:schemeClr val="bg1"/>
                </a:solidFill>
              </a:rPr>
              <a:t>or received relating to inward supplies received</a:t>
            </a:r>
          </a:p>
          <a:p>
            <a:r>
              <a:rPr lang="en-US" dirty="0" smtClean="0">
                <a:solidFill>
                  <a:schemeClr val="bg1"/>
                </a:solidFill>
              </a:rPr>
              <a:t>Separate boxes for NIL rated, Exempted, Non GST Inward Supplies</a:t>
            </a:r>
          </a:p>
          <a:p>
            <a:r>
              <a:rPr lang="en-US" dirty="0" smtClean="0">
                <a:solidFill>
                  <a:schemeClr val="bg1"/>
                </a:solidFill>
              </a:rPr>
              <a:t>Separate Table for ISD Credit received</a:t>
            </a:r>
          </a:p>
          <a:p>
            <a:r>
              <a:rPr lang="en-US" dirty="0" smtClean="0">
                <a:solidFill>
                  <a:schemeClr val="bg1"/>
                </a:solidFill>
              </a:rPr>
              <a:t>Separate table for TDS credit received</a:t>
            </a:r>
          </a:p>
          <a:p>
            <a:r>
              <a:rPr lang="en-US" dirty="0">
                <a:solidFill>
                  <a:schemeClr val="bg1"/>
                </a:solidFill>
              </a:rPr>
              <a:t>Separate table for imports of goods and services </a:t>
            </a:r>
          </a:p>
          <a:p>
            <a:endParaRPr lang="en-IN" dirty="0"/>
          </a:p>
        </p:txBody>
      </p:sp>
    </p:spTree>
    <p:extLst>
      <p:ext uri="{BB962C8B-B14F-4D97-AF65-F5344CB8AC3E}">
        <p14:creationId xmlns="" xmlns:p14="http://schemas.microsoft.com/office/powerpoint/2010/main" val="106684815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1000"/>
                                        <p:tgtEl>
                                          <p:spTgt spid="2">
                                            <p:txEl>
                                              <p:pRg st="1" end="1"/>
                                            </p:txEl>
                                          </p:spTgt>
                                        </p:tgtEl>
                                      </p:cBhvr>
                                    </p:animEffect>
                                    <p:anim calcmode="lin" valueType="num">
                                      <p:cBhvr>
                                        <p:cTn id="13"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2">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1000"/>
                                        <p:tgtEl>
                                          <p:spTgt spid="2">
                                            <p:txEl>
                                              <p:pRg st="2" end="2"/>
                                            </p:txEl>
                                          </p:spTgt>
                                        </p:tgtEl>
                                      </p:cBhvr>
                                    </p:animEffect>
                                    <p:anim calcmode="lin" valueType="num">
                                      <p:cBhvr>
                                        <p:cTn id="1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2">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1000"/>
                                        <p:tgtEl>
                                          <p:spTgt spid="2">
                                            <p:txEl>
                                              <p:pRg st="3" end="3"/>
                                            </p:txEl>
                                          </p:spTgt>
                                        </p:tgtEl>
                                      </p:cBhvr>
                                    </p:animEffect>
                                    <p:anim calcmode="lin" valueType="num">
                                      <p:cBhvr>
                                        <p:cTn id="23"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2">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fade">
                                      <p:cBhvr>
                                        <p:cTn id="27" dur="1000"/>
                                        <p:tgtEl>
                                          <p:spTgt spid="2">
                                            <p:txEl>
                                              <p:pRg st="4" end="4"/>
                                            </p:txEl>
                                          </p:spTgt>
                                        </p:tgtEl>
                                      </p:cBhvr>
                                    </p:animEffect>
                                    <p:anim calcmode="lin" valueType="num">
                                      <p:cBhvr>
                                        <p:cTn id="28"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2">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fade">
                                      <p:cBhvr>
                                        <p:cTn id="32" dur="1000"/>
                                        <p:tgtEl>
                                          <p:spTgt spid="2">
                                            <p:txEl>
                                              <p:pRg st="5" end="5"/>
                                            </p:txEl>
                                          </p:spTgt>
                                        </p:tgtEl>
                                      </p:cBhvr>
                                    </p:animEffect>
                                    <p:anim calcmode="lin" valueType="num">
                                      <p:cBhvr>
                                        <p:cTn id="33"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4807132" y="561703"/>
            <a:ext cx="2808514" cy="14238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UNIQUE IDENTIFICATION</a:t>
            </a:r>
            <a:endParaRPr lang="en-US" b="1" dirty="0"/>
          </a:p>
        </p:txBody>
      </p:sp>
      <p:sp>
        <p:nvSpPr>
          <p:cNvPr id="4" name="Oval 3"/>
          <p:cNvSpPr/>
          <p:nvPr/>
        </p:nvSpPr>
        <p:spPr>
          <a:xfrm>
            <a:off x="2686594" y="4711337"/>
            <a:ext cx="2808514" cy="14238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PASSING OF TAX CREDIT</a:t>
            </a:r>
            <a:endParaRPr lang="en-US" b="1" dirty="0"/>
          </a:p>
        </p:txBody>
      </p:sp>
      <p:sp>
        <p:nvSpPr>
          <p:cNvPr id="5" name="Oval 4"/>
          <p:cNvSpPr/>
          <p:nvPr/>
        </p:nvSpPr>
        <p:spPr>
          <a:xfrm>
            <a:off x="1558835" y="2055223"/>
            <a:ext cx="2808514" cy="14238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EASE IN COMPLIANCE</a:t>
            </a:r>
            <a:endParaRPr lang="en-US" b="1" dirty="0"/>
          </a:p>
        </p:txBody>
      </p:sp>
      <p:sp>
        <p:nvSpPr>
          <p:cNvPr id="6" name="Oval 5"/>
          <p:cNvSpPr/>
          <p:nvPr/>
        </p:nvSpPr>
        <p:spPr>
          <a:xfrm>
            <a:off x="8281851" y="2194560"/>
            <a:ext cx="2808514" cy="14238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LINK ALL TRANSACTIONS</a:t>
            </a:r>
            <a:endParaRPr lang="en-US" b="1" dirty="0"/>
          </a:p>
        </p:txBody>
      </p:sp>
      <p:sp>
        <p:nvSpPr>
          <p:cNvPr id="7" name="Oval 6"/>
          <p:cNvSpPr/>
          <p:nvPr/>
        </p:nvSpPr>
        <p:spPr>
          <a:xfrm>
            <a:off x="7010400" y="4593771"/>
            <a:ext cx="2808514" cy="14238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PROPER ACCOUNTING</a:t>
            </a:r>
            <a:endParaRPr lang="en-US" b="1" dirty="0"/>
          </a:p>
        </p:txBody>
      </p:sp>
      <p:cxnSp>
        <p:nvCxnSpPr>
          <p:cNvPr id="11" name="Straight Arrow Connector 10"/>
          <p:cNvCxnSpPr/>
          <p:nvPr/>
        </p:nvCxnSpPr>
        <p:spPr>
          <a:xfrm>
            <a:off x="4859382" y="3108960"/>
            <a:ext cx="3004457" cy="26126"/>
          </a:xfrm>
          <a:prstGeom prst="straightConnector1">
            <a:avLst/>
          </a:prstGeom>
          <a:ln w="101600">
            <a:headEnd type="arrow"/>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rot="5400000">
            <a:off x="4389121" y="2638697"/>
            <a:ext cx="2390503" cy="1397725"/>
          </a:xfrm>
          <a:prstGeom prst="straightConnector1">
            <a:avLst/>
          </a:prstGeom>
          <a:ln w="101600">
            <a:headEnd type="arrow"/>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rot="16200000" flipH="1">
            <a:off x="5963193" y="2684418"/>
            <a:ext cx="2338255" cy="1201781"/>
          </a:xfrm>
          <a:prstGeom prst="straightConnector1">
            <a:avLst/>
          </a:prstGeom>
          <a:ln w="101600">
            <a:headEnd type="arrow"/>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09600" y="704088"/>
            <a:ext cx="10972800" cy="667512"/>
          </a:xfrm>
        </p:spPr>
        <p:txBody>
          <a:bodyPr>
            <a:normAutofit/>
          </a:bodyPr>
          <a:lstStyle/>
          <a:p>
            <a:pPr algn="ctr"/>
            <a:r>
              <a:rPr lang="en-US" b="1" dirty="0">
                <a:solidFill>
                  <a:srgbClr val="FF0000"/>
                </a:solidFill>
              </a:rPr>
              <a:t>GSTR-2 – Details of Inward Supplies</a:t>
            </a:r>
            <a:endParaRPr lang="en-IN" b="1" dirty="0">
              <a:solidFill>
                <a:srgbClr val="FF0000"/>
              </a:solidFill>
            </a:endParaRPr>
          </a:p>
        </p:txBody>
      </p:sp>
      <p:sp>
        <p:nvSpPr>
          <p:cNvPr id="2" name="Content Placeholder 1"/>
          <p:cNvSpPr>
            <a:spLocks noGrp="1"/>
          </p:cNvSpPr>
          <p:nvPr>
            <p:ph idx="1"/>
          </p:nvPr>
        </p:nvSpPr>
        <p:spPr>
          <a:xfrm>
            <a:off x="609600" y="1524000"/>
            <a:ext cx="10972800" cy="4114800"/>
          </a:xfrm>
        </p:spPr>
        <p:txBody>
          <a:bodyPr>
            <a:normAutofit/>
          </a:bodyPr>
          <a:lstStyle/>
          <a:p>
            <a:r>
              <a:rPr lang="en-IN" dirty="0">
                <a:solidFill>
                  <a:schemeClr val="bg1"/>
                </a:solidFill>
              </a:rPr>
              <a:t>Every Registered Taxable </a:t>
            </a:r>
            <a:r>
              <a:rPr lang="en-IN" dirty="0" smtClean="0">
                <a:solidFill>
                  <a:schemeClr val="bg1"/>
                </a:solidFill>
              </a:rPr>
              <a:t>person including UN bodies and UID cases</a:t>
            </a:r>
            <a:endParaRPr lang="en-IN" dirty="0">
              <a:solidFill>
                <a:schemeClr val="bg1"/>
              </a:solidFill>
            </a:endParaRPr>
          </a:p>
          <a:p>
            <a:r>
              <a:rPr lang="en-IN" dirty="0">
                <a:solidFill>
                  <a:schemeClr val="bg1"/>
                </a:solidFill>
              </a:rPr>
              <a:t>(other than an Input Service Distributor, Composite dealer and 37-TDS Authority)</a:t>
            </a:r>
          </a:p>
          <a:p>
            <a:r>
              <a:rPr lang="en-IN" dirty="0">
                <a:solidFill>
                  <a:schemeClr val="bg1"/>
                </a:solidFill>
              </a:rPr>
              <a:t>Electronically </a:t>
            </a:r>
          </a:p>
          <a:p>
            <a:r>
              <a:rPr lang="en-IN" dirty="0">
                <a:solidFill>
                  <a:schemeClr val="bg1"/>
                </a:solidFill>
              </a:rPr>
              <a:t>Extension of time, by notification for valid and sufficient reason</a:t>
            </a:r>
          </a:p>
          <a:p>
            <a:r>
              <a:rPr lang="en-IN" dirty="0">
                <a:solidFill>
                  <a:schemeClr val="bg1"/>
                </a:solidFill>
              </a:rPr>
              <a:t>Rectification of un matched details along with tax and interest, if any.</a:t>
            </a:r>
          </a:p>
          <a:p>
            <a:r>
              <a:rPr lang="en-IN" dirty="0">
                <a:solidFill>
                  <a:schemeClr val="bg1"/>
                </a:solidFill>
              </a:rPr>
              <a:t>No Rectification after filing return for the month of September following the end of financial year or filing of the relevant annual return, which ever is earlier</a:t>
            </a:r>
          </a:p>
        </p:txBody>
      </p:sp>
    </p:spTree>
    <p:extLst>
      <p:ext uri="{BB962C8B-B14F-4D97-AF65-F5344CB8AC3E}">
        <p14:creationId xmlns="" xmlns:p14="http://schemas.microsoft.com/office/powerpoint/2010/main" val="1776163992"/>
      </p:ext>
    </p:extLst>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09600" y="704088"/>
            <a:ext cx="10972800" cy="591312"/>
          </a:xfrm>
        </p:spPr>
        <p:txBody>
          <a:bodyPr>
            <a:normAutofit/>
          </a:bodyPr>
          <a:lstStyle/>
          <a:p>
            <a:pPr algn="ctr"/>
            <a:r>
              <a:rPr lang="en-US" b="1" dirty="0" smtClean="0">
                <a:solidFill>
                  <a:srgbClr val="FF0000"/>
                </a:solidFill>
              </a:rPr>
              <a:t>GSTR-3 – Monthly Return</a:t>
            </a:r>
            <a:endParaRPr lang="en-IN" b="1" dirty="0">
              <a:solidFill>
                <a:srgbClr val="FF0000"/>
              </a:solidFill>
            </a:endParaRPr>
          </a:p>
        </p:txBody>
      </p:sp>
      <p:sp>
        <p:nvSpPr>
          <p:cNvPr id="2" name="Content Placeholder 1"/>
          <p:cNvSpPr>
            <a:spLocks noGrp="1"/>
          </p:cNvSpPr>
          <p:nvPr>
            <p:ph idx="1"/>
          </p:nvPr>
        </p:nvSpPr>
        <p:spPr>
          <a:xfrm>
            <a:off x="812800" y="1524000"/>
            <a:ext cx="10972800" cy="4525963"/>
          </a:xfrm>
        </p:spPr>
        <p:txBody>
          <a:bodyPr>
            <a:normAutofit fontScale="92500" lnSpcReduction="20000"/>
          </a:bodyPr>
          <a:lstStyle/>
          <a:p>
            <a:r>
              <a:rPr lang="en-US" dirty="0" smtClean="0">
                <a:solidFill>
                  <a:schemeClr val="bg1"/>
                </a:solidFill>
              </a:rPr>
              <a:t>Consolidation of the entire transaction details of the month – to be auto-populated from GSTR-1 and GSTR-2 already filed</a:t>
            </a:r>
          </a:p>
          <a:p>
            <a:r>
              <a:rPr lang="en-US" dirty="0" smtClean="0">
                <a:solidFill>
                  <a:schemeClr val="bg1"/>
                </a:solidFill>
              </a:rPr>
              <a:t>To be filed within 20</a:t>
            </a:r>
            <a:r>
              <a:rPr lang="en-US" baseline="30000" dirty="0" smtClean="0">
                <a:solidFill>
                  <a:schemeClr val="bg1"/>
                </a:solidFill>
              </a:rPr>
              <a:t>th</a:t>
            </a:r>
            <a:r>
              <a:rPr lang="en-US" dirty="0" smtClean="0">
                <a:solidFill>
                  <a:schemeClr val="bg1"/>
                </a:solidFill>
              </a:rPr>
              <a:t> of the succeeding month – late fee for delayed filing</a:t>
            </a:r>
          </a:p>
          <a:p>
            <a:r>
              <a:rPr lang="en-US" dirty="0" smtClean="0">
                <a:solidFill>
                  <a:schemeClr val="bg1"/>
                </a:solidFill>
              </a:rPr>
              <a:t>To be filed by all regular  taxpayers - even when there is no transaction</a:t>
            </a:r>
          </a:p>
          <a:p>
            <a:r>
              <a:rPr lang="en-US" dirty="0" smtClean="0">
                <a:solidFill>
                  <a:schemeClr val="bg1"/>
                </a:solidFill>
              </a:rPr>
              <a:t>Payment to be made earlier to get credit in the Cash Ledgers – so that the same can be debited to make payment of tax for the returns</a:t>
            </a:r>
          </a:p>
          <a:p>
            <a:r>
              <a:rPr lang="en-US" dirty="0" smtClean="0">
                <a:solidFill>
                  <a:schemeClr val="bg1"/>
                </a:solidFill>
              </a:rPr>
              <a:t>ITC Ledger will have the credit of all claimed Input Tax Credits and Cash Ledger will have credits of TDS received</a:t>
            </a:r>
          </a:p>
          <a:p>
            <a:r>
              <a:rPr lang="en-US" dirty="0" smtClean="0">
                <a:solidFill>
                  <a:schemeClr val="bg1"/>
                </a:solidFill>
              </a:rPr>
              <a:t>Refund can be claimed in case of Exporters and Inverted Duty (GST) Structure cases.</a:t>
            </a:r>
          </a:p>
          <a:p>
            <a:r>
              <a:rPr lang="en-US" dirty="0" smtClean="0">
                <a:solidFill>
                  <a:schemeClr val="bg1"/>
                </a:solidFill>
              </a:rPr>
              <a:t>No revised returns</a:t>
            </a:r>
          </a:p>
          <a:p>
            <a:endParaRPr lang="en-IN" dirty="0"/>
          </a:p>
        </p:txBody>
      </p:sp>
    </p:spTree>
    <p:extLst>
      <p:ext uri="{BB962C8B-B14F-4D97-AF65-F5344CB8AC3E}">
        <p14:creationId xmlns="" xmlns:p14="http://schemas.microsoft.com/office/powerpoint/2010/main" val="235099305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 calcmode="lin" valueType="num">
                                      <p:cBhvr additive="base">
                                        <p:cTn id="3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anim calcmode="lin" valueType="num">
                                      <p:cBhvr additive="base">
                                        <p:cTn id="43"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1413" y="618518"/>
            <a:ext cx="9905998" cy="517951"/>
          </a:xfrm>
        </p:spPr>
        <p:txBody>
          <a:bodyPr>
            <a:normAutofit fontScale="90000"/>
          </a:bodyPr>
          <a:lstStyle/>
          <a:p>
            <a:pPr algn="ctr"/>
            <a:r>
              <a:rPr lang="en-US" b="1" dirty="0" smtClean="0">
                <a:solidFill>
                  <a:schemeClr val="bg1"/>
                </a:solidFill>
              </a:rPr>
              <a:t>SEC. 39 - Furnishing of returns</a:t>
            </a:r>
            <a:endParaRPr lang="en-US" b="1" dirty="0">
              <a:solidFill>
                <a:schemeClr val="bg1"/>
              </a:solidFill>
            </a:endParaRPr>
          </a:p>
        </p:txBody>
      </p:sp>
      <p:sp>
        <p:nvSpPr>
          <p:cNvPr id="3" name="Content Placeholder 2"/>
          <p:cNvSpPr>
            <a:spLocks noGrp="1"/>
          </p:cNvSpPr>
          <p:nvPr>
            <p:ph idx="1"/>
          </p:nvPr>
        </p:nvSpPr>
        <p:spPr>
          <a:xfrm>
            <a:off x="1141412" y="1149531"/>
            <a:ext cx="9905999" cy="4641670"/>
          </a:xfrm>
        </p:spPr>
        <p:txBody>
          <a:bodyPr/>
          <a:lstStyle/>
          <a:p>
            <a:r>
              <a:rPr lang="en-US" dirty="0" smtClean="0">
                <a:solidFill>
                  <a:schemeClr val="bg1"/>
                </a:solidFill>
              </a:rPr>
              <a:t>(1) Every registered person, other than an Input Service Distributor or a non-resident taxable person or a person paying tax under the provisions of section 10 or section 51 or section 52 shall, for every calendar month or part thereof, furnish, in such form and manner as may be prescribed, a return, electronically, of </a:t>
            </a:r>
            <a:r>
              <a:rPr lang="en-US" b="1" dirty="0" smtClean="0">
                <a:solidFill>
                  <a:schemeClr val="bg1"/>
                </a:solidFill>
              </a:rPr>
              <a:t>inward and outward supplies </a:t>
            </a:r>
            <a:r>
              <a:rPr lang="en-US" dirty="0" smtClean="0">
                <a:solidFill>
                  <a:schemeClr val="bg1"/>
                </a:solidFill>
              </a:rPr>
              <a:t>of goods or services or both, </a:t>
            </a:r>
            <a:r>
              <a:rPr lang="en-US" b="1" dirty="0" smtClean="0">
                <a:solidFill>
                  <a:schemeClr val="bg1"/>
                </a:solidFill>
              </a:rPr>
              <a:t>input tax credit availed</a:t>
            </a:r>
            <a:r>
              <a:rPr lang="en-US" dirty="0" smtClean="0">
                <a:solidFill>
                  <a:schemeClr val="bg1"/>
                </a:solidFill>
              </a:rPr>
              <a:t>, </a:t>
            </a:r>
            <a:r>
              <a:rPr lang="en-US" b="1" dirty="0" smtClean="0">
                <a:solidFill>
                  <a:schemeClr val="bg1"/>
                </a:solidFill>
              </a:rPr>
              <a:t>tax payable</a:t>
            </a:r>
            <a:r>
              <a:rPr lang="en-US" dirty="0" smtClean="0">
                <a:solidFill>
                  <a:schemeClr val="bg1"/>
                </a:solidFill>
              </a:rPr>
              <a:t>, </a:t>
            </a:r>
            <a:r>
              <a:rPr lang="en-US" b="1" dirty="0" smtClean="0">
                <a:solidFill>
                  <a:schemeClr val="bg1"/>
                </a:solidFill>
              </a:rPr>
              <a:t>tax paid </a:t>
            </a:r>
            <a:r>
              <a:rPr lang="en-US" dirty="0" smtClean="0">
                <a:solidFill>
                  <a:schemeClr val="bg1"/>
                </a:solidFill>
              </a:rPr>
              <a:t>and </a:t>
            </a:r>
            <a:r>
              <a:rPr lang="en-US" b="1" dirty="0" smtClean="0">
                <a:solidFill>
                  <a:srgbClr val="FF0000"/>
                </a:solidFill>
              </a:rPr>
              <a:t>such other particulars </a:t>
            </a:r>
            <a:r>
              <a:rPr lang="en-US" dirty="0" smtClean="0">
                <a:solidFill>
                  <a:schemeClr val="bg1"/>
                </a:solidFill>
              </a:rPr>
              <a:t>as may be prescribed, on or before the twentieth day of the month succeeding such calendar month or part thereof.</a:t>
            </a:r>
            <a:endParaRPr lang="en-US"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1412" y="404949"/>
            <a:ext cx="9905999" cy="5826034"/>
          </a:xfrm>
        </p:spPr>
        <p:txBody>
          <a:bodyPr>
            <a:normAutofit lnSpcReduction="10000"/>
          </a:bodyPr>
          <a:lstStyle/>
          <a:p>
            <a:r>
              <a:rPr lang="en-US" dirty="0" smtClean="0">
                <a:solidFill>
                  <a:schemeClr val="bg1"/>
                </a:solidFill>
              </a:rPr>
              <a:t>(2) A registered person paying tax under the provisions of section 10 shall, for each quarter or part thereof, furnish, in such form and manner as may be prescribed, a return, electronically, of turnover in the State or Union territory, inward supplies of goods or services or both, tax payable and tax paid within eighteen days after the end of such quarter. ( GSTR -4 )</a:t>
            </a:r>
          </a:p>
          <a:p>
            <a:r>
              <a:rPr lang="en-US" dirty="0" smtClean="0">
                <a:solidFill>
                  <a:schemeClr val="bg1"/>
                </a:solidFill>
              </a:rPr>
              <a:t>(3) Every registered person required to deduct tax at source under the provisions of section 51 shall furnish, in such form and manner as may be prescribed, a return, electronically, for the month in which such deductions have been made within ten days after the end of such month (GSTR -7)</a:t>
            </a:r>
          </a:p>
          <a:p>
            <a:r>
              <a:rPr lang="en-US" dirty="0" smtClean="0">
                <a:solidFill>
                  <a:schemeClr val="bg1"/>
                </a:solidFill>
              </a:rPr>
              <a:t>(4) Every taxable person registered as an Input Service Distributor shall, for every calendar month or part thereof, furnish, in such form and manner as may be prescribed, a return, electronically, within thirteen days after the end of such month (GSTR -6)</a:t>
            </a:r>
            <a:endParaRPr lang="en-US"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1412" y="444136"/>
            <a:ext cx="9905999" cy="5839097"/>
          </a:xfrm>
        </p:spPr>
        <p:txBody>
          <a:bodyPr>
            <a:normAutofit fontScale="92500"/>
          </a:bodyPr>
          <a:lstStyle/>
          <a:p>
            <a:r>
              <a:rPr lang="en-US" dirty="0" smtClean="0">
                <a:solidFill>
                  <a:schemeClr val="bg1"/>
                </a:solidFill>
              </a:rPr>
              <a:t>(5) Every registered non-resident taxable person shall, for every calendar month or part thereof, furnish, in such form and manner as may be prescribed, a return, electronically, within twenty days after the end of a calendar month or within seven days after the last day of the period of registration specified under sub-section (1) of section 27, whichever is earlier (GSTR -5)</a:t>
            </a:r>
          </a:p>
          <a:p>
            <a:r>
              <a:rPr lang="en-US" dirty="0" smtClean="0">
                <a:solidFill>
                  <a:schemeClr val="bg1"/>
                </a:solidFill>
              </a:rPr>
              <a:t>(6) The Commissioner may, may extent</a:t>
            </a:r>
          </a:p>
          <a:p>
            <a:r>
              <a:rPr lang="en-US" dirty="0" smtClean="0">
                <a:solidFill>
                  <a:schemeClr val="bg1"/>
                </a:solidFill>
              </a:rPr>
              <a:t>(7) Every registered person, who is required to furnish a return under sub-section (1) or sub-section (2) or sub-section (3) or sub-section (5), shall pay to the Government the tax due as per such return not later than the last date on which he is required to furnish such return.</a:t>
            </a:r>
          </a:p>
          <a:p>
            <a:r>
              <a:rPr lang="en-US" dirty="0" smtClean="0">
                <a:solidFill>
                  <a:schemeClr val="bg1"/>
                </a:solidFill>
              </a:rPr>
              <a:t>(8) Every registered person who is required to furnish a return under sub-section (1) or sub-section (2) shall furnish a return for every tax period whether or not any supplies of goods or services or both have been made during such tax period.</a:t>
            </a:r>
            <a:endParaRPr lang="en-US"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1412" y="535577"/>
            <a:ext cx="9905999" cy="5786846"/>
          </a:xfrm>
        </p:spPr>
        <p:txBody>
          <a:bodyPr>
            <a:normAutofit fontScale="92500"/>
          </a:bodyPr>
          <a:lstStyle/>
          <a:p>
            <a:r>
              <a:rPr lang="en-US" dirty="0" smtClean="0"/>
              <a:t>(</a:t>
            </a:r>
            <a:r>
              <a:rPr lang="en-US" dirty="0" smtClean="0">
                <a:solidFill>
                  <a:schemeClr val="bg1"/>
                </a:solidFill>
              </a:rPr>
              <a:t>9) Subject to the provisions of sections 37 and 38, if any registered person after furnishing a return under sub-section (1) or sub-section (2) or sub-section (3) or sub-section (4) or sub-section (5) discovers any omission or incorrect particulars therein, other than as a result of scrutiny, audit, inspection or enforcement activity by the tax authorities, he shall rectify such omission or incorrect particulars in the return to be furnished for the month or quarter during which such omission or incorrect particulars are noticed, subject to payment of interest under this Act: Provided that no such rectification of any omission or incorrect particulars shall be allowed after the due date for furnishing of return for the month of September or second quarter following the end of the financial year, or the actual date of furnishing of relevant annual return, whichever is earlier.</a:t>
            </a:r>
          </a:p>
          <a:p>
            <a:r>
              <a:rPr lang="en-US" dirty="0" smtClean="0">
                <a:solidFill>
                  <a:schemeClr val="bg1"/>
                </a:solidFill>
              </a:rPr>
              <a:t>10) A registered person shall not be allowed to furnish a return for a tax period if the return for any of the previous tax periods has not been furnished by him.</a:t>
            </a:r>
            <a:endParaRPr lang="en-US"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1412" y="313508"/>
            <a:ext cx="9905999" cy="5969725"/>
          </a:xfrm>
        </p:spPr>
        <p:txBody>
          <a:bodyPr/>
          <a:lstStyle/>
          <a:p>
            <a:r>
              <a:rPr lang="en-US" dirty="0" smtClean="0">
                <a:solidFill>
                  <a:schemeClr val="bg1"/>
                </a:solidFill>
              </a:rPr>
              <a:t>40. Every registered person who has made outward supplies in the period between the date on which he became liable to registration till the date on which registration has been granted shall declare the same in the first return furnished by him after grant of registration. ( FIRST RETURN)</a:t>
            </a:r>
          </a:p>
          <a:p>
            <a:r>
              <a:rPr lang="en-US" dirty="0" smtClean="0">
                <a:solidFill>
                  <a:schemeClr val="bg1"/>
                </a:solidFill>
              </a:rPr>
              <a:t>41. </a:t>
            </a:r>
            <a:r>
              <a:rPr lang="en-US" b="1" dirty="0" smtClean="0">
                <a:solidFill>
                  <a:schemeClr val="bg1"/>
                </a:solidFill>
              </a:rPr>
              <a:t>Claim of input tax credit and provisional acceptance thereof</a:t>
            </a:r>
          </a:p>
          <a:p>
            <a:pPr>
              <a:buNone/>
            </a:pPr>
            <a:r>
              <a:rPr lang="en-US" dirty="0" smtClean="0">
                <a:solidFill>
                  <a:schemeClr val="bg1"/>
                </a:solidFill>
              </a:rPr>
              <a:t>	(1) Every registered person shall, subject to such conditions and restrictions as may be prescribed, be entitled to take the credit of eligible input tax, as self-assessed, in his return and such amount shall be credited on a provisional basis to his electronic credit ledger. </a:t>
            </a:r>
          </a:p>
          <a:p>
            <a:pPr>
              <a:buNone/>
            </a:pPr>
            <a:r>
              <a:rPr lang="en-US" dirty="0" smtClean="0">
                <a:solidFill>
                  <a:schemeClr val="bg1"/>
                </a:solidFill>
              </a:rPr>
              <a:t>	(2) The credit referred to in sub-section (1) shall be </a:t>
            </a:r>
            <a:r>
              <a:rPr lang="en-US" dirty="0" err="1" smtClean="0">
                <a:solidFill>
                  <a:schemeClr val="bg1"/>
                </a:solidFill>
              </a:rPr>
              <a:t>utilised</a:t>
            </a:r>
            <a:r>
              <a:rPr lang="en-US" dirty="0" smtClean="0">
                <a:solidFill>
                  <a:schemeClr val="bg1"/>
                </a:solidFill>
              </a:rPr>
              <a:t> only for payment of self-assessed output tax as per the return referred to in the said sub-section.</a:t>
            </a:r>
            <a:endParaRPr lang="en-US"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1412" y="378822"/>
            <a:ext cx="9905999" cy="5865223"/>
          </a:xfrm>
        </p:spPr>
        <p:txBody>
          <a:bodyPr/>
          <a:lstStyle/>
          <a:p>
            <a:pPr>
              <a:buNone/>
            </a:pPr>
            <a:r>
              <a:rPr lang="en-US" dirty="0" smtClean="0"/>
              <a:t>	</a:t>
            </a:r>
            <a:r>
              <a:rPr lang="en-US" u="sng" dirty="0" smtClean="0">
                <a:solidFill>
                  <a:schemeClr val="bg1"/>
                </a:solidFill>
              </a:rPr>
              <a:t>Matching, reversal and reclaim of input tax credit</a:t>
            </a:r>
          </a:p>
          <a:p>
            <a:r>
              <a:rPr lang="en-US" dirty="0" smtClean="0">
                <a:solidFill>
                  <a:schemeClr val="bg1"/>
                </a:solidFill>
              </a:rPr>
              <a:t>(1) The details of every inward supply furnished by a registered person (hereafter in this section referred to as the “recipient”) for a tax period shall, in such manner and within such time as may be prescribed, be matched–– </a:t>
            </a:r>
          </a:p>
          <a:p>
            <a:pPr>
              <a:buNone/>
            </a:pPr>
            <a:r>
              <a:rPr lang="en-US" dirty="0" smtClean="0">
                <a:solidFill>
                  <a:schemeClr val="bg1"/>
                </a:solidFill>
              </a:rPr>
              <a:t>	(a) with the corresponding details of outward supply furnished by the corresponding registered person (hereafter in this section referred to as the “supplier”) in his valid return for the same tax period or any preceding tax period; </a:t>
            </a:r>
          </a:p>
          <a:p>
            <a:pPr>
              <a:buNone/>
            </a:pPr>
            <a:r>
              <a:rPr lang="en-US" dirty="0" smtClean="0">
                <a:solidFill>
                  <a:schemeClr val="bg1"/>
                </a:solidFill>
              </a:rPr>
              <a:t>	(b) with the integrated goods and services tax paid under section 3 of the Customs Tariff Act, 1975 in respect of goods imported by him; and </a:t>
            </a:r>
          </a:p>
          <a:p>
            <a:pPr>
              <a:buNone/>
            </a:pPr>
            <a:r>
              <a:rPr lang="en-US" dirty="0" smtClean="0">
                <a:solidFill>
                  <a:schemeClr val="bg1"/>
                </a:solidFill>
              </a:rPr>
              <a:t>	(c) for duplication of claims of input tax credit.</a:t>
            </a:r>
            <a:endParaRPr lang="en-US"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1842654" y="0"/>
            <a:ext cx="1828800" cy="112221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rPr>
              <a:t>GSTR -1</a:t>
            </a:r>
            <a:endParaRPr lang="en-US" b="1" dirty="0">
              <a:solidFill>
                <a:schemeClr val="bg1"/>
              </a:solidFill>
            </a:endParaRPr>
          </a:p>
        </p:txBody>
      </p:sp>
      <p:sp>
        <p:nvSpPr>
          <p:cNvPr id="5" name="Oval 4"/>
          <p:cNvSpPr/>
          <p:nvPr/>
        </p:nvSpPr>
        <p:spPr>
          <a:xfrm>
            <a:off x="4405744" y="0"/>
            <a:ext cx="1828800" cy="1066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rPr>
              <a:t>GSTR - 2</a:t>
            </a:r>
            <a:endParaRPr lang="en-US" b="1" dirty="0">
              <a:solidFill>
                <a:schemeClr val="bg1"/>
              </a:solidFill>
            </a:endParaRPr>
          </a:p>
        </p:txBody>
      </p:sp>
      <p:sp>
        <p:nvSpPr>
          <p:cNvPr id="6" name="Oval 5"/>
          <p:cNvSpPr/>
          <p:nvPr/>
        </p:nvSpPr>
        <p:spPr>
          <a:xfrm>
            <a:off x="4308763" y="4059382"/>
            <a:ext cx="2535382" cy="96981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rPr>
              <a:t>GSTR - 3</a:t>
            </a:r>
            <a:endParaRPr lang="en-US" b="1" dirty="0">
              <a:solidFill>
                <a:schemeClr val="bg1"/>
              </a:solidFill>
            </a:endParaRPr>
          </a:p>
        </p:txBody>
      </p:sp>
      <p:sp>
        <p:nvSpPr>
          <p:cNvPr id="7" name="Oval 6"/>
          <p:cNvSpPr/>
          <p:nvPr/>
        </p:nvSpPr>
        <p:spPr>
          <a:xfrm>
            <a:off x="6594765" y="0"/>
            <a:ext cx="2743200" cy="113607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rPr>
              <a:t>Other liabilities of preceding tax period</a:t>
            </a:r>
            <a:endParaRPr lang="en-US" b="1" dirty="0">
              <a:solidFill>
                <a:schemeClr val="bg1"/>
              </a:solidFill>
            </a:endParaRPr>
          </a:p>
        </p:txBody>
      </p:sp>
      <p:sp>
        <p:nvSpPr>
          <p:cNvPr id="8" name="Rectangle 7"/>
          <p:cNvSpPr/>
          <p:nvPr/>
        </p:nvSpPr>
        <p:spPr>
          <a:xfrm>
            <a:off x="9706354" y="168626"/>
            <a:ext cx="1377282" cy="646331"/>
          </a:xfrm>
          <a:prstGeom prst="rect">
            <a:avLst/>
          </a:prstGeom>
        </p:spPr>
        <p:txBody>
          <a:bodyPr wrap="square">
            <a:spAutoFit/>
          </a:bodyPr>
          <a:lstStyle/>
          <a:p>
            <a:r>
              <a:rPr lang="en-US" b="1" dirty="0" smtClean="0">
                <a:solidFill>
                  <a:schemeClr val="bg1"/>
                </a:solidFill>
              </a:rPr>
              <a:t>Part A of the return </a:t>
            </a:r>
            <a:endParaRPr lang="en-US" b="1" dirty="0">
              <a:solidFill>
                <a:schemeClr val="bg1"/>
              </a:solidFill>
            </a:endParaRPr>
          </a:p>
        </p:txBody>
      </p:sp>
      <p:sp>
        <p:nvSpPr>
          <p:cNvPr id="9" name="Oval 8"/>
          <p:cNvSpPr/>
          <p:nvPr/>
        </p:nvSpPr>
        <p:spPr>
          <a:xfrm>
            <a:off x="3726873" y="1939635"/>
            <a:ext cx="3519054" cy="124690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rPr>
              <a:t>Pay tax, penalty, interest by debiting electronic cash/credit ledger</a:t>
            </a:r>
            <a:endParaRPr lang="en-US" b="1" dirty="0">
              <a:solidFill>
                <a:schemeClr val="bg1"/>
              </a:solidFill>
            </a:endParaRPr>
          </a:p>
        </p:txBody>
      </p:sp>
      <p:cxnSp>
        <p:nvCxnSpPr>
          <p:cNvPr id="11" name="Straight Arrow Connector 10"/>
          <p:cNvCxnSpPr/>
          <p:nvPr/>
        </p:nvCxnSpPr>
        <p:spPr>
          <a:xfrm>
            <a:off x="3297382" y="1246909"/>
            <a:ext cx="983673" cy="651164"/>
          </a:xfrm>
          <a:prstGeom prst="straightConnector1">
            <a:avLst/>
          </a:prstGeom>
          <a:ln w="101600">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rot="16200000" flipH="1">
            <a:off x="5098474" y="1551709"/>
            <a:ext cx="775850" cy="27709"/>
          </a:xfrm>
          <a:prstGeom prst="straightConnector1">
            <a:avLst/>
          </a:prstGeom>
          <a:ln w="101600">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rot="10800000" flipV="1">
            <a:off x="6733310" y="1385455"/>
            <a:ext cx="637309" cy="609600"/>
          </a:xfrm>
          <a:prstGeom prst="straightConnector1">
            <a:avLst/>
          </a:prstGeom>
          <a:ln w="101600">
            <a:tailEnd type="arrow"/>
          </a:ln>
        </p:spPr>
        <p:style>
          <a:lnRef idx="1">
            <a:schemeClr val="accent1"/>
          </a:lnRef>
          <a:fillRef idx="0">
            <a:schemeClr val="accent1"/>
          </a:fillRef>
          <a:effectRef idx="0">
            <a:schemeClr val="accent1"/>
          </a:effectRef>
          <a:fontRef idx="minor">
            <a:schemeClr val="tx1"/>
          </a:fontRef>
        </p:style>
      </p:cxnSp>
      <p:sp>
        <p:nvSpPr>
          <p:cNvPr id="20" name="Rectangle 19"/>
          <p:cNvSpPr/>
          <p:nvPr/>
        </p:nvSpPr>
        <p:spPr>
          <a:xfrm>
            <a:off x="9864506" y="2232951"/>
            <a:ext cx="1801022" cy="369332"/>
          </a:xfrm>
          <a:prstGeom prst="rect">
            <a:avLst/>
          </a:prstGeom>
        </p:spPr>
        <p:txBody>
          <a:bodyPr wrap="square">
            <a:spAutoFit/>
          </a:bodyPr>
          <a:lstStyle/>
          <a:p>
            <a:r>
              <a:rPr lang="en-US" b="1" dirty="0" smtClean="0">
                <a:solidFill>
                  <a:schemeClr val="bg1"/>
                </a:solidFill>
              </a:rPr>
              <a:t>Part B </a:t>
            </a:r>
            <a:endParaRPr lang="en-US" dirty="0">
              <a:solidFill>
                <a:schemeClr val="bg1"/>
              </a:solidFill>
            </a:endParaRPr>
          </a:p>
        </p:txBody>
      </p:sp>
      <p:sp>
        <p:nvSpPr>
          <p:cNvPr id="21" name="Rectangle 20"/>
          <p:cNvSpPr/>
          <p:nvPr/>
        </p:nvSpPr>
        <p:spPr>
          <a:xfrm>
            <a:off x="1440873" y="5237018"/>
            <a:ext cx="9601200" cy="923330"/>
          </a:xfrm>
          <a:prstGeom prst="rect">
            <a:avLst/>
          </a:prstGeom>
        </p:spPr>
        <p:txBody>
          <a:bodyPr wrap="square">
            <a:spAutoFit/>
          </a:bodyPr>
          <a:lstStyle/>
          <a:p>
            <a:r>
              <a:rPr lang="en-US" b="1" dirty="0" smtClean="0">
                <a:solidFill>
                  <a:schemeClr val="bg1"/>
                </a:solidFill>
              </a:rPr>
              <a:t>Where the time limit for furnishing of details in FORM GSTR-1 under section 37 and in FORM GSTR-2 under section 38 has been extended, return in FORM GSTR-3B, in lieu of FORM GSTR-3, may be furnished in such manner as may be notified by the Commissioner . </a:t>
            </a:r>
            <a:endParaRPr lang="en-US" b="1" dirty="0">
              <a:solidFill>
                <a:schemeClr val="bg1"/>
              </a:solidFill>
            </a:endParaRPr>
          </a:p>
        </p:txBody>
      </p:sp>
      <p:cxnSp>
        <p:nvCxnSpPr>
          <p:cNvPr id="22" name="Straight Arrow Connector 21"/>
          <p:cNvCxnSpPr/>
          <p:nvPr/>
        </p:nvCxnSpPr>
        <p:spPr>
          <a:xfrm rot="16200000" flipH="1">
            <a:off x="5223164" y="3574473"/>
            <a:ext cx="775850" cy="27709"/>
          </a:xfrm>
          <a:prstGeom prst="straightConnector1">
            <a:avLst/>
          </a:prstGeom>
          <a:ln w="101600">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ppt_x"/>
                                          </p:val>
                                        </p:tav>
                                        <p:tav tm="100000">
                                          <p:val>
                                            <p:strVal val="#ppt_x"/>
                                          </p:val>
                                        </p:tav>
                                      </p:tavLst>
                                    </p:anim>
                                    <p:anim calcmode="lin" valueType="num">
                                      <p:cBhvr additive="base">
                                        <p:cTn id="36" dur="500" fill="hold"/>
                                        <p:tgtEl>
                                          <p:spTgt spid="12"/>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fill="hold"/>
                                        <p:tgtEl>
                                          <p:spTgt spid="13"/>
                                        </p:tgtEl>
                                        <p:attrNameLst>
                                          <p:attrName>ppt_x</p:attrName>
                                        </p:attrNameLst>
                                      </p:cBhvr>
                                      <p:tavLst>
                                        <p:tav tm="0">
                                          <p:val>
                                            <p:strVal val="#ppt_x"/>
                                          </p:val>
                                        </p:tav>
                                        <p:tav tm="100000">
                                          <p:val>
                                            <p:strVal val="#ppt_x"/>
                                          </p:val>
                                        </p:tav>
                                      </p:tavLst>
                                    </p:anim>
                                    <p:anim calcmode="lin" valueType="num">
                                      <p:cBhvr additive="base">
                                        <p:cTn id="4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additive="base">
                                        <p:cTn id="45" dur="500" fill="hold"/>
                                        <p:tgtEl>
                                          <p:spTgt spid="9"/>
                                        </p:tgtEl>
                                        <p:attrNameLst>
                                          <p:attrName>ppt_x</p:attrName>
                                        </p:attrNameLst>
                                      </p:cBhvr>
                                      <p:tavLst>
                                        <p:tav tm="0">
                                          <p:val>
                                            <p:strVal val="#ppt_x"/>
                                          </p:val>
                                        </p:tav>
                                        <p:tav tm="100000">
                                          <p:val>
                                            <p:strVal val="#ppt_x"/>
                                          </p:val>
                                        </p:tav>
                                      </p:tavLst>
                                    </p:anim>
                                    <p:anim calcmode="lin" valueType="num">
                                      <p:cBhvr additive="base">
                                        <p:cTn id="4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500" fill="hold"/>
                                        <p:tgtEl>
                                          <p:spTgt spid="20"/>
                                        </p:tgtEl>
                                        <p:attrNameLst>
                                          <p:attrName>ppt_x</p:attrName>
                                        </p:attrNameLst>
                                      </p:cBhvr>
                                      <p:tavLst>
                                        <p:tav tm="0">
                                          <p:val>
                                            <p:strVal val="#ppt_x"/>
                                          </p:val>
                                        </p:tav>
                                        <p:tav tm="100000">
                                          <p:val>
                                            <p:strVal val="#ppt_x"/>
                                          </p:val>
                                        </p:tav>
                                      </p:tavLst>
                                    </p:anim>
                                    <p:anim calcmode="lin" valueType="num">
                                      <p:cBhvr additive="base">
                                        <p:cTn id="5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nodeType="clickEffect">
                                  <p:stCondLst>
                                    <p:cond delay="0"/>
                                  </p:stCondLst>
                                  <p:childTnLst>
                                    <p:set>
                                      <p:cBhvr>
                                        <p:cTn id="56" dur="1" fill="hold">
                                          <p:stCondLst>
                                            <p:cond delay="0"/>
                                          </p:stCondLst>
                                        </p:cTn>
                                        <p:tgtEl>
                                          <p:spTgt spid="22"/>
                                        </p:tgtEl>
                                        <p:attrNameLst>
                                          <p:attrName>style.visibility</p:attrName>
                                        </p:attrNameLst>
                                      </p:cBhvr>
                                      <p:to>
                                        <p:strVal val="visible"/>
                                      </p:to>
                                    </p:set>
                                    <p:anim calcmode="lin" valueType="num">
                                      <p:cBhvr additive="base">
                                        <p:cTn id="57" dur="500" fill="hold"/>
                                        <p:tgtEl>
                                          <p:spTgt spid="22"/>
                                        </p:tgtEl>
                                        <p:attrNameLst>
                                          <p:attrName>ppt_x</p:attrName>
                                        </p:attrNameLst>
                                      </p:cBhvr>
                                      <p:tavLst>
                                        <p:tav tm="0">
                                          <p:val>
                                            <p:strVal val="#ppt_x"/>
                                          </p:val>
                                        </p:tav>
                                        <p:tav tm="100000">
                                          <p:val>
                                            <p:strVal val="#ppt_x"/>
                                          </p:val>
                                        </p:tav>
                                      </p:tavLst>
                                    </p:anim>
                                    <p:anim calcmode="lin" valueType="num">
                                      <p:cBhvr additive="base">
                                        <p:cTn id="5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7" presetClass="entr" presetSubtype="4" fill="hold" grpId="0" nodeType="clickEffect">
                                  <p:stCondLst>
                                    <p:cond delay="0"/>
                                  </p:stCondLst>
                                  <p:childTnLst>
                                    <p:set>
                                      <p:cBhvr>
                                        <p:cTn id="62" dur="1" fill="hold">
                                          <p:stCondLst>
                                            <p:cond delay="0"/>
                                          </p:stCondLst>
                                        </p:cTn>
                                        <p:tgtEl>
                                          <p:spTgt spid="6"/>
                                        </p:tgtEl>
                                        <p:attrNameLst>
                                          <p:attrName>style.visibility</p:attrName>
                                        </p:attrNameLst>
                                      </p:cBhvr>
                                      <p:to>
                                        <p:strVal val="visible"/>
                                      </p:to>
                                    </p:set>
                                    <p:anim calcmode="lin" valueType="num">
                                      <p:cBhvr additive="base">
                                        <p:cTn id="63" dur="5000" fill="hold"/>
                                        <p:tgtEl>
                                          <p:spTgt spid="6"/>
                                        </p:tgtEl>
                                        <p:attrNameLst>
                                          <p:attrName>ppt_x</p:attrName>
                                        </p:attrNameLst>
                                      </p:cBhvr>
                                      <p:tavLst>
                                        <p:tav tm="0">
                                          <p:val>
                                            <p:strVal val="#ppt_x"/>
                                          </p:val>
                                        </p:tav>
                                        <p:tav tm="100000">
                                          <p:val>
                                            <p:strVal val="#ppt_x"/>
                                          </p:val>
                                        </p:tav>
                                      </p:tavLst>
                                    </p:anim>
                                    <p:anim calcmode="lin" valueType="num">
                                      <p:cBhvr additive="base">
                                        <p:cTn id="64" dur="50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7" presetClass="entr" presetSubtype="4" fill="hold" grpId="0" nodeType="clickEffect">
                                  <p:stCondLst>
                                    <p:cond delay="0"/>
                                  </p:stCondLst>
                                  <p:childTnLst>
                                    <p:set>
                                      <p:cBhvr>
                                        <p:cTn id="68" dur="1" fill="hold">
                                          <p:stCondLst>
                                            <p:cond delay="0"/>
                                          </p:stCondLst>
                                        </p:cTn>
                                        <p:tgtEl>
                                          <p:spTgt spid="21"/>
                                        </p:tgtEl>
                                        <p:attrNameLst>
                                          <p:attrName>style.visibility</p:attrName>
                                        </p:attrNameLst>
                                      </p:cBhvr>
                                      <p:to>
                                        <p:strVal val="visible"/>
                                      </p:to>
                                    </p:set>
                                    <p:anim calcmode="lin" valueType="num">
                                      <p:cBhvr additive="base">
                                        <p:cTn id="69" dur="5000" fill="hold"/>
                                        <p:tgtEl>
                                          <p:spTgt spid="21"/>
                                        </p:tgtEl>
                                        <p:attrNameLst>
                                          <p:attrName>ppt_x</p:attrName>
                                        </p:attrNameLst>
                                      </p:cBhvr>
                                      <p:tavLst>
                                        <p:tav tm="0">
                                          <p:val>
                                            <p:strVal val="#ppt_x"/>
                                          </p:val>
                                        </p:tav>
                                        <p:tav tm="100000">
                                          <p:val>
                                            <p:strVal val="#ppt_x"/>
                                          </p:val>
                                        </p:tav>
                                      </p:tavLst>
                                    </p:anim>
                                    <p:anim calcmode="lin" valueType="num">
                                      <p:cBhvr additive="base">
                                        <p:cTn id="70" dur="50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p:bldP spid="9" grpId="0" animBg="1"/>
      <p:bldP spid="20" grpId="0"/>
      <p:bldP spid="21"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1412" y="352697"/>
            <a:ext cx="9905999" cy="6035040"/>
          </a:xfrm>
        </p:spPr>
        <p:txBody>
          <a:bodyPr>
            <a:normAutofit fontScale="92500" lnSpcReduction="20000"/>
          </a:bodyPr>
          <a:lstStyle/>
          <a:p>
            <a:r>
              <a:rPr lang="en-US" dirty="0" smtClean="0">
                <a:solidFill>
                  <a:schemeClr val="bg1"/>
                </a:solidFill>
              </a:rPr>
              <a:t>(2) The claim of input tax credit in respect of invoices or debit notes relating to inward supply that match with the details of corresponding outward supply or with the integrated goods and services tax paid under section 3 of the Customs Tariff Act, 1975 in respect of goods imported by him shall be finally accepted and such acceptance shall be communicated, in such manner as may be prescribed, to the recipient.</a:t>
            </a:r>
          </a:p>
          <a:p>
            <a:r>
              <a:rPr lang="en-US" dirty="0" smtClean="0">
                <a:solidFill>
                  <a:schemeClr val="bg1"/>
                </a:solidFill>
              </a:rPr>
              <a:t>(3) …… the discrepancy shall be communicated to both such persons in such manner as may be prescribed</a:t>
            </a:r>
          </a:p>
          <a:p>
            <a:r>
              <a:rPr lang="en-US" dirty="0" smtClean="0">
                <a:solidFill>
                  <a:schemeClr val="bg1"/>
                </a:solidFill>
              </a:rPr>
              <a:t>(4) The duplication of claims of input tax credit shall be communicated to the recipient in such manner as may be prescribed.</a:t>
            </a:r>
          </a:p>
          <a:p>
            <a:r>
              <a:rPr lang="en-US" dirty="0" smtClean="0">
                <a:solidFill>
                  <a:schemeClr val="bg1"/>
                </a:solidFill>
              </a:rPr>
              <a:t>(5) …. If not rectified by the supplier in his valid return for the month in which discrepancy is communicated shall be added to the output tax liability of the recipient, in such manner as may be prescribed, in his return for the month succeeding the month in which the discrepancy is communicated.</a:t>
            </a:r>
          </a:p>
          <a:p>
            <a:r>
              <a:rPr lang="en-US" dirty="0" smtClean="0">
                <a:solidFill>
                  <a:schemeClr val="bg1"/>
                </a:solidFill>
              </a:rPr>
              <a:t>…6 to 10 ……</a:t>
            </a:r>
            <a:endParaRPr lang="en-US"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15737" y="339635"/>
            <a:ext cx="8961120" cy="770708"/>
          </a:xfrm>
        </p:spPr>
        <p:txBody>
          <a:bodyPr>
            <a:normAutofit/>
          </a:bodyPr>
          <a:lstStyle/>
          <a:p>
            <a:pPr algn="ctr"/>
            <a:r>
              <a:rPr lang="en-IN" sz="3600" b="1" dirty="0" smtClean="0">
                <a:solidFill>
                  <a:schemeClr val="bg1"/>
                </a:solidFill>
              </a:rPr>
              <a:t>CHAPTER – VI- REGISTRATION</a:t>
            </a:r>
            <a:endParaRPr lang="en-IN" sz="3500" dirty="0">
              <a:solidFill>
                <a:schemeClr val="bg1"/>
              </a:solidFill>
            </a:endParaRPr>
          </a:p>
        </p:txBody>
      </p:sp>
      <p:sp>
        <p:nvSpPr>
          <p:cNvPr id="3" name="Content Placeholder 2"/>
          <p:cNvSpPr>
            <a:spLocks noGrp="1"/>
          </p:cNvSpPr>
          <p:nvPr>
            <p:ph idx="1"/>
          </p:nvPr>
        </p:nvSpPr>
        <p:spPr>
          <a:xfrm>
            <a:off x="1149531" y="1319349"/>
            <a:ext cx="10149840" cy="4990011"/>
          </a:xfrm>
        </p:spPr>
        <p:txBody>
          <a:bodyPr>
            <a:noAutofit/>
          </a:bodyPr>
          <a:lstStyle/>
          <a:p>
            <a:pPr lvl="1">
              <a:buNone/>
            </a:pPr>
            <a:r>
              <a:rPr lang="en-IN" sz="3000" b="1" dirty="0" smtClean="0">
                <a:solidFill>
                  <a:schemeClr val="bg1"/>
                </a:solidFill>
              </a:rPr>
              <a:t>Section 22 – Registration</a:t>
            </a:r>
          </a:p>
          <a:p>
            <a:pPr>
              <a:buNone/>
            </a:pPr>
            <a:r>
              <a:rPr lang="en-IN" sz="3000" dirty="0" smtClean="0"/>
              <a:t>	</a:t>
            </a:r>
            <a:r>
              <a:rPr lang="en-US" sz="2800" dirty="0" smtClean="0">
                <a:solidFill>
                  <a:schemeClr val="bg1"/>
                </a:solidFill>
              </a:rPr>
              <a:t>(1) Every supplier shall be liable to be registered under this Act in the State or Union territory, other than special category States, from where he makes a taxable supply of goods or services or both, if his aggregate turnover in a financial year exceeds </a:t>
            </a:r>
            <a:r>
              <a:rPr lang="en-US" sz="2800" b="1" dirty="0" smtClean="0">
                <a:solidFill>
                  <a:schemeClr val="bg1"/>
                </a:solidFill>
              </a:rPr>
              <a:t>twenty </a:t>
            </a:r>
            <a:r>
              <a:rPr lang="en-US" sz="2800" b="1" dirty="0" err="1" smtClean="0">
                <a:solidFill>
                  <a:schemeClr val="bg1"/>
                </a:solidFill>
              </a:rPr>
              <a:t>lakh</a:t>
            </a:r>
            <a:r>
              <a:rPr lang="en-US" sz="2800" b="1" dirty="0" smtClean="0">
                <a:solidFill>
                  <a:schemeClr val="bg1"/>
                </a:solidFill>
              </a:rPr>
              <a:t> </a:t>
            </a:r>
            <a:r>
              <a:rPr lang="en-US" sz="2800" dirty="0" smtClean="0">
                <a:solidFill>
                  <a:schemeClr val="bg1"/>
                </a:solidFill>
              </a:rPr>
              <a:t>rupees: </a:t>
            </a:r>
          </a:p>
          <a:p>
            <a:pPr>
              <a:buNone/>
            </a:pPr>
            <a:r>
              <a:rPr lang="en-US" sz="2800" dirty="0" smtClean="0">
                <a:solidFill>
                  <a:schemeClr val="bg1"/>
                </a:solidFill>
              </a:rPr>
              <a:t>	Provided that where such person makes taxable supplies of goods or services or both from any of the special category States, he shall be liable to be registered if his aggregate turnover in a financial year exceeds </a:t>
            </a:r>
            <a:r>
              <a:rPr lang="en-US" sz="2800" b="1" dirty="0" smtClean="0">
                <a:solidFill>
                  <a:schemeClr val="bg1"/>
                </a:solidFill>
              </a:rPr>
              <a:t>ten </a:t>
            </a:r>
            <a:r>
              <a:rPr lang="en-US" sz="2800" b="1" dirty="0" err="1" smtClean="0">
                <a:solidFill>
                  <a:schemeClr val="bg1"/>
                </a:solidFill>
              </a:rPr>
              <a:t>lakh</a:t>
            </a:r>
            <a:r>
              <a:rPr lang="en-US" sz="2800" b="1" dirty="0" smtClean="0">
                <a:solidFill>
                  <a:schemeClr val="bg1"/>
                </a:solidFill>
              </a:rPr>
              <a:t> </a:t>
            </a:r>
            <a:r>
              <a:rPr lang="en-US" sz="2800" dirty="0" smtClean="0">
                <a:solidFill>
                  <a:schemeClr val="bg1"/>
                </a:solidFill>
              </a:rPr>
              <a:t>rupees.</a:t>
            </a:r>
            <a:endParaRPr lang="en-IN" sz="2800" b="1" dirty="0" smtClean="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1413" y="352698"/>
            <a:ext cx="9905998" cy="1005840"/>
          </a:xfrm>
        </p:spPr>
        <p:txBody>
          <a:bodyPr>
            <a:normAutofit fontScale="90000"/>
          </a:bodyPr>
          <a:lstStyle/>
          <a:p>
            <a:pPr algn="ctr"/>
            <a:r>
              <a:rPr lang="en-US" dirty="0" smtClean="0">
                <a:solidFill>
                  <a:schemeClr val="bg1"/>
                </a:solidFill>
              </a:rPr>
              <a:t>SEC 43 - Matching, reversal and reclaim of reduction in output tax liability.</a:t>
            </a:r>
            <a:endParaRPr lang="en-US" dirty="0">
              <a:solidFill>
                <a:schemeClr val="bg1"/>
              </a:solidFill>
            </a:endParaRPr>
          </a:p>
        </p:txBody>
      </p:sp>
      <p:sp>
        <p:nvSpPr>
          <p:cNvPr id="3" name="Content Placeholder 2"/>
          <p:cNvSpPr>
            <a:spLocks noGrp="1"/>
          </p:cNvSpPr>
          <p:nvPr>
            <p:ph idx="1"/>
          </p:nvPr>
        </p:nvSpPr>
        <p:spPr>
          <a:xfrm>
            <a:off x="1141412" y="1410789"/>
            <a:ext cx="9905999" cy="4754880"/>
          </a:xfrm>
        </p:spPr>
        <p:txBody>
          <a:bodyPr>
            <a:normAutofit fontScale="92500" lnSpcReduction="20000"/>
          </a:bodyPr>
          <a:lstStyle/>
          <a:p>
            <a:r>
              <a:rPr lang="en-US" dirty="0" smtClean="0">
                <a:solidFill>
                  <a:schemeClr val="bg1"/>
                </a:solidFill>
              </a:rPr>
              <a:t>(1) The details of every credit note relating to outward supply furnished by a registered person (hereafter in this section referred to as the “supplier”) for a tax period shall, in such manner and within such time as may be prescribed, be matched–– (a) with the corresponding reduction in the claim for input tax credit by the corresponding registered person (hereafter in this section referred to as the “recipient”) in his valid return for the same tax period or any subsequent tax period; and (b) for duplication of claims for reduction in output tax liability</a:t>
            </a:r>
          </a:p>
          <a:p>
            <a:r>
              <a:rPr lang="en-US" dirty="0" smtClean="0">
                <a:solidFill>
                  <a:schemeClr val="bg1"/>
                </a:solidFill>
              </a:rPr>
              <a:t>(2) The claim for reduction in output tax liability by the supplier that matches with the corresponding reduction in the claim for input tax credit by the recipient shall be finally accepted and communicated, in such manner as may be prescribed, to the supplier.</a:t>
            </a:r>
          </a:p>
          <a:p>
            <a:r>
              <a:rPr lang="en-US" dirty="0" smtClean="0">
                <a:solidFill>
                  <a:schemeClr val="bg1"/>
                </a:solidFill>
              </a:rPr>
              <a:t>….3 …… 10…..</a:t>
            </a:r>
            <a:endParaRPr lang="en-US"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09600" y="457200"/>
            <a:ext cx="10972800" cy="762000"/>
          </a:xfrm>
        </p:spPr>
        <p:txBody>
          <a:bodyPr>
            <a:normAutofit/>
          </a:bodyPr>
          <a:lstStyle/>
          <a:p>
            <a:pPr algn="ctr"/>
            <a:r>
              <a:rPr lang="en-IN" sz="3500" b="1" dirty="0" smtClean="0">
                <a:solidFill>
                  <a:schemeClr val="bg1"/>
                </a:solidFill>
              </a:rPr>
              <a:t>Matching, Reversal and Reclaim of ITC</a:t>
            </a:r>
            <a:endParaRPr lang="en-IN" sz="3500" b="1" dirty="0">
              <a:solidFill>
                <a:schemeClr val="bg1"/>
              </a:solidFill>
            </a:endParaRPr>
          </a:p>
        </p:txBody>
      </p:sp>
      <p:sp>
        <p:nvSpPr>
          <p:cNvPr id="2" name="Content Placeholder 1"/>
          <p:cNvSpPr>
            <a:spLocks noGrp="1"/>
          </p:cNvSpPr>
          <p:nvPr>
            <p:ph idx="1"/>
          </p:nvPr>
        </p:nvSpPr>
        <p:spPr>
          <a:xfrm>
            <a:off x="609600" y="1219200"/>
            <a:ext cx="10972800" cy="5334000"/>
          </a:xfrm>
        </p:spPr>
        <p:txBody>
          <a:bodyPr>
            <a:normAutofit/>
          </a:bodyPr>
          <a:lstStyle/>
          <a:p>
            <a:r>
              <a:rPr lang="en-IN" dirty="0" smtClean="0">
                <a:solidFill>
                  <a:schemeClr val="bg1"/>
                </a:solidFill>
              </a:rPr>
              <a:t>Details of Inward supplies matched with corresponding details of outward supplies furnished, </a:t>
            </a:r>
          </a:p>
          <a:p>
            <a:r>
              <a:rPr lang="en-IN" dirty="0" smtClean="0">
                <a:solidFill>
                  <a:schemeClr val="bg1"/>
                </a:solidFill>
              </a:rPr>
              <a:t>Details of unmatched including Excess/Duplication) will be communicated to both supplier &amp; Recipient ,</a:t>
            </a:r>
          </a:p>
          <a:p>
            <a:r>
              <a:rPr lang="en-IN" dirty="0" smtClean="0">
                <a:solidFill>
                  <a:schemeClr val="bg1"/>
                </a:solidFill>
              </a:rPr>
              <a:t>Unmatched not rectified by the supplier, shall be added to the output tax liability of the recipient.</a:t>
            </a:r>
          </a:p>
          <a:p>
            <a:r>
              <a:rPr lang="en-IN" dirty="0" smtClean="0">
                <a:solidFill>
                  <a:schemeClr val="bg1"/>
                </a:solidFill>
              </a:rPr>
              <a:t>The recipient shall be eligible to reduce, from his output tax liability, amount added, if the supplier declares such details of the invoice and/or debit note in his valid return</a:t>
            </a:r>
          </a:p>
          <a:p>
            <a:r>
              <a:rPr lang="en-IN" dirty="0" smtClean="0">
                <a:solidFill>
                  <a:schemeClr val="bg1"/>
                </a:solidFill>
              </a:rPr>
              <a:t>Interest is payable on added amount/ once it is reduced, it will be refunded to the recipient by crediting it to electronic cash ledger</a:t>
            </a:r>
            <a:endParaRPr lang="en-IN" dirty="0">
              <a:solidFill>
                <a:schemeClr val="bg1"/>
              </a:solidFill>
            </a:endParaRPr>
          </a:p>
        </p:txBody>
      </p:sp>
    </p:spTree>
    <p:extLst>
      <p:ext uri="{BB962C8B-B14F-4D97-AF65-F5344CB8AC3E}">
        <p14:creationId xmlns="" xmlns:p14="http://schemas.microsoft.com/office/powerpoint/2010/main" val="114375970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254035" y="304800"/>
            <a:ext cx="10084526" cy="1219200"/>
          </a:xfrm>
        </p:spPr>
        <p:txBody>
          <a:bodyPr>
            <a:noAutofit/>
          </a:bodyPr>
          <a:lstStyle/>
          <a:p>
            <a:pPr algn="ctr"/>
            <a:r>
              <a:rPr lang="en-IN" sz="4000" b="1" dirty="0" smtClean="0">
                <a:solidFill>
                  <a:schemeClr val="bg1"/>
                </a:solidFill>
              </a:rPr>
              <a:t>Matching, Reversal and Reclaim of reduction in output tax liability</a:t>
            </a:r>
            <a:endParaRPr lang="en-IN" sz="4000" b="1" dirty="0">
              <a:solidFill>
                <a:schemeClr val="bg1"/>
              </a:solidFill>
            </a:endParaRPr>
          </a:p>
        </p:txBody>
      </p:sp>
      <p:sp>
        <p:nvSpPr>
          <p:cNvPr id="2" name="Content Placeholder 1"/>
          <p:cNvSpPr>
            <a:spLocks noGrp="1"/>
          </p:cNvSpPr>
          <p:nvPr>
            <p:ph idx="1"/>
          </p:nvPr>
        </p:nvSpPr>
        <p:spPr>
          <a:xfrm>
            <a:off x="966651" y="1828800"/>
            <a:ext cx="10489476" cy="4643651"/>
          </a:xfrm>
        </p:spPr>
        <p:txBody>
          <a:bodyPr>
            <a:normAutofit fontScale="85000" lnSpcReduction="10000"/>
          </a:bodyPr>
          <a:lstStyle/>
          <a:p>
            <a:r>
              <a:rPr lang="en-IN" dirty="0" smtClean="0">
                <a:solidFill>
                  <a:schemeClr val="bg1"/>
                </a:solidFill>
              </a:rPr>
              <a:t>Details of every credit note relating to outward supply, matched with corresponding reduction in the claim for ITC by the recipient for the same tax period or any subsequent tax period, and for duplication of claims for reduction in output tax liability.</a:t>
            </a:r>
          </a:p>
          <a:p>
            <a:r>
              <a:rPr lang="en-IN" dirty="0" smtClean="0">
                <a:solidFill>
                  <a:schemeClr val="bg1"/>
                </a:solidFill>
              </a:rPr>
              <a:t>Claims of reduction in out put tax liability will be communicated, which matches with corresponding reduction in the claim of ITC by recipient,</a:t>
            </a:r>
          </a:p>
          <a:p>
            <a:r>
              <a:rPr lang="en-IN" dirty="0" smtClean="0">
                <a:solidFill>
                  <a:schemeClr val="bg1"/>
                </a:solidFill>
              </a:rPr>
              <a:t>Discrepancy will be communicated to both</a:t>
            </a:r>
          </a:p>
          <a:p>
            <a:r>
              <a:rPr lang="en-IN" dirty="0">
                <a:solidFill>
                  <a:schemeClr val="bg1"/>
                </a:solidFill>
              </a:rPr>
              <a:t>Unmatched not rectified by the </a:t>
            </a:r>
            <a:r>
              <a:rPr lang="en-IN" dirty="0" smtClean="0">
                <a:solidFill>
                  <a:schemeClr val="bg1"/>
                </a:solidFill>
              </a:rPr>
              <a:t>recipient, </a:t>
            </a:r>
            <a:r>
              <a:rPr lang="en-IN" dirty="0">
                <a:solidFill>
                  <a:schemeClr val="bg1"/>
                </a:solidFill>
              </a:rPr>
              <a:t>shall be added to the output tax liability of the </a:t>
            </a:r>
            <a:r>
              <a:rPr lang="en-IN" dirty="0" smtClean="0">
                <a:solidFill>
                  <a:schemeClr val="bg1"/>
                </a:solidFill>
              </a:rPr>
              <a:t>supplier</a:t>
            </a:r>
          </a:p>
          <a:p>
            <a:r>
              <a:rPr lang="en-IN" dirty="0">
                <a:solidFill>
                  <a:schemeClr val="bg1"/>
                </a:solidFill>
              </a:rPr>
              <a:t>The </a:t>
            </a:r>
            <a:r>
              <a:rPr lang="en-IN" dirty="0" smtClean="0">
                <a:solidFill>
                  <a:schemeClr val="bg1"/>
                </a:solidFill>
              </a:rPr>
              <a:t>supplier </a:t>
            </a:r>
            <a:r>
              <a:rPr lang="en-IN" dirty="0">
                <a:solidFill>
                  <a:schemeClr val="bg1"/>
                </a:solidFill>
              </a:rPr>
              <a:t>shall be eligible to reduce, from his output tax liability, amount added, if the </a:t>
            </a:r>
            <a:r>
              <a:rPr lang="en-IN" dirty="0" smtClean="0">
                <a:solidFill>
                  <a:schemeClr val="bg1"/>
                </a:solidFill>
              </a:rPr>
              <a:t>recipient </a:t>
            </a:r>
            <a:r>
              <a:rPr lang="en-IN" dirty="0">
                <a:solidFill>
                  <a:schemeClr val="bg1"/>
                </a:solidFill>
              </a:rPr>
              <a:t>declares such details of the </a:t>
            </a:r>
            <a:r>
              <a:rPr lang="en-IN" dirty="0" smtClean="0">
                <a:solidFill>
                  <a:schemeClr val="bg1"/>
                </a:solidFill>
              </a:rPr>
              <a:t>credit </a:t>
            </a:r>
            <a:r>
              <a:rPr lang="en-IN" dirty="0">
                <a:solidFill>
                  <a:schemeClr val="bg1"/>
                </a:solidFill>
              </a:rPr>
              <a:t>note in his valid return</a:t>
            </a:r>
          </a:p>
          <a:p>
            <a:r>
              <a:rPr lang="en-IN" dirty="0">
                <a:solidFill>
                  <a:schemeClr val="bg1"/>
                </a:solidFill>
              </a:rPr>
              <a:t>Interest is payable on added amount/ once it is reduced, it will be refunded </a:t>
            </a:r>
            <a:r>
              <a:rPr lang="en-IN" dirty="0" smtClean="0">
                <a:solidFill>
                  <a:schemeClr val="bg1"/>
                </a:solidFill>
              </a:rPr>
              <a:t> to supplier by </a:t>
            </a:r>
            <a:r>
              <a:rPr lang="en-IN" dirty="0">
                <a:solidFill>
                  <a:schemeClr val="bg1"/>
                </a:solidFill>
              </a:rPr>
              <a:t>crediting it to electronic cash ledger</a:t>
            </a:r>
          </a:p>
          <a:p>
            <a:endParaRPr lang="en-IN" b="1" dirty="0" smtClean="0">
              <a:solidFill>
                <a:schemeClr val="bg1"/>
              </a:solidFill>
            </a:endParaRPr>
          </a:p>
        </p:txBody>
      </p:sp>
    </p:spTree>
    <p:extLst>
      <p:ext uri="{BB962C8B-B14F-4D97-AF65-F5344CB8AC3E}">
        <p14:creationId xmlns="" xmlns:p14="http://schemas.microsoft.com/office/powerpoint/2010/main" val="351371939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 calcmode="lin" valueType="num">
                                      <p:cBhvr additive="base">
                                        <p:cTn id="3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1413" y="618518"/>
            <a:ext cx="9905998" cy="753082"/>
          </a:xfrm>
        </p:spPr>
        <p:txBody>
          <a:bodyPr/>
          <a:lstStyle/>
          <a:p>
            <a:pPr algn="ctr"/>
            <a:r>
              <a:rPr lang="en-US" b="1" dirty="0" smtClean="0">
                <a:solidFill>
                  <a:schemeClr val="bg1"/>
                </a:solidFill>
              </a:rPr>
              <a:t>Matching of claim of input tax credit</a:t>
            </a:r>
            <a:endParaRPr lang="en-US" b="1" dirty="0">
              <a:solidFill>
                <a:schemeClr val="bg1"/>
              </a:solidFill>
            </a:endParaRPr>
          </a:p>
        </p:txBody>
      </p:sp>
      <p:sp>
        <p:nvSpPr>
          <p:cNvPr id="3" name="Content Placeholder 2"/>
          <p:cNvSpPr>
            <a:spLocks noGrp="1"/>
          </p:cNvSpPr>
          <p:nvPr>
            <p:ph idx="1"/>
          </p:nvPr>
        </p:nvSpPr>
        <p:spPr>
          <a:xfrm>
            <a:off x="1141412" y="1413164"/>
            <a:ext cx="9905999" cy="4765963"/>
          </a:xfrm>
        </p:spPr>
        <p:txBody>
          <a:bodyPr>
            <a:normAutofit fontScale="92500" lnSpcReduction="10000"/>
          </a:bodyPr>
          <a:lstStyle/>
          <a:p>
            <a:r>
              <a:rPr lang="en-US" dirty="0" smtClean="0">
                <a:solidFill>
                  <a:schemeClr val="bg1"/>
                </a:solidFill>
              </a:rPr>
              <a:t>The following details relating to the claim of input tax credit on inward supplies including imports, provisionally allowed under section 41, shall be matched under section 42 after the due date for furnishing the return in </a:t>
            </a:r>
            <a:r>
              <a:rPr lang="en-US" b="1" dirty="0" smtClean="0">
                <a:solidFill>
                  <a:schemeClr val="bg1"/>
                </a:solidFill>
              </a:rPr>
              <a:t>FORM GSTR-3 </a:t>
            </a:r>
          </a:p>
          <a:p>
            <a:r>
              <a:rPr lang="en-US" dirty="0" smtClean="0">
                <a:solidFill>
                  <a:schemeClr val="bg1"/>
                </a:solidFill>
              </a:rPr>
              <a:t>(a) GSTIN of the supplier; </a:t>
            </a:r>
          </a:p>
          <a:p>
            <a:r>
              <a:rPr lang="en-US" dirty="0" smtClean="0">
                <a:solidFill>
                  <a:schemeClr val="bg1"/>
                </a:solidFill>
              </a:rPr>
              <a:t>(b) GSTIN of the recipient; </a:t>
            </a:r>
          </a:p>
          <a:p>
            <a:r>
              <a:rPr lang="en-US" dirty="0" smtClean="0">
                <a:solidFill>
                  <a:schemeClr val="bg1"/>
                </a:solidFill>
              </a:rPr>
              <a:t>(c) Invoice/ or debit note number</a:t>
            </a:r>
            <a:r>
              <a:rPr lang="en-US" b="1" i="1" dirty="0" smtClean="0">
                <a:solidFill>
                  <a:schemeClr val="bg1"/>
                </a:solidFill>
              </a:rPr>
              <a:t>; </a:t>
            </a:r>
          </a:p>
          <a:p>
            <a:r>
              <a:rPr lang="en-US" dirty="0" smtClean="0">
                <a:solidFill>
                  <a:schemeClr val="bg1"/>
                </a:solidFill>
              </a:rPr>
              <a:t>(d) Invoice/ or debit note date</a:t>
            </a:r>
            <a:r>
              <a:rPr lang="en-US" b="1" i="1" dirty="0" smtClean="0">
                <a:solidFill>
                  <a:schemeClr val="bg1"/>
                </a:solidFill>
              </a:rPr>
              <a:t>; </a:t>
            </a:r>
          </a:p>
          <a:p>
            <a:r>
              <a:rPr lang="en-US" dirty="0" smtClean="0">
                <a:solidFill>
                  <a:schemeClr val="bg1"/>
                </a:solidFill>
              </a:rPr>
              <a:t>(e) taxable value; and </a:t>
            </a:r>
          </a:p>
          <a:p>
            <a:r>
              <a:rPr lang="en-US" dirty="0" smtClean="0">
                <a:solidFill>
                  <a:schemeClr val="bg1"/>
                </a:solidFill>
              </a:rPr>
              <a:t>(f) tax amount: </a:t>
            </a:r>
          </a:p>
          <a:p>
            <a:pPr>
              <a:buNone/>
            </a:pPr>
            <a:r>
              <a:rPr lang="en-US" dirty="0" smtClean="0"/>
              <a:t>MIS 1/2/3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1413" y="618518"/>
            <a:ext cx="9905998" cy="661642"/>
          </a:xfrm>
        </p:spPr>
        <p:txBody>
          <a:bodyPr/>
          <a:lstStyle/>
          <a:p>
            <a:pPr algn="ctr"/>
            <a:r>
              <a:rPr lang="en-US" b="1" dirty="0" smtClean="0">
                <a:solidFill>
                  <a:schemeClr val="bg1"/>
                </a:solidFill>
              </a:rPr>
              <a:t>SEC. 44 - Annual return.</a:t>
            </a:r>
            <a:endParaRPr lang="en-US" b="1" dirty="0">
              <a:solidFill>
                <a:schemeClr val="bg1"/>
              </a:solidFill>
            </a:endParaRPr>
          </a:p>
        </p:txBody>
      </p:sp>
      <p:sp>
        <p:nvSpPr>
          <p:cNvPr id="3" name="Content Placeholder 2"/>
          <p:cNvSpPr>
            <a:spLocks noGrp="1"/>
          </p:cNvSpPr>
          <p:nvPr>
            <p:ph idx="1"/>
          </p:nvPr>
        </p:nvSpPr>
        <p:spPr>
          <a:xfrm>
            <a:off x="1141412" y="1227909"/>
            <a:ext cx="9905999" cy="4563292"/>
          </a:xfrm>
        </p:spPr>
        <p:txBody>
          <a:bodyPr>
            <a:normAutofit fontScale="92500" lnSpcReduction="10000"/>
          </a:bodyPr>
          <a:lstStyle/>
          <a:p>
            <a:r>
              <a:rPr lang="en-US" dirty="0" smtClean="0"/>
              <a:t>(1) </a:t>
            </a:r>
            <a:r>
              <a:rPr lang="en-US" dirty="0" smtClean="0">
                <a:solidFill>
                  <a:schemeClr val="bg1"/>
                </a:solidFill>
              </a:rPr>
              <a:t>Every registered person, other than an Input Service Distributor, a person paying tax under section 51 or section 52, a casual taxable person and a non-resident taxable person, shall furnish an </a:t>
            </a:r>
            <a:r>
              <a:rPr lang="en-US" b="1" dirty="0" smtClean="0">
                <a:solidFill>
                  <a:schemeClr val="bg1"/>
                </a:solidFill>
              </a:rPr>
              <a:t>annual return </a:t>
            </a:r>
            <a:r>
              <a:rPr lang="en-US" dirty="0" smtClean="0">
                <a:solidFill>
                  <a:schemeClr val="bg1"/>
                </a:solidFill>
              </a:rPr>
              <a:t>for every financial year electronically in such form and manner as may be </a:t>
            </a:r>
            <a:r>
              <a:rPr lang="en-US" b="1" dirty="0" smtClean="0">
                <a:solidFill>
                  <a:schemeClr val="bg1"/>
                </a:solidFill>
              </a:rPr>
              <a:t>prescribed on or before the thirty-first day of December</a:t>
            </a:r>
            <a:r>
              <a:rPr lang="en-US" dirty="0" smtClean="0">
                <a:solidFill>
                  <a:schemeClr val="bg1"/>
                </a:solidFill>
              </a:rPr>
              <a:t> following the end of such financial year. </a:t>
            </a:r>
          </a:p>
          <a:p>
            <a:r>
              <a:rPr lang="en-US" b="1" dirty="0" smtClean="0">
                <a:solidFill>
                  <a:schemeClr val="bg1"/>
                </a:solidFill>
              </a:rPr>
              <a:t>(2) Every registered person who is required to get his accounts audited in accordance with the provisions of sub-section (5) of section 35 shall furnish, electronically, the annual return under sub-section (1) along with a copy of the audited annual accounts and a reconciliation statement, reconciling the value of supplies declared in the return furnished for the financial year with the audited annual financial statement, and such other particulars as may be prescribed</a:t>
            </a:r>
            <a:r>
              <a:rPr lang="en-US" dirty="0" smtClean="0">
                <a:solidFill>
                  <a:schemeClr val="bg1"/>
                </a:solidFill>
              </a:rPr>
              <a:t>.</a:t>
            </a:r>
            <a:endParaRPr lang="en-US"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1412" y="757646"/>
            <a:ext cx="9905999" cy="5033555"/>
          </a:xfrm>
        </p:spPr>
        <p:txBody>
          <a:bodyPr>
            <a:normAutofit/>
          </a:bodyPr>
          <a:lstStyle/>
          <a:p>
            <a:r>
              <a:rPr lang="en-US" sz="3000" dirty="0" smtClean="0">
                <a:solidFill>
                  <a:schemeClr val="bg1"/>
                </a:solidFill>
              </a:rPr>
              <a:t>45. Final return …</a:t>
            </a:r>
          </a:p>
          <a:p>
            <a:r>
              <a:rPr lang="en-US" sz="3000" dirty="0" smtClean="0">
                <a:solidFill>
                  <a:schemeClr val="bg1"/>
                </a:solidFill>
              </a:rPr>
              <a:t>46. Notice to return defaulters …….</a:t>
            </a:r>
          </a:p>
          <a:p>
            <a:r>
              <a:rPr lang="en-US" sz="3000" dirty="0" smtClean="0">
                <a:solidFill>
                  <a:schemeClr val="bg1"/>
                </a:solidFill>
              </a:rPr>
              <a:t>47. Levy of late fee …………………….</a:t>
            </a:r>
          </a:p>
          <a:p>
            <a:r>
              <a:rPr lang="en-US" sz="3000" dirty="0" smtClean="0">
                <a:solidFill>
                  <a:schemeClr val="bg1"/>
                </a:solidFill>
              </a:rPr>
              <a:t>48. Goods and services tax practitioners  ……………….</a:t>
            </a:r>
            <a:endParaRPr lang="en-US" sz="3000" dirty="0">
              <a:solidFill>
                <a:schemeClr val="bg1"/>
              </a:solidFill>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141413" y="618518"/>
            <a:ext cx="9905998" cy="478762"/>
          </a:xfrm>
        </p:spPr>
        <p:txBody>
          <a:bodyPr>
            <a:normAutofit fontScale="90000"/>
          </a:bodyPr>
          <a:lstStyle/>
          <a:p>
            <a:pPr algn="ctr"/>
            <a:r>
              <a:rPr lang="en-IN" b="1" dirty="0" smtClean="0">
                <a:solidFill>
                  <a:srgbClr val="FF0000"/>
                </a:solidFill>
              </a:rPr>
              <a:t>W</a:t>
            </a:r>
            <a:r>
              <a:rPr b="1" dirty="0" smtClean="0">
                <a:solidFill>
                  <a:srgbClr val="FF0000"/>
                </a:solidFill>
              </a:rPr>
              <a:t>ho should file what</a:t>
            </a:r>
            <a:endParaRPr lang="en-IN" b="1" dirty="0">
              <a:solidFill>
                <a:srgbClr val="FF0000"/>
              </a:solidFill>
            </a:endParaRPr>
          </a:p>
        </p:txBody>
      </p:sp>
      <p:graphicFrame>
        <p:nvGraphicFramePr>
          <p:cNvPr id="4" name="Content Placeholder 3"/>
          <p:cNvGraphicFramePr>
            <a:graphicFrameLocks noGrp="1"/>
          </p:cNvGraphicFramePr>
          <p:nvPr>
            <p:ph idx="1"/>
            <p:extLst>
              <p:ext uri="{D42A27DB-BD31-4B8C-83A1-F6EECF244321}">
                <p14:modId xmlns="" xmlns:p14="http://schemas.microsoft.com/office/powerpoint/2010/main" val="2163435726"/>
              </p:ext>
            </p:extLst>
          </p:nvPr>
        </p:nvGraphicFramePr>
        <p:xfrm>
          <a:off x="1436914" y="1226032"/>
          <a:ext cx="9548950" cy="5158763"/>
        </p:xfrm>
        <a:graphic>
          <a:graphicData uri="http://schemas.openxmlformats.org/drawingml/2006/table">
            <a:tbl>
              <a:tblPr firstRow="1" bandRow="1">
                <a:tableStyleId>{5C22544A-7EE6-4342-B048-85BDC9FD1C3A}</a:tableStyleId>
              </a:tblPr>
              <a:tblGrid>
                <a:gridCol w="4774475"/>
                <a:gridCol w="4774475"/>
              </a:tblGrid>
              <a:tr h="346894">
                <a:tc>
                  <a:txBody>
                    <a:bodyPr/>
                    <a:lstStyle/>
                    <a:p>
                      <a:r>
                        <a:rPr lang="en-US" dirty="0" smtClean="0"/>
                        <a:t>Nature of </a:t>
                      </a:r>
                      <a:r>
                        <a:rPr lang="en-US" baseline="0" dirty="0" smtClean="0"/>
                        <a:t> taxpayer</a:t>
                      </a:r>
                      <a:endParaRPr lang="en-IN" dirty="0"/>
                    </a:p>
                  </a:txBody>
                  <a:tcPr marL="121920" marR="121920"/>
                </a:tc>
                <a:tc>
                  <a:txBody>
                    <a:bodyPr/>
                    <a:lstStyle/>
                    <a:p>
                      <a:r>
                        <a:rPr lang="en-US" dirty="0" smtClean="0"/>
                        <a:t>Must file</a:t>
                      </a:r>
                      <a:endParaRPr lang="en-IN" dirty="0"/>
                    </a:p>
                  </a:txBody>
                  <a:tcPr marL="121920" marR="121920"/>
                </a:tc>
              </a:tr>
              <a:tr h="607065">
                <a:tc>
                  <a:txBody>
                    <a:bodyPr/>
                    <a:lstStyle/>
                    <a:p>
                      <a:r>
                        <a:rPr lang="en-US" dirty="0" smtClean="0"/>
                        <a:t>Taxpayer</a:t>
                      </a:r>
                      <a:r>
                        <a:rPr lang="en-US" baseline="0" dirty="0" smtClean="0"/>
                        <a:t> under regular scheme</a:t>
                      </a:r>
                      <a:endParaRPr lang="en-IN" dirty="0"/>
                    </a:p>
                  </a:txBody>
                  <a:tcPr marL="121920" marR="121920"/>
                </a:tc>
                <a:tc>
                  <a:txBody>
                    <a:bodyPr/>
                    <a:lstStyle/>
                    <a:p>
                      <a:r>
                        <a:rPr lang="en-US" dirty="0" smtClean="0"/>
                        <a:t>Monthly</a:t>
                      </a:r>
                      <a:r>
                        <a:rPr lang="en-US" baseline="0" dirty="0" smtClean="0"/>
                        <a:t> GSTR-1, GSTR-2, GSTR-3</a:t>
                      </a:r>
                    </a:p>
                    <a:p>
                      <a:r>
                        <a:rPr lang="en-US" baseline="0" dirty="0" smtClean="0"/>
                        <a:t>Annual Return</a:t>
                      </a:r>
                      <a:endParaRPr lang="en-IN" dirty="0"/>
                    </a:p>
                  </a:txBody>
                  <a:tcPr marL="121920" marR="121920"/>
                </a:tc>
              </a:tr>
              <a:tr h="403883">
                <a:tc>
                  <a:txBody>
                    <a:bodyPr/>
                    <a:lstStyle/>
                    <a:p>
                      <a:r>
                        <a:rPr lang="en-US" dirty="0" smtClean="0"/>
                        <a:t>Taxpayer</a:t>
                      </a:r>
                      <a:r>
                        <a:rPr lang="en-US" baseline="0" dirty="0" smtClean="0"/>
                        <a:t> under composition scheme</a:t>
                      </a:r>
                      <a:endParaRPr lang="en-IN" dirty="0"/>
                    </a:p>
                  </a:txBody>
                  <a:tcPr marL="121920" marR="121920"/>
                </a:tc>
                <a:tc>
                  <a:txBody>
                    <a:bodyPr/>
                    <a:lstStyle/>
                    <a:p>
                      <a:r>
                        <a:rPr lang="en-US" dirty="0" smtClean="0"/>
                        <a:t>Quarterly </a:t>
                      </a:r>
                      <a:r>
                        <a:rPr lang="en-US" baseline="0" dirty="0" smtClean="0"/>
                        <a:t> GSTR-4,  Annual Return</a:t>
                      </a:r>
                      <a:endParaRPr lang="en-IN" dirty="0"/>
                    </a:p>
                  </a:txBody>
                  <a:tcPr marL="121920" marR="121920"/>
                </a:tc>
              </a:tr>
              <a:tr h="867236">
                <a:tc>
                  <a:txBody>
                    <a:bodyPr/>
                    <a:lstStyle/>
                    <a:p>
                      <a:r>
                        <a:rPr lang="en-US" dirty="0" smtClean="0"/>
                        <a:t>Casual</a:t>
                      </a:r>
                      <a:r>
                        <a:rPr lang="en-US" baseline="0" dirty="0" smtClean="0"/>
                        <a:t> Taxpayer</a:t>
                      </a:r>
                      <a:endParaRPr lang="en-IN" dirty="0"/>
                    </a:p>
                  </a:txBody>
                  <a:tcPr marL="121920" marR="12192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GSTR-1, GSTR-2, GSTR-3 during validity period of registration</a:t>
                      </a:r>
                      <a:endParaRPr lang="en-IN"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 and GSTR-5 on expiry of registration</a:t>
                      </a:r>
                      <a:endParaRPr lang="en-IN" dirty="0"/>
                    </a:p>
                  </a:txBody>
                  <a:tcPr marL="121920" marR="121920"/>
                </a:tc>
              </a:tr>
              <a:tr h="867236">
                <a:tc>
                  <a:txBody>
                    <a:bodyPr/>
                    <a:lstStyle/>
                    <a:p>
                      <a:r>
                        <a:rPr lang="en-US" dirty="0" smtClean="0"/>
                        <a:t>Non-resident Foreign Taxpayer</a:t>
                      </a:r>
                      <a:endParaRPr lang="en-IN" dirty="0"/>
                    </a:p>
                  </a:txBody>
                  <a:tcPr marL="121920" marR="12192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GSTR-1, GSTR-2, GSTR-3 during validity period of registration</a:t>
                      </a:r>
                      <a:endParaRPr lang="en-IN"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 and GSTR-5 on expiry of registration</a:t>
                      </a:r>
                      <a:endParaRPr lang="en-IN" dirty="0"/>
                    </a:p>
                  </a:txBody>
                  <a:tcPr marL="121920" marR="121920"/>
                </a:tc>
              </a:tr>
              <a:tr h="607065">
                <a:tc>
                  <a:txBody>
                    <a:bodyPr/>
                    <a:lstStyle/>
                    <a:p>
                      <a:r>
                        <a:rPr lang="en-US" dirty="0" smtClean="0"/>
                        <a:t>Input Service</a:t>
                      </a:r>
                      <a:r>
                        <a:rPr lang="en-US" baseline="0" dirty="0" smtClean="0"/>
                        <a:t> Distributor</a:t>
                      </a:r>
                      <a:endParaRPr lang="en-IN" dirty="0"/>
                    </a:p>
                  </a:txBody>
                  <a:tcPr marL="121920" marR="12192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Monthly GSTR-6</a:t>
                      </a:r>
                    </a:p>
                    <a:p>
                      <a:pPr marL="0" marR="0" indent="0" algn="l" defTabSz="914400" rtl="0" eaLnBrk="1" fontAlgn="auto" latinLnBrk="0" hangingPunct="1">
                        <a:lnSpc>
                          <a:spcPct val="100000"/>
                        </a:lnSpc>
                        <a:spcBef>
                          <a:spcPts val="0"/>
                        </a:spcBef>
                        <a:spcAft>
                          <a:spcPts val="0"/>
                        </a:spcAft>
                        <a:buClrTx/>
                        <a:buSzTx/>
                        <a:buFontTx/>
                        <a:buNone/>
                        <a:tabLst/>
                        <a:defRPr/>
                      </a:pPr>
                      <a:endParaRPr lang="en-IN" dirty="0"/>
                    </a:p>
                  </a:txBody>
                  <a:tcPr marL="121920" marR="121920"/>
                </a:tc>
              </a:tr>
              <a:tr h="607065">
                <a:tc>
                  <a:txBody>
                    <a:bodyPr/>
                    <a:lstStyle/>
                    <a:p>
                      <a:r>
                        <a:rPr lang="en-US" dirty="0" smtClean="0"/>
                        <a:t>TDS Authority</a:t>
                      </a:r>
                      <a:endParaRPr lang="en-IN" dirty="0"/>
                    </a:p>
                  </a:txBody>
                  <a:tcPr marL="121920" marR="12192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GSTR-7 for the month in which TDS is done, Annual</a:t>
                      </a:r>
                      <a:r>
                        <a:rPr lang="en-US" baseline="0" dirty="0" smtClean="0"/>
                        <a:t> Return</a:t>
                      </a:r>
                      <a:endParaRPr lang="en-IN" dirty="0"/>
                    </a:p>
                  </a:txBody>
                  <a:tcPr marL="121920" marR="121920"/>
                </a:tc>
              </a:tr>
              <a:tr h="607065">
                <a:tc>
                  <a:txBody>
                    <a:bodyPr/>
                    <a:lstStyle/>
                    <a:p>
                      <a:r>
                        <a:rPr lang="en-US" dirty="0" smtClean="0"/>
                        <a:t>UN</a:t>
                      </a:r>
                      <a:r>
                        <a:rPr lang="en-US" baseline="0" dirty="0" smtClean="0"/>
                        <a:t> Bodies and UID Cases</a:t>
                      </a:r>
                      <a:endParaRPr lang="en-IN" dirty="0"/>
                    </a:p>
                  </a:txBody>
                  <a:tcPr marL="121920" marR="12192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GSTR-2 for the</a:t>
                      </a:r>
                      <a:r>
                        <a:rPr lang="en-US" baseline="0" dirty="0" smtClean="0"/>
                        <a:t> month in which inward supplies are received [sec. 19 (6)]</a:t>
                      </a:r>
                      <a:endParaRPr lang="en-IN" dirty="0"/>
                    </a:p>
                  </a:txBody>
                  <a:tcPr marL="121920" marR="121920"/>
                </a:tc>
              </a:tr>
            </a:tbl>
          </a:graphicData>
        </a:graphic>
      </p:graphicFrame>
    </p:spTree>
    <p:extLst>
      <p:ext uri="{BB962C8B-B14F-4D97-AF65-F5344CB8AC3E}">
        <p14:creationId xmlns="" xmlns:p14="http://schemas.microsoft.com/office/powerpoint/2010/main" val="658465447"/>
      </p:ext>
    </p:extLst>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998616" y="704088"/>
            <a:ext cx="8569235" cy="667512"/>
          </a:xfrm>
        </p:spPr>
        <p:txBody>
          <a:bodyPr>
            <a:normAutofit fontScale="90000"/>
          </a:bodyPr>
          <a:lstStyle/>
          <a:p>
            <a:pPr algn="ctr"/>
            <a:r>
              <a:rPr lang="en-US" sz="3500" b="1" dirty="0" smtClean="0">
                <a:solidFill>
                  <a:srgbClr val="FF0000"/>
                </a:solidFill>
              </a:rPr>
              <a:t>GSTR-4 – Return of Composition dealer</a:t>
            </a:r>
            <a:endParaRPr lang="en-IN" sz="3500" b="1" dirty="0">
              <a:solidFill>
                <a:srgbClr val="FF0000"/>
              </a:solidFill>
            </a:endParaRPr>
          </a:p>
        </p:txBody>
      </p:sp>
      <p:sp>
        <p:nvSpPr>
          <p:cNvPr id="2" name="Content Placeholder 1"/>
          <p:cNvSpPr>
            <a:spLocks noGrp="1"/>
          </p:cNvSpPr>
          <p:nvPr>
            <p:ph idx="1"/>
          </p:nvPr>
        </p:nvSpPr>
        <p:spPr>
          <a:xfrm>
            <a:off x="1141412" y="1528354"/>
            <a:ext cx="9905999" cy="4754880"/>
          </a:xfrm>
        </p:spPr>
        <p:txBody>
          <a:bodyPr>
            <a:normAutofit fontScale="92500" lnSpcReduction="20000"/>
          </a:bodyPr>
          <a:lstStyle/>
          <a:p>
            <a:r>
              <a:rPr lang="en-US" dirty="0" smtClean="0">
                <a:solidFill>
                  <a:schemeClr val="bg1"/>
                </a:solidFill>
              </a:rPr>
              <a:t>To be filed quarterly</a:t>
            </a:r>
          </a:p>
          <a:p>
            <a:r>
              <a:rPr lang="en-US" dirty="0" smtClean="0">
                <a:solidFill>
                  <a:schemeClr val="bg1"/>
                </a:solidFill>
              </a:rPr>
              <a:t>Invoice details auto-populated from </a:t>
            </a:r>
          </a:p>
          <a:p>
            <a:pPr lvl="1"/>
            <a:r>
              <a:rPr lang="en-US" dirty="0" smtClean="0">
                <a:solidFill>
                  <a:schemeClr val="bg1"/>
                </a:solidFill>
              </a:rPr>
              <a:t>RD inward supplies – from GSTR-1 of counterparties</a:t>
            </a:r>
          </a:p>
          <a:p>
            <a:r>
              <a:rPr lang="en-US" dirty="0" smtClean="0">
                <a:solidFill>
                  <a:schemeClr val="bg1"/>
                </a:solidFill>
              </a:rPr>
              <a:t>Details to be furnished</a:t>
            </a:r>
          </a:p>
          <a:p>
            <a:pPr lvl="1"/>
            <a:r>
              <a:rPr lang="en-US" dirty="0">
                <a:solidFill>
                  <a:schemeClr val="bg1"/>
                </a:solidFill>
              </a:rPr>
              <a:t>URD inward supplies </a:t>
            </a:r>
          </a:p>
          <a:p>
            <a:pPr lvl="1"/>
            <a:r>
              <a:rPr lang="en-US" dirty="0">
                <a:solidFill>
                  <a:schemeClr val="bg1"/>
                </a:solidFill>
              </a:rPr>
              <a:t>Import of goods </a:t>
            </a:r>
            <a:r>
              <a:rPr lang="en-US" dirty="0" smtClean="0">
                <a:solidFill>
                  <a:schemeClr val="bg1"/>
                </a:solidFill>
              </a:rPr>
              <a:t>and/or services</a:t>
            </a:r>
          </a:p>
          <a:p>
            <a:r>
              <a:rPr lang="en-US" dirty="0" smtClean="0">
                <a:solidFill>
                  <a:schemeClr val="bg1"/>
                </a:solidFill>
              </a:rPr>
              <a:t>Summary details </a:t>
            </a:r>
          </a:p>
          <a:p>
            <a:pPr lvl="1"/>
            <a:r>
              <a:rPr lang="en-US" dirty="0" smtClean="0">
                <a:solidFill>
                  <a:schemeClr val="bg1"/>
                </a:solidFill>
              </a:rPr>
              <a:t>Outward supplies made</a:t>
            </a:r>
          </a:p>
          <a:p>
            <a:pPr lvl="1"/>
            <a:r>
              <a:rPr lang="en-US" dirty="0" smtClean="0">
                <a:solidFill>
                  <a:schemeClr val="bg1"/>
                </a:solidFill>
              </a:rPr>
              <a:t>Non-GST Supplies</a:t>
            </a:r>
          </a:p>
          <a:p>
            <a:pPr lvl="1"/>
            <a:r>
              <a:rPr lang="en-US" dirty="0" smtClean="0">
                <a:solidFill>
                  <a:schemeClr val="bg1"/>
                </a:solidFill>
              </a:rPr>
              <a:t>Exports</a:t>
            </a:r>
          </a:p>
          <a:p>
            <a:r>
              <a:rPr lang="en-US" dirty="0" smtClean="0">
                <a:solidFill>
                  <a:schemeClr val="bg1"/>
                </a:solidFill>
              </a:rPr>
              <a:t>Tax payable is auto-calculated and the same is paid from the Cash Ledger by debiting it,</a:t>
            </a:r>
          </a:p>
          <a:p>
            <a:pPr lvl="1"/>
            <a:endParaRPr lang="en-IN" dirty="0"/>
          </a:p>
        </p:txBody>
      </p:sp>
    </p:spTree>
    <p:extLst>
      <p:ext uri="{BB962C8B-B14F-4D97-AF65-F5344CB8AC3E}">
        <p14:creationId xmlns="" xmlns:p14="http://schemas.microsoft.com/office/powerpoint/2010/main" val="127062240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 calcmode="lin" valueType="num">
                                      <p:cBhvr additive="base">
                                        <p:cTn id="1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anim calcmode="lin" valueType="num">
                                      <p:cBhvr additive="base">
                                        <p:cTn id="2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 calcmode="lin" valueType="num">
                                      <p:cBhvr additive="base">
                                        <p:cTn id="27"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
                                            <p:txEl>
                                              <p:pRg st="5" end="5"/>
                                            </p:txEl>
                                          </p:spTgt>
                                        </p:tgtEl>
                                        <p:attrNameLst>
                                          <p:attrName>style.visibility</p:attrName>
                                        </p:attrNameLst>
                                      </p:cBhvr>
                                      <p:to>
                                        <p:strVal val="visible"/>
                                      </p:to>
                                    </p:set>
                                    <p:anim calcmode="lin" valueType="num">
                                      <p:cBhvr additive="base">
                                        <p:cTn id="31"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
                                            <p:txEl>
                                              <p:pRg st="6" end="6"/>
                                            </p:txEl>
                                          </p:spTgt>
                                        </p:tgtEl>
                                        <p:attrNameLst>
                                          <p:attrName>style.visibility</p:attrName>
                                        </p:attrNameLst>
                                      </p:cBhvr>
                                      <p:to>
                                        <p:strVal val="visible"/>
                                      </p:to>
                                    </p:set>
                                    <p:anim calcmode="lin" valueType="num">
                                      <p:cBhvr additive="base">
                                        <p:cTn id="37"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6" end="6"/>
                                            </p:txEl>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2">
                                            <p:txEl>
                                              <p:pRg st="7" end="7"/>
                                            </p:txEl>
                                          </p:spTgt>
                                        </p:tgtEl>
                                        <p:attrNameLst>
                                          <p:attrName>style.visibility</p:attrName>
                                        </p:attrNameLst>
                                      </p:cBhvr>
                                      <p:to>
                                        <p:strVal val="visible"/>
                                      </p:to>
                                    </p:set>
                                    <p:anim calcmode="lin" valueType="num">
                                      <p:cBhvr additive="base">
                                        <p:cTn id="41"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2">
                                            <p:txEl>
                                              <p:pRg st="7" end="7"/>
                                            </p:txEl>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2">
                                            <p:txEl>
                                              <p:pRg st="8" end="8"/>
                                            </p:txEl>
                                          </p:spTgt>
                                        </p:tgtEl>
                                        <p:attrNameLst>
                                          <p:attrName>style.visibility</p:attrName>
                                        </p:attrNameLst>
                                      </p:cBhvr>
                                      <p:to>
                                        <p:strVal val="visible"/>
                                      </p:to>
                                    </p:set>
                                    <p:anim calcmode="lin" valueType="num">
                                      <p:cBhvr additive="base">
                                        <p:cTn id="45"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2">
                                            <p:txEl>
                                              <p:pRg st="8" end="8"/>
                                            </p:txEl>
                                          </p:spTgt>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2">
                                            <p:txEl>
                                              <p:pRg st="9" end="9"/>
                                            </p:txEl>
                                          </p:spTgt>
                                        </p:tgtEl>
                                        <p:attrNameLst>
                                          <p:attrName>style.visibility</p:attrName>
                                        </p:attrNameLst>
                                      </p:cBhvr>
                                      <p:to>
                                        <p:strVal val="visible"/>
                                      </p:to>
                                    </p:set>
                                    <p:anim calcmode="lin" valueType="num">
                                      <p:cBhvr additive="base">
                                        <p:cTn id="49" dur="500" fill="hold"/>
                                        <p:tgtEl>
                                          <p:spTgt spid="2">
                                            <p:txEl>
                                              <p:pRg st="9" end="9"/>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
                                            <p:txEl>
                                              <p:pRg st="10" end="10"/>
                                            </p:txEl>
                                          </p:spTgt>
                                        </p:tgtEl>
                                        <p:attrNameLst>
                                          <p:attrName>style.visibility</p:attrName>
                                        </p:attrNameLst>
                                      </p:cBhvr>
                                      <p:to>
                                        <p:strVal val="visible"/>
                                      </p:to>
                                    </p:set>
                                    <p:anim calcmode="lin" valueType="num">
                                      <p:cBhvr additive="base">
                                        <p:cTn id="55" dur="500" fill="hold"/>
                                        <p:tgtEl>
                                          <p:spTgt spid="2">
                                            <p:txEl>
                                              <p:pRg st="10" end="1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345474" y="914400"/>
            <a:ext cx="9353006" cy="685800"/>
          </a:xfrm>
        </p:spPr>
        <p:txBody>
          <a:bodyPr>
            <a:normAutofit/>
          </a:bodyPr>
          <a:lstStyle/>
          <a:p>
            <a:pPr algn="ctr"/>
            <a:r>
              <a:rPr lang="en-US" b="1" dirty="0">
                <a:solidFill>
                  <a:srgbClr val="FF0000"/>
                </a:solidFill>
              </a:rPr>
              <a:t>GSTR-3 – Monthly Return</a:t>
            </a:r>
            <a:endParaRPr lang="en-IN" b="1" dirty="0"/>
          </a:p>
        </p:txBody>
      </p:sp>
      <p:sp>
        <p:nvSpPr>
          <p:cNvPr id="2" name="Content Placeholder 1"/>
          <p:cNvSpPr>
            <a:spLocks noGrp="1"/>
          </p:cNvSpPr>
          <p:nvPr>
            <p:ph idx="1"/>
          </p:nvPr>
        </p:nvSpPr>
        <p:spPr>
          <a:xfrm>
            <a:off x="1141412" y="1776549"/>
            <a:ext cx="9905999" cy="4014652"/>
          </a:xfrm>
        </p:spPr>
        <p:txBody>
          <a:bodyPr>
            <a:normAutofit fontScale="92500" lnSpcReduction="20000"/>
          </a:bodyPr>
          <a:lstStyle/>
          <a:p>
            <a:r>
              <a:rPr lang="en-US" dirty="0" err="1" smtClean="0">
                <a:solidFill>
                  <a:schemeClr val="bg1"/>
                </a:solidFill>
              </a:rPr>
              <a:t>Autopopulated</a:t>
            </a:r>
            <a:r>
              <a:rPr lang="en-US" dirty="0" smtClean="0">
                <a:solidFill>
                  <a:schemeClr val="bg1"/>
                </a:solidFill>
              </a:rPr>
              <a:t> Items</a:t>
            </a:r>
          </a:p>
          <a:p>
            <a:pPr lvl="1"/>
            <a:r>
              <a:rPr lang="en-US" dirty="0" smtClean="0">
                <a:solidFill>
                  <a:schemeClr val="bg1"/>
                </a:solidFill>
              </a:rPr>
              <a:t>Taxpayer Identity details</a:t>
            </a:r>
          </a:p>
          <a:p>
            <a:pPr lvl="1"/>
            <a:r>
              <a:rPr lang="en-US" dirty="0" smtClean="0">
                <a:solidFill>
                  <a:schemeClr val="bg1"/>
                </a:solidFill>
              </a:rPr>
              <a:t>Details of Inward Supplies and outward supplies, revisions of invoices, credit and debit notes, TDS credits, ITC received, Output tax, ITC reversal on mismatched invoices, </a:t>
            </a:r>
          </a:p>
          <a:p>
            <a:r>
              <a:rPr lang="en-US" dirty="0" smtClean="0">
                <a:solidFill>
                  <a:schemeClr val="bg1"/>
                </a:solidFill>
              </a:rPr>
              <a:t>To be filled</a:t>
            </a:r>
          </a:p>
          <a:p>
            <a:pPr lvl="1"/>
            <a:r>
              <a:rPr lang="en-US" dirty="0" smtClean="0">
                <a:solidFill>
                  <a:schemeClr val="bg1"/>
                </a:solidFill>
              </a:rPr>
              <a:t>ITC Reversal on account of adjustments</a:t>
            </a:r>
          </a:p>
          <a:p>
            <a:pPr lvl="1"/>
            <a:r>
              <a:rPr lang="en-US" dirty="0" smtClean="0">
                <a:solidFill>
                  <a:schemeClr val="bg1"/>
                </a:solidFill>
              </a:rPr>
              <a:t>Debit entries from Cash Ledger and ITC ledger</a:t>
            </a:r>
          </a:p>
          <a:p>
            <a:pPr lvl="1"/>
            <a:r>
              <a:rPr lang="en-US" dirty="0" smtClean="0">
                <a:solidFill>
                  <a:schemeClr val="bg1"/>
                </a:solidFill>
              </a:rPr>
              <a:t>Options relating to Refund claims</a:t>
            </a:r>
            <a:endParaRPr lang="en-IN" dirty="0">
              <a:solidFill>
                <a:schemeClr val="bg1"/>
              </a:solidFill>
            </a:endParaRPr>
          </a:p>
          <a:p>
            <a:r>
              <a:rPr lang="en-US" dirty="0" smtClean="0">
                <a:solidFill>
                  <a:schemeClr val="bg1"/>
                </a:solidFill>
              </a:rPr>
              <a:t>Treated as a non-filer if GSTR-3 is not filed but both GSTR-1 and GSTR-2 are filed</a:t>
            </a:r>
          </a:p>
          <a:p>
            <a:r>
              <a:rPr lang="en-US" dirty="0" smtClean="0">
                <a:solidFill>
                  <a:schemeClr val="bg1"/>
                </a:solidFill>
              </a:rPr>
              <a:t>Return would be treated as Invalid if short payment is made</a:t>
            </a:r>
          </a:p>
        </p:txBody>
      </p:sp>
    </p:spTree>
    <p:extLst>
      <p:ext uri="{BB962C8B-B14F-4D97-AF65-F5344CB8AC3E}">
        <p14:creationId xmlns="" xmlns:p14="http://schemas.microsoft.com/office/powerpoint/2010/main" val="195845683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1000"/>
                                        <p:tgtEl>
                                          <p:spTgt spid="2">
                                            <p:txEl>
                                              <p:pRg st="1" end="1"/>
                                            </p:txEl>
                                          </p:spTgt>
                                        </p:tgtEl>
                                      </p:cBhvr>
                                    </p:animEffect>
                                    <p:anim calcmode="lin" valueType="num">
                                      <p:cBhvr>
                                        <p:cTn id="13"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2">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1000"/>
                                        <p:tgtEl>
                                          <p:spTgt spid="2">
                                            <p:txEl>
                                              <p:pRg st="2" end="2"/>
                                            </p:txEl>
                                          </p:spTgt>
                                        </p:tgtEl>
                                      </p:cBhvr>
                                    </p:animEffect>
                                    <p:anim calcmode="lin" valueType="num">
                                      <p:cBhvr>
                                        <p:cTn id="1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2">
                                            <p:txEl>
                                              <p:pRg st="3" end="3"/>
                                            </p:txEl>
                                          </p:spTgt>
                                        </p:tgtEl>
                                        <p:attrNameLst>
                                          <p:attrName>style.visibility</p:attrName>
                                        </p:attrNameLst>
                                      </p:cBhvr>
                                      <p:to>
                                        <p:strVal val="visible"/>
                                      </p:to>
                                    </p:set>
                                    <p:animEffect transition="in" filter="fade">
                                      <p:cBhvr>
                                        <p:cTn id="24" dur="1000"/>
                                        <p:tgtEl>
                                          <p:spTgt spid="2">
                                            <p:txEl>
                                              <p:pRg st="3" end="3"/>
                                            </p:txEl>
                                          </p:spTgt>
                                        </p:tgtEl>
                                      </p:cBhvr>
                                    </p:animEffect>
                                    <p:anim calcmode="lin" valueType="num">
                                      <p:cBhvr>
                                        <p:cTn id="2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2">
                                            <p:txEl>
                                              <p:pRg st="3" end="3"/>
                                            </p:txEl>
                                          </p:spTgt>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
                                            <p:txEl>
                                              <p:pRg st="4" end="4"/>
                                            </p:txEl>
                                          </p:spTgt>
                                        </p:tgtEl>
                                        <p:attrNameLst>
                                          <p:attrName>style.visibility</p:attrName>
                                        </p:attrNameLst>
                                      </p:cBhvr>
                                      <p:to>
                                        <p:strVal val="visible"/>
                                      </p:to>
                                    </p:set>
                                    <p:animEffect transition="in" filter="fade">
                                      <p:cBhvr>
                                        <p:cTn id="29" dur="1000"/>
                                        <p:tgtEl>
                                          <p:spTgt spid="2">
                                            <p:txEl>
                                              <p:pRg st="4" end="4"/>
                                            </p:txEl>
                                          </p:spTgt>
                                        </p:tgtEl>
                                      </p:cBhvr>
                                    </p:animEffect>
                                    <p:anim calcmode="lin" valueType="num">
                                      <p:cBhvr>
                                        <p:cTn id="30"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1" dur="1000" fill="hold"/>
                                        <p:tgtEl>
                                          <p:spTgt spid="2">
                                            <p:txEl>
                                              <p:pRg st="4" end="4"/>
                                            </p:txEl>
                                          </p:spTgt>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2">
                                            <p:txEl>
                                              <p:pRg st="5" end="5"/>
                                            </p:txEl>
                                          </p:spTgt>
                                        </p:tgtEl>
                                        <p:attrNameLst>
                                          <p:attrName>style.visibility</p:attrName>
                                        </p:attrNameLst>
                                      </p:cBhvr>
                                      <p:to>
                                        <p:strVal val="visible"/>
                                      </p:to>
                                    </p:set>
                                    <p:animEffect transition="in" filter="fade">
                                      <p:cBhvr>
                                        <p:cTn id="34" dur="1000"/>
                                        <p:tgtEl>
                                          <p:spTgt spid="2">
                                            <p:txEl>
                                              <p:pRg st="5" end="5"/>
                                            </p:txEl>
                                          </p:spTgt>
                                        </p:tgtEl>
                                      </p:cBhvr>
                                    </p:animEffect>
                                    <p:anim calcmode="lin" valueType="num">
                                      <p:cBhvr>
                                        <p:cTn id="35"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36" dur="1000" fill="hold"/>
                                        <p:tgtEl>
                                          <p:spTgt spid="2">
                                            <p:txEl>
                                              <p:pRg st="5" end="5"/>
                                            </p:txEl>
                                          </p:spTgt>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2">
                                            <p:txEl>
                                              <p:pRg st="6" end="6"/>
                                            </p:txEl>
                                          </p:spTgt>
                                        </p:tgtEl>
                                        <p:attrNameLst>
                                          <p:attrName>style.visibility</p:attrName>
                                        </p:attrNameLst>
                                      </p:cBhvr>
                                      <p:to>
                                        <p:strVal val="visible"/>
                                      </p:to>
                                    </p:set>
                                    <p:animEffect transition="in" filter="fade">
                                      <p:cBhvr>
                                        <p:cTn id="39" dur="1000"/>
                                        <p:tgtEl>
                                          <p:spTgt spid="2">
                                            <p:txEl>
                                              <p:pRg st="6" end="6"/>
                                            </p:txEl>
                                          </p:spTgt>
                                        </p:tgtEl>
                                      </p:cBhvr>
                                    </p:animEffect>
                                    <p:anim calcmode="lin" valueType="num">
                                      <p:cBhvr>
                                        <p:cTn id="40"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41" dur="1000" fill="hold"/>
                                        <p:tgtEl>
                                          <p:spTgt spid="2">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2">
                                            <p:txEl>
                                              <p:pRg st="7" end="7"/>
                                            </p:txEl>
                                          </p:spTgt>
                                        </p:tgtEl>
                                        <p:attrNameLst>
                                          <p:attrName>style.visibility</p:attrName>
                                        </p:attrNameLst>
                                      </p:cBhvr>
                                      <p:to>
                                        <p:strVal val="visible"/>
                                      </p:to>
                                    </p:set>
                                    <p:animEffect transition="in" filter="fade">
                                      <p:cBhvr>
                                        <p:cTn id="46" dur="1000"/>
                                        <p:tgtEl>
                                          <p:spTgt spid="2">
                                            <p:txEl>
                                              <p:pRg st="7" end="7"/>
                                            </p:txEl>
                                          </p:spTgt>
                                        </p:tgtEl>
                                      </p:cBhvr>
                                    </p:animEffect>
                                    <p:anim calcmode="lin" valueType="num">
                                      <p:cBhvr>
                                        <p:cTn id="47" dur="1000" fill="hold"/>
                                        <p:tgtEl>
                                          <p:spTgt spid="2">
                                            <p:txEl>
                                              <p:pRg st="7" end="7"/>
                                            </p:txEl>
                                          </p:spTgt>
                                        </p:tgtEl>
                                        <p:attrNameLst>
                                          <p:attrName>ppt_x</p:attrName>
                                        </p:attrNameLst>
                                      </p:cBhvr>
                                      <p:tavLst>
                                        <p:tav tm="0">
                                          <p:val>
                                            <p:strVal val="#ppt_x"/>
                                          </p:val>
                                        </p:tav>
                                        <p:tav tm="100000">
                                          <p:val>
                                            <p:strVal val="#ppt_x"/>
                                          </p:val>
                                        </p:tav>
                                      </p:tavLst>
                                    </p:anim>
                                    <p:anim calcmode="lin" valueType="num">
                                      <p:cBhvr>
                                        <p:cTn id="48" dur="1000" fill="hold"/>
                                        <p:tgtEl>
                                          <p:spTgt spid="2">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2">
                                            <p:txEl>
                                              <p:pRg st="8" end="8"/>
                                            </p:txEl>
                                          </p:spTgt>
                                        </p:tgtEl>
                                        <p:attrNameLst>
                                          <p:attrName>style.visibility</p:attrName>
                                        </p:attrNameLst>
                                      </p:cBhvr>
                                      <p:to>
                                        <p:strVal val="visible"/>
                                      </p:to>
                                    </p:set>
                                    <p:animEffect transition="in" filter="fade">
                                      <p:cBhvr>
                                        <p:cTn id="53" dur="1000"/>
                                        <p:tgtEl>
                                          <p:spTgt spid="2">
                                            <p:txEl>
                                              <p:pRg st="8" end="8"/>
                                            </p:txEl>
                                          </p:spTgt>
                                        </p:tgtEl>
                                      </p:cBhvr>
                                    </p:animEffect>
                                    <p:anim calcmode="lin" valueType="num">
                                      <p:cBhvr>
                                        <p:cTn id="54" dur="1000" fill="hold"/>
                                        <p:tgtEl>
                                          <p:spTgt spid="2">
                                            <p:txEl>
                                              <p:pRg st="8" end="8"/>
                                            </p:txEl>
                                          </p:spTgt>
                                        </p:tgtEl>
                                        <p:attrNameLst>
                                          <p:attrName>ppt_x</p:attrName>
                                        </p:attrNameLst>
                                      </p:cBhvr>
                                      <p:tavLst>
                                        <p:tav tm="0">
                                          <p:val>
                                            <p:strVal val="#ppt_x"/>
                                          </p:val>
                                        </p:tav>
                                        <p:tav tm="100000">
                                          <p:val>
                                            <p:strVal val="#ppt_x"/>
                                          </p:val>
                                        </p:tav>
                                      </p:tavLst>
                                    </p:anim>
                                    <p:anim calcmode="lin" valueType="num">
                                      <p:cBhvr>
                                        <p:cTn id="55" dur="1000" fill="hold"/>
                                        <p:tgtEl>
                                          <p:spTgt spid="2">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332411" y="367937"/>
            <a:ext cx="9588138" cy="1466088"/>
          </a:xfrm>
        </p:spPr>
        <p:txBody>
          <a:bodyPr>
            <a:normAutofit/>
          </a:bodyPr>
          <a:lstStyle/>
          <a:p>
            <a:r>
              <a:rPr lang="en-US" sz="3500" b="1" dirty="0" smtClean="0">
                <a:solidFill>
                  <a:srgbClr val="FF0000"/>
                </a:solidFill>
              </a:rPr>
              <a:t>GSTR-5 – Return of a Non-Resident Foreign Taxpayer</a:t>
            </a:r>
            <a:endParaRPr lang="en-IN" sz="3500" b="1" dirty="0">
              <a:solidFill>
                <a:srgbClr val="FF0000"/>
              </a:solidFill>
            </a:endParaRPr>
          </a:p>
        </p:txBody>
      </p:sp>
      <p:sp>
        <p:nvSpPr>
          <p:cNvPr id="2" name="Content Placeholder 1"/>
          <p:cNvSpPr>
            <a:spLocks noGrp="1"/>
          </p:cNvSpPr>
          <p:nvPr>
            <p:ph idx="1"/>
          </p:nvPr>
        </p:nvSpPr>
        <p:spPr>
          <a:xfrm>
            <a:off x="1123406" y="2057401"/>
            <a:ext cx="9953897" cy="4068763"/>
          </a:xfrm>
        </p:spPr>
        <p:txBody>
          <a:bodyPr>
            <a:normAutofit fontScale="85000" lnSpcReduction="20000"/>
          </a:bodyPr>
          <a:lstStyle/>
          <a:p>
            <a:r>
              <a:rPr lang="en-US" b="1" dirty="0" smtClean="0"/>
              <a:t>To be filed after the expiry of registration</a:t>
            </a:r>
          </a:p>
          <a:p>
            <a:endParaRPr lang="en-US" b="1" dirty="0" smtClean="0"/>
          </a:p>
          <a:p>
            <a:r>
              <a:rPr lang="en-US" b="1" dirty="0" smtClean="0"/>
              <a:t>Goods Imported, Outward Supplies</a:t>
            </a:r>
          </a:p>
          <a:p>
            <a:endParaRPr lang="en-US" b="1" dirty="0" smtClean="0"/>
          </a:p>
          <a:p>
            <a:r>
              <a:rPr lang="en-US" b="1" dirty="0" smtClean="0"/>
              <a:t>ITC availed on inputs and inward services</a:t>
            </a:r>
          </a:p>
          <a:p>
            <a:endParaRPr lang="en-US" b="1" dirty="0" smtClean="0"/>
          </a:p>
          <a:p>
            <a:r>
              <a:rPr lang="en-US" b="1" dirty="0" smtClean="0"/>
              <a:t>Closing Stock details of goods needs to be furnished</a:t>
            </a:r>
          </a:p>
          <a:p>
            <a:endParaRPr lang="en-US" b="1" dirty="0" smtClean="0"/>
          </a:p>
          <a:p>
            <a:r>
              <a:rPr lang="en-US" b="1" dirty="0" smtClean="0"/>
              <a:t>For the earlier tax periods GSTR-1,</a:t>
            </a:r>
            <a:r>
              <a:rPr lang="en-US" b="1" dirty="0"/>
              <a:t> </a:t>
            </a:r>
            <a:r>
              <a:rPr lang="en-US" b="1" dirty="0" smtClean="0"/>
              <a:t>GSTR-2, GSTR-3 to be filed</a:t>
            </a:r>
          </a:p>
          <a:p>
            <a:endParaRPr lang="en-IN" dirty="0"/>
          </a:p>
        </p:txBody>
      </p:sp>
    </p:spTree>
    <p:extLst>
      <p:ext uri="{BB962C8B-B14F-4D97-AF65-F5344CB8AC3E}">
        <p14:creationId xmlns="" xmlns:p14="http://schemas.microsoft.com/office/powerpoint/2010/main" val="107669059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 calcmode="lin" valueType="num">
                                      <p:cBhvr additive="base">
                                        <p:cTn id="19"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anim calcmode="lin" valueType="num">
                                      <p:cBhvr additive="base">
                                        <p:cTn id="25"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xEl>
                                              <p:pRg st="8" end="8"/>
                                            </p:txEl>
                                          </p:spTgt>
                                        </p:tgtEl>
                                        <p:attrNameLst>
                                          <p:attrName>style.visibility</p:attrName>
                                        </p:attrNameLst>
                                      </p:cBhvr>
                                      <p:to>
                                        <p:strVal val="visible"/>
                                      </p:to>
                                    </p:set>
                                    <p:anim calcmode="lin" valueType="num">
                                      <p:cBhvr additive="base">
                                        <p:cTn id="31"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1412" y="374073"/>
            <a:ext cx="9905999" cy="6026727"/>
          </a:xfrm>
        </p:spPr>
        <p:txBody>
          <a:bodyPr>
            <a:normAutofit fontScale="92500"/>
          </a:bodyPr>
          <a:lstStyle/>
          <a:p>
            <a:r>
              <a:rPr lang="en-US" dirty="0" smtClean="0">
                <a:solidFill>
                  <a:schemeClr val="bg1"/>
                </a:solidFill>
              </a:rPr>
              <a:t>(2) Every person who, on the day immediately preceding the appointed day, is registered or holds a </a:t>
            </a:r>
            <a:r>
              <a:rPr lang="en-US" dirty="0" err="1" smtClean="0">
                <a:solidFill>
                  <a:schemeClr val="bg1"/>
                </a:solidFill>
              </a:rPr>
              <a:t>licence</a:t>
            </a:r>
            <a:r>
              <a:rPr lang="en-US" dirty="0" smtClean="0">
                <a:solidFill>
                  <a:schemeClr val="bg1"/>
                </a:solidFill>
              </a:rPr>
              <a:t> under an existing law, shall be liable to be registered under this Act with effect from the appointed day. </a:t>
            </a:r>
          </a:p>
          <a:p>
            <a:r>
              <a:rPr lang="en-US" dirty="0" smtClean="0">
                <a:solidFill>
                  <a:schemeClr val="bg1"/>
                </a:solidFill>
              </a:rPr>
              <a:t>(3) Where a business carried on by a taxable person registered under this Act is transferred, whether on account of succession or otherwise, to another person as a going concern, the transferee or the successor, as the case may be, shall be liable to be registered with effect from the date of such transfer or succession. </a:t>
            </a:r>
          </a:p>
          <a:p>
            <a:r>
              <a:rPr lang="en-US" dirty="0" smtClean="0">
                <a:solidFill>
                  <a:schemeClr val="bg1"/>
                </a:solidFill>
              </a:rPr>
              <a:t>(4) Notwithstanding anything contained in sub-sections (1) and (3), in a case of transfer pursuant to sanction of a scheme or an arrangement for amalgamation or, as the case may be, demerger of two or more companies pursuant to an order of a High Court, Tribunal or otherwise, the transferee shall be liable to be registered, with effect from the date on which the Registrar of Companies issues a certificate of incorporation giving effect to such order of the High Court or Tribunal</a:t>
            </a:r>
            <a:endParaRPr lang="en-US"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194560" y="618518"/>
            <a:ext cx="7968344" cy="949025"/>
          </a:xfrm>
        </p:spPr>
        <p:txBody>
          <a:bodyPr/>
          <a:lstStyle/>
          <a:p>
            <a:pPr algn="ctr"/>
            <a:r>
              <a:rPr lang="en-US" b="1" dirty="0" smtClean="0">
                <a:solidFill>
                  <a:srgbClr val="FF0000"/>
                </a:solidFill>
              </a:rPr>
              <a:t>GSTR-6 -  Return of ISD</a:t>
            </a:r>
            <a:endParaRPr lang="en-IN" b="1" dirty="0">
              <a:solidFill>
                <a:srgbClr val="FF0000"/>
              </a:solidFill>
            </a:endParaRPr>
          </a:p>
        </p:txBody>
      </p:sp>
      <p:sp>
        <p:nvSpPr>
          <p:cNvPr id="2" name="Content Placeholder 1"/>
          <p:cNvSpPr>
            <a:spLocks noGrp="1"/>
          </p:cNvSpPr>
          <p:nvPr>
            <p:ph idx="1"/>
          </p:nvPr>
        </p:nvSpPr>
        <p:spPr>
          <a:xfrm>
            <a:off x="1141412" y="1737360"/>
            <a:ext cx="9905999" cy="4053841"/>
          </a:xfrm>
        </p:spPr>
        <p:txBody>
          <a:bodyPr>
            <a:normAutofit fontScale="92500" lnSpcReduction="10000"/>
          </a:bodyPr>
          <a:lstStyle/>
          <a:p>
            <a:r>
              <a:rPr lang="en-US" dirty="0" smtClean="0">
                <a:solidFill>
                  <a:schemeClr val="bg1"/>
                </a:solidFill>
              </a:rPr>
              <a:t>Invoice wise details to be provided for the Input tax claim – auto-populated from GSTR-1 of counterparties</a:t>
            </a:r>
          </a:p>
          <a:p>
            <a:endParaRPr lang="en-US" dirty="0" smtClean="0">
              <a:solidFill>
                <a:schemeClr val="bg1"/>
              </a:solidFill>
            </a:endParaRPr>
          </a:p>
          <a:p>
            <a:r>
              <a:rPr lang="en-US" dirty="0" smtClean="0">
                <a:solidFill>
                  <a:schemeClr val="bg1"/>
                </a:solidFill>
              </a:rPr>
              <a:t>To be filed by 13</a:t>
            </a:r>
            <a:r>
              <a:rPr lang="en-US" baseline="30000" dirty="0" smtClean="0">
                <a:solidFill>
                  <a:schemeClr val="bg1"/>
                </a:solidFill>
              </a:rPr>
              <a:t>th</a:t>
            </a:r>
            <a:r>
              <a:rPr lang="en-US" dirty="0" smtClean="0">
                <a:solidFill>
                  <a:schemeClr val="bg1"/>
                </a:solidFill>
              </a:rPr>
              <a:t> of the succeeding month</a:t>
            </a:r>
          </a:p>
          <a:p>
            <a:endParaRPr lang="en-US" dirty="0" smtClean="0">
              <a:solidFill>
                <a:schemeClr val="bg1"/>
              </a:solidFill>
            </a:endParaRPr>
          </a:p>
          <a:p>
            <a:r>
              <a:rPr lang="en-US" dirty="0" smtClean="0">
                <a:solidFill>
                  <a:schemeClr val="bg1"/>
                </a:solidFill>
              </a:rPr>
              <a:t>Details of distribution of Input Service Distribution</a:t>
            </a:r>
          </a:p>
          <a:p>
            <a:endParaRPr lang="en-US" dirty="0" smtClean="0">
              <a:solidFill>
                <a:schemeClr val="bg1"/>
              </a:solidFill>
            </a:endParaRPr>
          </a:p>
          <a:p>
            <a:r>
              <a:rPr lang="en-US" dirty="0" smtClean="0">
                <a:solidFill>
                  <a:schemeClr val="bg1"/>
                </a:solidFill>
              </a:rPr>
              <a:t>ISD Ledger part of the return</a:t>
            </a:r>
            <a:endParaRPr lang="en-IN" dirty="0">
              <a:solidFill>
                <a:schemeClr val="bg1"/>
              </a:solidFill>
            </a:endParaRPr>
          </a:p>
        </p:txBody>
      </p:sp>
    </p:spTree>
    <p:extLst>
      <p:ext uri="{BB962C8B-B14F-4D97-AF65-F5344CB8AC3E}">
        <p14:creationId xmlns="" xmlns:p14="http://schemas.microsoft.com/office/powerpoint/2010/main" val="109936215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diamond(in)">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diamond(in)">
                                      <p:cBhvr>
                                        <p:cTn id="12" dur="20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diamond(in)">
                                      <p:cBhvr>
                                        <p:cTn id="17" dur="2000"/>
                                        <p:tgtEl>
                                          <p:spTgt spid="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2">
                                            <p:txEl>
                                              <p:pRg st="6" end="6"/>
                                            </p:txEl>
                                          </p:spTgt>
                                        </p:tgtEl>
                                        <p:attrNameLst>
                                          <p:attrName>style.visibility</p:attrName>
                                        </p:attrNameLst>
                                      </p:cBhvr>
                                      <p:to>
                                        <p:strVal val="visible"/>
                                      </p:to>
                                    </p:set>
                                    <p:animEffect transition="in" filter="diamond(in)">
                                      <p:cBhvr>
                                        <p:cTn id="22" dur="20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141413" y="618518"/>
            <a:ext cx="9905998" cy="988213"/>
          </a:xfrm>
        </p:spPr>
        <p:txBody>
          <a:bodyPr/>
          <a:lstStyle/>
          <a:p>
            <a:pPr algn="ctr"/>
            <a:r>
              <a:rPr lang="en-US" b="1" dirty="0" smtClean="0">
                <a:solidFill>
                  <a:srgbClr val="FF0000"/>
                </a:solidFill>
              </a:rPr>
              <a:t>GSTR-7  -  TDS Return</a:t>
            </a:r>
            <a:endParaRPr lang="en-IN" b="1" dirty="0">
              <a:solidFill>
                <a:srgbClr val="FF0000"/>
              </a:solidFill>
            </a:endParaRPr>
          </a:p>
        </p:txBody>
      </p:sp>
      <p:sp>
        <p:nvSpPr>
          <p:cNvPr id="2" name="Content Placeholder 1"/>
          <p:cNvSpPr>
            <a:spLocks noGrp="1"/>
          </p:cNvSpPr>
          <p:nvPr>
            <p:ph idx="1"/>
          </p:nvPr>
        </p:nvSpPr>
        <p:spPr>
          <a:xfrm>
            <a:off x="1141412" y="1802674"/>
            <a:ext cx="9905999" cy="3988527"/>
          </a:xfrm>
        </p:spPr>
        <p:txBody>
          <a:bodyPr>
            <a:normAutofit/>
          </a:bodyPr>
          <a:lstStyle/>
          <a:p>
            <a:r>
              <a:rPr lang="en-US" dirty="0" smtClean="0">
                <a:solidFill>
                  <a:schemeClr val="bg1"/>
                </a:solidFill>
              </a:rPr>
              <a:t>TDS Authority must file within 10</a:t>
            </a:r>
            <a:r>
              <a:rPr lang="en-US" baseline="30000" dirty="0" smtClean="0">
                <a:solidFill>
                  <a:schemeClr val="bg1"/>
                </a:solidFill>
              </a:rPr>
              <a:t>th</a:t>
            </a:r>
            <a:r>
              <a:rPr lang="en-US" dirty="0" smtClean="0">
                <a:solidFill>
                  <a:schemeClr val="bg1"/>
                </a:solidFill>
              </a:rPr>
              <a:t> of the succeeding month of the month in which TDS is done</a:t>
            </a:r>
          </a:p>
          <a:p>
            <a:r>
              <a:rPr lang="en-US" dirty="0" smtClean="0">
                <a:solidFill>
                  <a:schemeClr val="bg1"/>
                </a:solidFill>
              </a:rPr>
              <a:t>Debit the Cash Ledger of the TDS Authority and make payment for the return</a:t>
            </a:r>
          </a:p>
          <a:p>
            <a:r>
              <a:rPr lang="en-US" dirty="0" smtClean="0">
                <a:solidFill>
                  <a:schemeClr val="bg1"/>
                </a:solidFill>
              </a:rPr>
              <a:t>TDS Authority to generate TDS certificates and issue the TDS Certificates to the persons from whom TDS is made</a:t>
            </a:r>
          </a:p>
          <a:p>
            <a:r>
              <a:rPr lang="en-US" dirty="0" smtClean="0">
                <a:solidFill>
                  <a:schemeClr val="bg1"/>
                </a:solidFill>
              </a:rPr>
              <a:t>Auto-populated as TDS payment in the ledger of supplier </a:t>
            </a:r>
            <a:endParaRPr lang="en-IN" dirty="0">
              <a:solidFill>
                <a:schemeClr val="bg1"/>
              </a:solidFill>
            </a:endParaRPr>
          </a:p>
        </p:txBody>
      </p:sp>
    </p:spTree>
    <p:extLst>
      <p:ext uri="{BB962C8B-B14F-4D97-AF65-F5344CB8AC3E}">
        <p14:creationId xmlns="" xmlns:p14="http://schemas.microsoft.com/office/powerpoint/2010/main" val="95830435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ox(in)">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ox(in)">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box(in)">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box(in)">
                                      <p:cBhvr>
                                        <p:cTn id="2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423850" y="152400"/>
            <a:ext cx="9653453" cy="696686"/>
          </a:xfrm>
        </p:spPr>
        <p:txBody>
          <a:bodyPr/>
          <a:lstStyle/>
          <a:p>
            <a:pPr algn="ctr"/>
            <a:r>
              <a:rPr lang="en-US" b="1" dirty="0" smtClean="0">
                <a:solidFill>
                  <a:srgbClr val="FF0000"/>
                </a:solidFill>
              </a:rPr>
              <a:t>GSTR-8   -   ANNUAL RETURN</a:t>
            </a:r>
            <a:endParaRPr lang="en-IN" b="1" dirty="0">
              <a:solidFill>
                <a:srgbClr val="FF0000"/>
              </a:solidFill>
            </a:endParaRPr>
          </a:p>
        </p:txBody>
      </p:sp>
      <p:sp>
        <p:nvSpPr>
          <p:cNvPr id="2" name="Content Placeholder 1"/>
          <p:cNvSpPr>
            <a:spLocks noGrp="1"/>
          </p:cNvSpPr>
          <p:nvPr>
            <p:ph idx="1"/>
          </p:nvPr>
        </p:nvSpPr>
        <p:spPr>
          <a:xfrm>
            <a:off x="849086" y="1143000"/>
            <a:ext cx="10733314" cy="4953000"/>
          </a:xfrm>
        </p:spPr>
        <p:txBody>
          <a:bodyPr>
            <a:normAutofit fontScale="85000" lnSpcReduction="10000"/>
          </a:bodyPr>
          <a:lstStyle/>
          <a:p>
            <a:pPr marL="274320" lvl="1">
              <a:spcBef>
                <a:spcPts val="600"/>
              </a:spcBef>
              <a:buClr>
                <a:schemeClr val="accent2"/>
              </a:buClr>
              <a:buNone/>
            </a:pPr>
            <a:r>
              <a:rPr lang="en-IN" b="1" u="sng" dirty="0" smtClean="0">
                <a:solidFill>
                  <a:schemeClr val="bg1"/>
                </a:solidFill>
              </a:rPr>
              <a:t>Who </a:t>
            </a:r>
            <a:r>
              <a:rPr lang="en-IN" b="1" u="sng" dirty="0">
                <a:solidFill>
                  <a:schemeClr val="bg1"/>
                </a:solidFill>
              </a:rPr>
              <a:t>has to file: </a:t>
            </a:r>
            <a:r>
              <a:rPr lang="en-IN" dirty="0">
                <a:solidFill>
                  <a:schemeClr val="bg1"/>
                </a:solidFill>
              </a:rPr>
              <a:t> Taxable person, other than input service </a:t>
            </a:r>
            <a:r>
              <a:rPr lang="en-IN" dirty="0" smtClean="0">
                <a:solidFill>
                  <a:schemeClr val="bg1"/>
                </a:solidFill>
              </a:rPr>
              <a:t>provider, </a:t>
            </a:r>
            <a:r>
              <a:rPr lang="en-IN" dirty="0">
                <a:solidFill>
                  <a:schemeClr val="bg1"/>
                </a:solidFill>
              </a:rPr>
              <a:t>TDS authority, Casual </a:t>
            </a:r>
            <a:r>
              <a:rPr lang="en-IN" dirty="0" smtClean="0">
                <a:solidFill>
                  <a:schemeClr val="bg1"/>
                </a:solidFill>
              </a:rPr>
              <a:t>Taxable </a:t>
            </a:r>
            <a:r>
              <a:rPr lang="en-IN" dirty="0">
                <a:solidFill>
                  <a:schemeClr val="bg1"/>
                </a:solidFill>
              </a:rPr>
              <a:t>person, Non Resident taxable </a:t>
            </a:r>
            <a:r>
              <a:rPr lang="en-IN" dirty="0" smtClean="0">
                <a:solidFill>
                  <a:schemeClr val="bg1"/>
                </a:solidFill>
              </a:rPr>
              <a:t>person, </a:t>
            </a:r>
            <a:endParaRPr lang="en-IN" b="1" u="sng" dirty="0">
              <a:solidFill>
                <a:schemeClr val="bg1"/>
              </a:solidFill>
            </a:endParaRPr>
          </a:p>
          <a:p>
            <a:r>
              <a:rPr lang="en-US" dirty="0" smtClean="0">
                <a:solidFill>
                  <a:schemeClr val="bg1"/>
                </a:solidFill>
              </a:rPr>
              <a:t>Not consolidation of monthly returns but is based on the annual financial statements of the assessee</a:t>
            </a:r>
          </a:p>
          <a:p>
            <a:r>
              <a:rPr lang="en-US" dirty="0" smtClean="0">
                <a:solidFill>
                  <a:schemeClr val="bg1"/>
                </a:solidFill>
              </a:rPr>
              <a:t>Reconciliation of consolidated monthly turnovers with the annual financial statements – to be done</a:t>
            </a:r>
          </a:p>
          <a:p>
            <a:r>
              <a:rPr lang="en-US" dirty="0" smtClean="0">
                <a:solidFill>
                  <a:schemeClr val="bg1"/>
                </a:solidFill>
              </a:rPr>
              <a:t>Audit report must be filed in cases where applicable</a:t>
            </a:r>
          </a:p>
          <a:p>
            <a:r>
              <a:rPr lang="en-US" dirty="0" smtClean="0">
                <a:solidFill>
                  <a:schemeClr val="bg1"/>
                </a:solidFill>
              </a:rPr>
              <a:t>Last date – 31</a:t>
            </a:r>
            <a:r>
              <a:rPr lang="en-US" baseline="30000" dirty="0" smtClean="0">
                <a:solidFill>
                  <a:schemeClr val="bg1"/>
                </a:solidFill>
              </a:rPr>
              <a:t>st</a:t>
            </a:r>
            <a:r>
              <a:rPr lang="en-US" dirty="0" smtClean="0">
                <a:solidFill>
                  <a:schemeClr val="bg1"/>
                </a:solidFill>
              </a:rPr>
              <a:t> of December,  following the close of the Financial Year</a:t>
            </a:r>
          </a:p>
          <a:p>
            <a:r>
              <a:rPr lang="en-US" dirty="0" smtClean="0">
                <a:solidFill>
                  <a:schemeClr val="bg1"/>
                </a:solidFill>
              </a:rPr>
              <a:t>Details of expenses and other incomes to be provided</a:t>
            </a:r>
          </a:p>
          <a:p>
            <a:r>
              <a:rPr lang="en-US" dirty="0" smtClean="0">
                <a:solidFill>
                  <a:schemeClr val="bg1"/>
                </a:solidFill>
              </a:rPr>
              <a:t>Details of goods with HSN must be provided with description of the commodity or services</a:t>
            </a:r>
          </a:p>
          <a:p>
            <a:r>
              <a:rPr lang="en-US" dirty="0" smtClean="0">
                <a:solidFill>
                  <a:schemeClr val="bg1"/>
                </a:solidFill>
              </a:rPr>
              <a:t>Only used for the following purposes</a:t>
            </a:r>
          </a:p>
          <a:p>
            <a:pPr lvl="1"/>
            <a:r>
              <a:rPr lang="en-US" dirty="0" smtClean="0">
                <a:solidFill>
                  <a:schemeClr val="bg1"/>
                </a:solidFill>
              </a:rPr>
              <a:t>As a reconciliation statement between GST Accounts and the Financial Accounts</a:t>
            </a:r>
          </a:p>
          <a:p>
            <a:pPr lvl="1"/>
            <a:r>
              <a:rPr lang="en-US" dirty="0" smtClean="0">
                <a:solidFill>
                  <a:schemeClr val="bg1"/>
                </a:solidFill>
              </a:rPr>
              <a:t>To collect annual information including final financial statements, audited accounts statements etc.</a:t>
            </a:r>
          </a:p>
          <a:p>
            <a:pPr lvl="1"/>
            <a:r>
              <a:rPr lang="en-US" dirty="0" smtClean="0">
                <a:solidFill>
                  <a:schemeClr val="bg1"/>
                </a:solidFill>
              </a:rPr>
              <a:t>Used to identify risk cases.</a:t>
            </a:r>
            <a:endParaRPr lang="en-IN" dirty="0">
              <a:solidFill>
                <a:schemeClr val="bg1"/>
              </a:solidFill>
            </a:endParaRPr>
          </a:p>
          <a:p>
            <a:pPr lvl="1"/>
            <a:endParaRPr lang="en-US" dirty="0" smtClean="0"/>
          </a:p>
        </p:txBody>
      </p:sp>
    </p:spTree>
    <p:extLst>
      <p:ext uri="{BB962C8B-B14F-4D97-AF65-F5344CB8AC3E}">
        <p14:creationId xmlns="" xmlns:p14="http://schemas.microsoft.com/office/powerpoint/2010/main" val="63692433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checkerboard(across)">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checkerboard(across)">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checkerboard(across)">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checkerboard(across)">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checkerboard(across)">
                                      <p:cBhvr>
                                        <p:cTn id="27" dur="500"/>
                                        <p:tgtEl>
                                          <p:spTgt spid="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checkerboard(across)">
                                      <p:cBhvr>
                                        <p:cTn id="32" dur="500"/>
                                        <p:tgtEl>
                                          <p:spTgt spid="2">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2">
                                            <p:txEl>
                                              <p:pRg st="6" end="6"/>
                                            </p:txEl>
                                          </p:spTgt>
                                        </p:tgtEl>
                                        <p:attrNameLst>
                                          <p:attrName>style.visibility</p:attrName>
                                        </p:attrNameLst>
                                      </p:cBhvr>
                                      <p:to>
                                        <p:strVal val="visible"/>
                                      </p:to>
                                    </p:set>
                                    <p:animEffect transition="in" filter="checkerboard(across)">
                                      <p:cBhvr>
                                        <p:cTn id="37" dur="500"/>
                                        <p:tgtEl>
                                          <p:spTgt spid="2">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2">
                                            <p:txEl>
                                              <p:pRg st="7" end="7"/>
                                            </p:txEl>
                                          </p:spTgt>
                                        </p:tgtEl>
                                        <p:attrNameLst>
                                          <p:attrName>style.visibility</p:attrName>
                                        </p:attrNameLst>
                                      </p:cBhvr>
                                      <p:to>
                                        <p:strVal val="visible"/>
                                      </p:to>
                                    </p:set>
                                    <p:animEffect transition="in" filter="checkerboard(across)">
                                      <p:cBhvr>
                                        <p:cTn id="42" dur="500"/>
                                        <p:tgtEl>
                                          <p:spTgt spid="2">
                                            <p:txEl>
                                              <p:pRg st="7" end="7"/>
                                            </p:txEl>
                                          </p:spTgt>
                                        </p:tgtEl>
                                      </p:cBhvr>
                                    </p:animEffect>
                                  </p:childTnLst>
                                </p:cTn>
                              </p:par>
                              <p:par>
                                <p:cTn id="43" presetID="5" presetClass="entr" presetSubtype="10" fill="hold" grpId="0" nodeType="withEffect">
                                  <p:stCondLst>
                                    <p:cond delay="0"/>
                                  </p:stCondLst>
                                  <p:childTnLst>
                                    <p:set>
                                      <p:cBhvr>
                                        <p:cTn id="44" dur="1" fill="hold">
                                          <p:stCondLst>
                                            <p:cond delay="0"/>
                                          </p:stCondLst>
                                        </p:cTn>
                                        <p:tgtEl>
                                          <p:spTgt spid="2">
                                            <p:txEl>
                                              <p:pRg st="8" end="8"/>
                                            </p:txEl>
                                          </p:spTgt>
                                        </p:tgtEl>
                                        <p:attrNameLst>
                                          <p:attrName>style.visibility</p:attrName>
                                        </p:attrNameLst>
                                      </p:cBhvr>
                                      <p:to>
                                        <p:strVal val="visible"/>
                                      </p:to>
                                    </p:set>
                                    <p:animEffect transition="in" filter="checkerboard(across)">
                                      <p:cBhvr>
                                        <p:cTn id="45" dur="500"/>
                                        <p:tgtEl>
                                          <p:spTgt spid="2">
                                            <p:txEl>
                                              <p:pRg st="8" end="8"/>
                                            </p:txEl>
                                          </p:spTgt>
                                        </p:tgtEl>
                                      </p:cBhvr>
                                    </p:animEffect>
                                  </p:childTnLst>
                                </p:cTn>
                              </p:par>
                              <p:par>
                                <p:cTn id="46" presetID="5" presetClass="entr" presetSubtype="10" fill="hold" grpId="0" nodeType="withEffect">
                                  <p:stCondLst>
                                    <p:cond delay="0"/>
                                  </p:stCondLst>
                                  <p:childTnLst>
                                    <p:set>
                                      <p:cBhvr>
                                        <p:cTn id="47" dur="1" fill="hold">
                                          <p:stCondLst>
                                            <p:cond delay="0"/>
                                          </p:stCondLst>
                                        </p:cTn>
                                        <p:tgtEl>
                                          <p:spTgt spid="2">
                                            <p:txEl>
                                              <p:pRg st="9" end="9"/>
                                            </p:txEl>
                                          </p:spTgt>
                                        </p:tgtEl>
                                        <p:attrNameLst>
                                          <p:attrName>style.visibility</p:attrName>
                                        </p:attrNameLst>
                                      </p:cBhvr>
                                      <p:to>
                                        <p:strVal val="visible"/>
                                      </p:to>
                                    </p:set>
                                    <p:animEffect transition="in" filter="checkerboard(across)">
                                      <p:cBhvr>
                                        <p:cTn id="48" dur="500"/>
                                        <p:tgtEl>
                                          <p:spTgt spid="2">
                                            <p:txEl>
                                              <p:pRg st="9" end="9"/>
                                            </p:txEl>
                                          </p:spTgt>
                                        </p:tgtEl>
                                      </p:cBhvr>
                                    </p:animEffect>
                                  </p:childTnLst>
                                </p:cTn>
                              </p:par>
                              <p:par>
                                <p:cTn id="49" presetID="5" presetClass="entr" presetSubtype="10" fill="hold" grpId="0" nodeType="withEffect">
                                  <p:stCondLst>
                                    <p:cond delay="0"/>
                                  </p:stCondLst>
                                  <p:childTnLst>
                                    <p:set>
                                      <p:cBhvr>
                                        <p:cTn id="50" dur="1" fill="hold">
                                          <p:stCondLst>
                                            <p:cond delay="0"/>
                                          </p:stCondLst>
                                        </p:cTn>
                                        <p:tgtEl>
                                          <p:spTgt spid="2">
                                            <p:txEl>
                                              <p:pRg st="10" end="10"/>
                                            </p:txEl>
                                          </p:spTgt>
                                        </p:tgtEl>
                                        <p:attrNameLst>
                                          <p:attrName>style.visibility</p:attrName>
                                        </p:attrNameLst>
                                      </p:cBhvr>
                                      <p:to>
                                        <p:strVal val="visible"/>
                                      </p:to>
                                    </p:set>
                                    <p:animEffect transition="in" filter="checkerboard(across)">
                                      <p:cBhvr>
                                        <p:cTn id="51" dur="500"/>
                                        <p:tgtEl>
                                          <p:spTgt spid="2">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037805" y="618519"/>
            <a:ext cx="8268789" cy="504888"/>
          </a:xfrm>
        </p:spPr>
        <p:txBody>
          <a:bodyPr>
            <a:normAutofit fontScale="90000"/>
          </a:bodyPr>
          <a:lstStyle/>
          <a:p>
            <a:pPr algn="ctr"/>
            <a:r>
              <a:rPr lang="en-US" b="1" dirty="0" smtClean="0">
                <a:solidFill>
                  <a:srgbClr val="FF0000"/>
                </a:solidFill>
              </a:rPr>
              <a:t>Steps in Return filing</a:t>
            </a:r>
            <a:endParaRPr lang="en-IN" b="1" dirty="0">
              <a:solidFill>
                <a:srgbClr val="FF0000"/>
              </a:solidFill>
            </a:endParaRPr>
          </a:p>
        </p:txBody>
      </p:sp>
      <p:sp>
        <p:nvSpPr>
          <p:cNvPr id="2" name="Content Placeholder 1"/>
          <p:cNvSpPr>
            <a:spLocks noGrp="1"/>
          </p:cNvSpPr>
          <p:nvPr>
            <p:ph idx="1"/>
          </p:nvPr>
        </p:nvSpPr>
        <p:spPr>
          <a:xfrm>
            <a:off x="997721" y="1322023"/>
            <a:ext cx="9905999" cy="4765267"/>
          </a:xfrm>
        </p:spPr>
        <p:txBody>
          <a:bodyPr>
            <a:normAutofit fontScale="77500" lnSpcReduction="20000"/>
          </a:bodyPr>
          <a:lstStyle/>
          <a:p>
            <a:r>
              <a:rPr lang="en-US" dirty="0" smtClean="0">
                <a:solidFill>
                  <a:schemeClr val="bg1"/>
                </a:solidFill>
              </a:rPr>
              <a:t>File GSTR-1 either directly or through data entry at the GST Common Portal or through TRP / FC</a:t>
            </a:r>
          </a:p>
          <a:p>
            <a:r>
              <a:rPr lang="en-US" dirty="0" smtClean="0">
                <a:solidFill>
                  <a:schemeClr val="bg1"/>
                </a:solidFill>
              </a:rPr>
              <a:t>File GSTR-2 </a:t>
            </a:r>
            <a:r>
              <a:rPr lang="en-US" dirty="0">
                <a:solidFill>
                  <a:schemeClr val="bg1"/>
                </a:solidFill>
              </a:rPr>
              <a:t>either directly or through data entry at the GST Common Portal or through TRP / </a:t>
            </a:r>
            <a:r>
              <a:rPr lang="en-US" dirty="0" smtClean="0">
                <a:solidFill>
                  <a:schemeClr val="bg1"/>
                </a:solidFill>
              </a:rPr>
              <a:t>FC, after making necessary changes</a:t>
            </a:r>
          </a:p>
          <a:p>
            <a:r>
              <a:rPr lang="en-US" dirty="0" smtClean="0">
                <a:solidFill>
                  <a:schemeClr val="bg1"/>
                </a:solidFill>
              </a:rPr>
              <a:t>Modify GSTR-1 and GSTR-2 for any adjustment entries</a:t>
            </a:r>
          </a:p>
          <a:p>
            <a:r>
              <a:rPr lang="en-US" dirty="0">
                <a:solidFill>
                  <a:schemeClr val="bg1"/>
                </a:solidFill>
              </a:rPr>
              <a:t>TDS amounts auto-populated shall be accepted to populate the cash ledger</a:t>
            </a:r>
          </a:p>
          <a:p>
            <a:r>
              <a:rPr lang="en-US" dirty="0" smtClean="0">
                <a:solidFill>
                  <a:schemeClr val="bg1"/>
                </a:solidFill>
              </a:rPr>
              <a:t>GSTR-3 is shown to the assessee – makes payment act wise by a common challan in a way such that the Cash Ledger is auto-populated by 20</a:t>
            </a:r>
            <a:r>
              <a:rPr lang="en-US" baseline="30000" dirty="0" smtClean="0">
                <a:solidFill>
                  <a:schemeClr val="bg1"/>
                </a:solidFill>
              </a:rPr>
              <a:t>th</a:t>
            </a:r>
            <a:r>
              <a:rPr lang="en-US" dirty="0" smtClean="0">
                <a:solidFill>
                  <a:schemeClr val="bg1"/>
                </a:solidFill>
              </a:rPr>
              <a:t> of the next month</a:t>
            </a:r>
          </a:p>
          <a:p>
            <a:r>
              <a:rPr lang="en-US" dirty="0" smtClean="0">
                <a:solidFill>
                  <a:schemeClr val="bg1"/>
                </a:solidFill>
              </a:rPr>
              <a:t>File GSTR-3 and collect acknowledgement</a:t>
            </a:r>
          </a:p>
          <a:p>
            <a:r>
              <a:rPr lang="en-US" dirty="0" smtClean="0">
                <a:solidFill>
                  <a:schemeClr val="bg1"/>
                </a:solidFill>
              </a:rPr>
              <a:t>Make modifications, credit notes and debit notes to make adjustments as there is no revision of returns</a:t>
            </a:r>
          </a:p>
          <a:p>
            <a:r>
              <a:rPr lang="en-US" dirty="0" smtClean="0">
                <a:solidFill>
                  <a:schemeClr val="bg1"/>
                </a:solidFill>
              </a:rPr>
              <a:t>Get accounts audited, if required, make a reconciliation statement</a:t>
            </a:r>
          </a:p>
          <a:p>
            <a:r>
              <a:rPr lang="en-US" dirty="0" smtClean="0">
                <a:solidFill>
                  <a:schemeClr val="bg1"/>
                </a:solidFill>
              </a:rPr>
              <a:t>File the Annual Return</a:t>
            </a:r>
          </a:p>
          <a:p>
            <a:endParaRPr lang="en-IN" dirty="0"/>
          </a:p>
        </p:txBody>
      </p:sp>
    </p:spTree>
    <p:extLst>
      <p:ext uri="{BB962C8B-B14F-4D97-AF65-F5344CB8AC3E}">
        <p14:creationId xmlns="" xmlns:p14="http://schemas.microsoft.com/office/powerpoint/2010/main" val="66386962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Effect transition="in" filter="randombar(horizontal)">
                                      <p:cBhvr>
                                        <p:cTn id="31" dur="500"/>
                                        <p:tgtEl>
                                          <p:spTgt spid="2">
                                            <p:txEl>
                                              <p:pRg st="4" end="4"/>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1" presetClass="entr" presetSubtype="4" fill="hold" nodeType="clickEffect">
                                  <p:stCondLst>
                                    <p:cond delay="0"/>
                                  </p:stCondLst>
                                  <p:childTnLst>
                                    <p:set>
                                      <p:cBhvr>
                                        <p:cTn id="35" dur="1" fill="hold">
                                          <p:stCondLst>
                                            <p:cond delay="0"/>
                                          </p:stCondLst>
                                        </p:cTn>
                                        <p:tgtEl>
                                          <p:spTgt spid="2">
                                            <p:txEl>
                                              <p:pRg st="5" end="5"/>
                                            </p:txEl>
                                          </p:spTgt>
                                        </p:tgtEl>
                                        <p:attrNameLst>
                                          <p:attrName>style.visibility</p:attrName>
                                        </p:attrNameLst>
                                      </p:cBhvr>
                                      <p:to>
                                        <p:strVal val="visible"/>
                                      </p:to>
                                    </p:set>
                                    <p:animEffect transition="in" filter="wheel(4)">
                                      <p:cBhvr>
                                        <p:cTn id="36" dur="2000"/>
                                        <p:tgtEl>
                                          <p:spTgt spid="2">
                                            <p:txEl>
                                              <p:pRg st="5" end="5"/>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3" presetClass="entr" presetSubtype="16" fill="hold" nodeType="clickEffect">
                                  <p:stCondLst>
                                    <p:cond delay="0"/>
                                  </p:stCondLst>
                                  <p:childTnLst>
                                    <p:set>
                                      <p:cBhvr>
                                        <p:cTn id="40" dur="1" fill="hold">
                                          <p:stCondLst>
                                            <p:cond delay="0"/>
                                          </p:stCondLst>
                                        </p:cTn>
                                        <p:tgtEl>
                                          <p:spTgt spid="2">
                                            <p:txEl>
                                              <p:pRg st="6" end="6"/>
                                            </p:txEl>
                                          </p:spTgt>
                                        </p:tgtEl>
                                        <p:attrNameLst>
                                          <p:attrName>style.visibility</p:attrName>
                                        </p:attrNameLst>
                                      </p:cBhvr>
                                      <p:to>
                                        <p:strVal val="visible"/>
                                      </p:to>
                                    </p:set>
                                    <p:anim calcmode="lin" valueType="num">
                                      <p:cBhvr>
                                        <p:cTn id="41" dur="500" fill="hold"/>
                                        <p:tgtEl>
                                          <p:spTgt spid="2">
                                            <p:txEl>
                                              <p:pRg st="6" end="6"/>
                                            </p:txEl>
                                          </p:spTgt>
                                        </p:tgtEl>
                                        <p:attrNameLst>
                                          <p:attrName>ppt_w</p:attrName>
                                        </p:attrNameLst>
                                      </p:cBhvr>
                                      <p:tavLst>
                                        <p:tav tm="0">
                                          <p:val>
                                            <p:fltVal val="0"/>
                                          </p:val>
                                        </p:tav>
                                        <p:tav tm="100000">
                                          <p:val>
                                            <p:strVal val="#ppt_w"/>
                                          </p:val>
                                        </p:tav>
                                      </p:tavLst>
                                    </p:anim>
                                    <p:anim calcmode="lin" valueType="num">
                                      <p:cBhvr>
                                        <p:cTn id="42" dur="500" fill="hold"/>
                                        <p:tgtEl>
                                          <p:spTgt spid="2">
                                            <p:txEl>
                                              <p:pRg st="6" end="6"/>
                                            </p:txEl>
                                          </p:spTgt>
                                        </p:tgtEl>
                                        <p:attrNameLst>
                                          <p:attrName>ppt_h</p:attrName>
                                        </p:attrNameLst>
                                      </p:cBhvr>
                                      <p:tavLst>
                                        <p:tav tm="0">
                                          <p:val>
                                            <p:fltVal val="0"/>
                                          </p:val>
                                        </p:tav>
                                        <p:tav tm="100000">
                                          <p:val>
                                            <p:strVal val="#ppt_h"/>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2">
                                            <p:txEl>
                                              <p:pRg st="7" end="7"/>
                                            </p:txEl>
                                          </p:spTgt>
                                        </p:tgtEl>
                                        <p:attrNameLst>
                                          <p:attrName>style.visibility</p:attrName>
                                        </p:attrNameLst>
                                      </p:cBhvr>
                                      <p:to>
                                        <p:strVal val="visible"/>
                                      </p:to>
                                    </p:set>
                                    <p:anim calcmode="lin" valueType="num">
                                      <p:cBhvr additive="base">
                                        <p:cTn id="47"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55" presetClass="entr" presetSubtype="0" fill="hold" nodeType="clickEffect">
                                  <p:stCondLst>
                                    <p:cond delay="0"/>
                                  </p:stCondLst>
                                  <p:childTnLst>
                                    <p:set>
                                      <p:cBhvr>
                                        <p:cTn id="52" dur="1" fill="hold">
                                          <p:stCondLst>
                                            <p:cond delay="0"/>
                                          </p:stCondLst>
                                        </p:cTn>
                                        <p:tgtEl>
                                          <p:spTgt spid="2">
                                            <p:txEl>
                                              <p:pRg st="8" end="8"/>
                                            </p:txEl>
                                          </p:spTgt>
                                        </p:tgtEl>
                                        <p:attrNameLst>
                                          <p:attrName>style.visibility</p:attrName>
                                        </p:attrNameLst>
                                      </p:cBhvr>
                                      <p:to>
                                        <p:strVal val="visible"/>
                                      </p:to>
                                    </p:set>
                                    <p:anim calcmode="lin" valueType="num">
                                      <p:cBhvr>
                                        <p:cTn id="53" dur="1000" fill="hold"/>
                                        <p:tgtEl>
                                          <p:spTgt spid="2">
                                            <p:txEl>
                                              <p:pRg st="8" end="8"/>
                                            </p:txEl>
                                          </p:spTgt>
                                        </p:tgtEl>
                                        <p:attrNameLst>
                                          <p:attrName>ppt_w</p:attrName>
                                        </p:attrNameLst>
                                      </p:cBhvr>
                                      <p:tavLst>
                                        <p:tav tm="0">
                                          <p:val>
                                            <p:strVal val="#ppt_w*0.70"/>
                                          </p:val>
                                        </p:tav>
                                        <p:tav tm="100000">
                                          <p:val>
                                            <p:strVal val="#ppt_w"/>
                                          </p:val>
                                        </p:tav>
                                      </p:tavLst>
                                    </p:anim>
                                    <p:anim calcmode="lin" valueType="num">
                                      <p:cBhvr>
                                        <p:cTn id="54" dur="1000" fill="hold"/>
                                        <p:tgtEl>
                                          <p:spTgt spid="2">
                                            <p:txEl>
                                              <p:pRg st="8" end="8"/>
                                            </p:txEl>
                                          </p:spTgt>
                                        </p:tgtEl>
                                        <p:attrNameLst>
                                          <p:attrName>ppt_h</p:attrName>
                                        </p:attrNameLst>
                                      </p:cBhvr>
                                      <p:tavLst>
                                        <p:tav tm="0">
                                          <p:val>
                                            <p:strVal val="#ppt_h"/>
                                          </p:val>
                                        </p:tav>
                                        <p:tav tm="100000">
                                          <p:val>
                                            <p:strVal val="#ppt_h"/>
                                          </p:val>
                                        </p:tav>
                                      </p:tavLst>
                                    </p:anim>
                                    <p:animEffect transition="in" filter="fade">
                                      <p:cBhvr>
                                        <p:cTn id="55" dur="10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828800" y="209006"/>
            <a:ext cx="8543109" cy="1005840"/>
          </a:xfrm>
        </p:spPr>
        <p:txBody>
          <a:bodyPr/>
          <a:lstStyle/>
          <a:p>
            <a:pPr algn="ctr"/>
            <a:r>
              <a:rPr lang="en-US" dirty="0" smtClean="0">
                <a:solidFill>
                  <a:srgbClr val="FF0000"/>
                </a:solidFill>
              </a:rPr>
              <a:t>POINTS TO PONDER</a:t>
            </a:r>
            <a:endParaRPr lang="en-IN" dirty="0">
              <a:solidFill>
                <a:schemeClr val="tx1"/>
              </a:solidFill>
            </a:endParaRPr>
          </a:p>
        </p:txBody>
      </p:sp>
      <p:sp>
        <p:nvSpPr>
          <p:cNvPr id="2" name="Content Placeholder 1"/>
          <p:cNvSpPr>
            <a:spLocks noGrp="1"/>
          </p:cNvSpPr>
          <p:nvPr>
            <p:ph idx="1"/>
          </p:nvPr>
        </p:nvSpPr>
        <p:spPr>
          <a:xfrm>
            <a:off x="1397726" y="1227909"/>
            <a:ext cx="9649685" cy="4937760"/>
          </a:xfrm>
        </p:spPr>
        <p:txBody>
          <a:bodyPr>
            <a:normAutofit fontScale="55000" lnSpcReduction="20000"/>
          </a:bodyPr>
          <a:lstStyle/>
          <a:p>
            <a:r>
              <a:rPr lang="en-US" sz="3400" b="1" dirty="0" smtClean="0">
                <a:solidFill>
                  <a:schemeClr val="bg1"/>
                </a:solidFill>
              </a:rPr>
              <a:t>Taxpayers having multiple registrations in a State have to file separate returns for each registration</a:t>
            </a:r>
          </a:p>
          <a:p>
            <a:endParaRPr lang="en-US" sz="3400" b="1" dirty="0" smtClean="0">
              <a:solidFill>
                <a:schemeClr val="bg1"/>
              </a:solidFill>
            </a:endParaRPr>
          </a:p>
          <a:p>
            <a:r>
              <a:rPr lang="en-US" sz="3400" b="1" dirty="0" smtClean="0">
                <a:solidFill>
                  <a:schemeClr val="bg1"/>
                </a:solidFill>
              </a:rPr>
              <a:t>Casual Taxpayers to file regular returns</a:t>
            </a:r>
          </a:p>
          <a:p>
            <a:pPr>
              <a:buNone/>
            </a:pPr>
            <a:endParaRPr lang="en-US" sz="3400" b="1" dirty="0" smtClean="0">
              <a:solidFill>
                <a:schemeClr val="bg1"/>
              </a:solidFill>
            </a:endParaRPr>
          </a:p>
          <a:p>
            <a:r>
              <a:rPr lang="en-US" sz="3400" b="1" dirty="0" smtClean="0">
                <a:solidFill>
                  <a:schemeClr val="bg1"/>
                </a:solidFill>
              </a:rPr>
              <a:t>All returns have to be filed online only</a:t>
            </a:r>
          </a:p>
          <a:p>
            <a:endParaRPr lang="en-US" sz="3400" b="1" dirty="0" smtClean="0">
              <a:solidFill>
                <a:schemeClr val="bg1"/>
              </a:solidFill>
            </a:endParaRPr>
          </a:p>
          <a:p>
            <a:r>
              <a:rPr lang="en-US" sz="3400" b="1" dirty="0" smtClean="0">
                <a:solidFill>
                  <a:schemeClr val="bg1"/>
                </a:solidFill>
              </a:rPr>
              <a:t>Annual Returns are based on financial statements and not just the total of the tax periods</a:t>
            </a:r>
          </a:p>
          <a:p>
            <a:endParaRPr lang="en-US" sz="3400" b="1" dirty="0" smtClean="0">
              <a:solidFill>
                <a:schemeClr val="bg1"/>
              </a:solidFill>
            </a:endParaRPr>
          </a:p>
          <a:p>
            <a:r>
              <a:rPr lang="en-US" sz="3400" b="1" dirty="0" smtClean="0">
                <a:solidFill>
                  <a:schemeClr val="bg1"/>
                </a:solidFill>
              </a:rPr>
              <a:t>Common </a:t>
            </a:r>
            <a:r>
              <a:rPr lang="en-US" sz="3400" b="1" dirty="0">
                <a:solidFill>
                  <a:schemeClr val="bg1"/>
                </a:solidFill>
              </a:rPr>
              <a:t>returns under CGST, IGST and SGST </a:t>
            </a:r>
            <a:r>
              <a:rPr lang="en-US" sz="3400" b="1" dirty="0" smtClean="0">
                <a:solidFill>
                  <a:schemeClr val="bg1"/>
                </a:solidFill>
              </a:rPr>
              <a:t>Acts</a:t>
            </a:r>
          </a:p>
          <a:p>
            <a:endParaRPr lang="en-US" sz="3400" b="1" dirty="0" smtClean="0"/>
          </a:p>
          <a:p>
            <a:r>
              <a:rPr lang="en-US" sz="4000" b="1" dirty="0" smtClean="0">
                <a:solidFill>
                  <a:srgbClr val="FF0000"/>
                </a:solidFill>
              </a:rPr>
              <a:t>No revised returns</a:t>
            </a:r>
          </a:p>
          <a:p>
            <a:endParaRPr lang="en-US" dirty="0"/>
          </a:p>
          <a:p>
            <a:endParaRPr lang="en-IN" dirty="0"/>
          </a:p>
          <a:p>
            <a:pPr lvl="1"/>
            <a:endParaRPr lang="en-US" dirty="0" smtClean="0"/>
          </a:p>
          <a:p>
            <a:endParaRPr lang="en-IN" dirty="0"/>
          </a:p>
        </p:txBody>
      </p:sp>
    </p:spTree>
    <p:extLst>
      <p:ext uri="{BB962C8B-B14F-4D97-AF65-F5344CB8AC3E}">
        <p14:creationId xmlns="" xmlns:p14="http://schemas.microsoft.com/office/powerpoint/2010/main" val="247827309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1" presetClass="entr" presetSubtype="0" fill="hold" nodeType="clickEffect">
                                  <p:stCondLst>
                                    <p:cond delay="0"/>
                                  </p:stCondLst>
                                  <p:iterate type="lt">
                                    <p:tmPct val="5000"/>
                                  </p:iterate>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p:cTn id="13" dur="1000" fill="hold"/>
                                        <p:tgtEl>
                                          <p:spTgt spid="2">
                                            <p:txEl>
                                              <p:pRg st="2" end="2"/>
                                            </p:txEl>
                                          </p:spTgt>
                                        </p:tgtEl>
                                        <p:attrNameLst>
                                          <p:attrName>ppt_w</p:attrName>
                                        </p:attrNameLst>
                                      </p:cBhvr>
                                      <p:tavLst>
                                        <p:tav tm="0">
                                          <p:val>
                                            <p:fltVal val="0"/>
                                          </p:val>
                                        </p:tav>
                                        <p:tav tm="100000">
                                          <p:val>
                                            <p:strVal val="#ppt_w"/>
                                          </p:val>
                                        </p:tav>
                                      </p:tavLst>
                                    </p:anim>
                                    <p:anim calcmode="lin" valueType="num">
                                      <p:cBhvr>
                                        <p:cTn id="14" dur="1000" fill="hold"/>
                                        <p:tgtEl>
                                          <p:spTgt spid="2">
                                            <p:txEl>
                                              <p:pRg st="2" end="2"/>
                                            </p:txEl>
                                          </p:spTgt>
                                        </p:tgtEl>
                                        <p:attrNameLst>
                                          <p:attrName>ppt_h</p:attrName>
                                        </p:attrNameLst>
                                      </p:cBhvr>
                                      <p:tavLst>
                                        <p:tav tm="0">
                                          <p:val>
                                            <p:fltVal val="0"/>
                                          </p:val>
                                        </p:tav>
                                        <p:tav tm="100000">
                                          <p:val>
                                            <p:strVal val="#ppt_h"/>
                                          </p:val>
                                        </p:tav>
                                      </p:tavLst>
                                    </p:anim>
                                    <p:anim calcmode="lin" valueType="num">
                                      <p:cBhvr>
                                        <p:cTn id="15" dur="1000" fill="hold"/>
                                        <p:tgtEl>
                                          <p:spTgt spid="2">
                                            <p:txEl>
                                              <p:pRg st="2" end="2"/>
                                            </p:txEl>
                                          </p:spTgt>
                                        </p:tgtEl>
                                        <p:attrNameLst>
                                          <p:attrName>style.rotation</p:attrName>
                                        </p:attrNameLst>
                                      </p:cBhvr>
                                      <p:tavLst>
                                        <p:tav tm="0">
                                          <p:val>
                                            <p:fltVal val="90"/>
                                          </p:val>
                                        </p:tav>
                                        <p:tav tm="100000">
                                          <p:val>
                                            <p:fltVal val="0"/>
                                          </p:val>
                                        </p:tav>
                                      </p:tavLst>
                                    </p:anim>
                                    <p:animEffect transition="in" filter="fade">
                                      <p:cBhvr>
                                        <p:cTn id="16" dur="1000"/>
                                        <p:tgtEl>
                                          <p:spTgt spid="2">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animEffect transition="in" filter="randombar(horizontal)">
                                      <p:cBhvr>
                                        <p:cTn id="21" dur="500"/>
                                        <p:tgtEl>
                                          <p:spTgt spid="2">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8" presetClass="entr" presetSubtype="12" fill="hold" nodeType="clickEffect">
                                  <p:stCondLst>
                                    <p:cond delay="0"/>
                                  </p:stCondLst>
                                  <p:childTnLst>
                                    <p:set>
                                      <p:cBhvr>
                                        <p:cTn id="25" dur="1" fill="hold">
                                          <p:stCondLst>
                                            <p:cond delay="0"/>
                                          </p:stCondLst>
                                        </p:cTn>
                                        <p:tgtEl>
                                          <p:spTgt spid="2">
                                            <p:txEl>
                                              <p:pRg st="6" end="6"/>
                                            </p:txEl>
                                          </p:spTgt>
                                        </p:tgtEl>
                                        <p:attrNameLst>
                                          <p:attrName>style.visibility</p:attrName>
                                        </p:attrNameLst>
                                      </p:cBhvr>
                                      <p:to>
                                        <p:strVal val="visible"/>
                                      </p:to>
                                    </p:set>
                                    <p:animEffect transition="in" filter="strips(downLeft)">
                                      <p:cBhvr>
                                        <p:cTn id="26" dur="500"/>
                                        <p:tgtEl>
                                          <p:spTgt spid="2">
                                            <p:txEl>
                                              <p:pRg st="6" end="6"/>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1" presetClass="entr" presetSubtype="4" fill="hold" nodeType="clickEffect">
                                  <p:stCondLst>
                                    <p:cond delay="0"/>
                                  </p:stCondLst>
                                  <p:childTnLst>
                                    <p:set>
                                      <p:cBhvr>
                                        <p:cTn id="30" dur="1" fill="hold">
                                          <p:stCondLst>
                                            <p:cond delay="0"/>
                                          </p:stCondLst>
                                        </p:cTn>
                                        <p:tgtEl>
                                          <p:spTgt spid="2">
                                            <p:txEl>
                                              <p:pRg st="8" end="8"/>
                                            </p:txEl>
                                          </p:spTgt>
                                        </p:tgtEl>
                                        <p:attrNameLst>
                                          <p:attrName>style.visibility</p:attrName>
                                        </p:attrNameLst>
                                      </p:cBhvr>
                                      <p:to>
                                        <p:strVal val="visible"/>
                                      </p:to>
                                    </p:set>
                                    <p:animEffect transition="in" filter="wheel(4)">
                                      <p:cBhvr>
                                        <p:cTn id="31" dur="2000"/>
                                        <p:tgtEl>
                                          <p:spTgt spid="2">
                                            <p:txEl>
                                              <p:pRg st="8" end="8"/>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3" presetClass="entr" presetSubtype="16" fill="hold" nodeType="clickEffect">
                                  <p:stCondLst>
                                    <p:cond delay="0"/>
                                  </p:stCondLst>
                                  <p:childTnLst>
                                    <p:set>
                                      <p:cBhvr>
                                        <p:cTn id="35" dur="1" fill="hold">
                                          <p:stCondLst>
                                            <p:cond delay="0"/>
                                          </p:stCondLst>
                                        </p:cTn>
                                        <p:tgtEl>
                                          <p:spTgt spid="2">
                                            <p:txEl>
                                              <p:pRg st="10" end="10"/>
                                            </p:txEl>
                                          </p:spTgt>
                                        </p:tgtEl>
                                        <p:attrNameLst>
                                          <p:attrName>style.visibility</p:attrName>
                                        </p:attrNameLst>
                                      </p:cBhvr>
                                      <p:to>
                                        <p:strVal val="visible"/>
                                      </p:to>
                                    </p:set>
                                    <p:anim calcmode="lin" valueType="num">
                                      <p:cBhvr>
                                        <p:cTn id="36" dur="500" fill="hold"/>
                                        <p:tgtEl>
                                          <p:spTgt spid="2">
                                            <p:txEl>
                                              <p:pRg st="10" end="10"/>
                                            </p:txEl>
                                          </p:spTgt>
                                        </p:tgtEl>
                                        <p:attrNameLst>
                                          <p:attrName>ppt_w</p:attrName>
                                        </p:attrNameLst>
                                      </p:cBhvr>
                                      <p:tavLst>
                                        <p:tav tm="0">
                                          <p:val>
                                            <p:fltVal val="0"/>
                                          </p:val>
                                        </p:tav>
                                        <p:tav tm="100000">
                                          <p:val>
                                            <p:strVal val="#ppt_w"/>
                                          </p:val>
                                        </p:tav>
                                      </p:tavLst>
                                    </p:anim>
                                    <p:anim calcmode="lin" valueType="num">
                                      <p:cBhvr>
                                        <p:cTn id="37" dur="500" fill="hold"/>
                                        <p:tgtEl>
                                          <p:spTgt spid="2">
                                            <p:txEl>
                                              <p:pRg st="10" end="10"/>
                                            </p:txEl>
                                          </p:spTgt>
                                        </p:tgtEl>
                                        <p:attrNameLst>
                                          <p:attrName>ppt_h</p:attrName>
                                        </p:attrNameLst>
                                      </p:cBhvr>
                                      <p:tavLst>
                                        <p:tav tm="0">
                                          <p:val>
                                            <p:fltVal val="0"/>
                                          </p:val>
                                        </p:tav>
                                        <p:tav tm="100000">
                                          <p:val>
                                            <p:strVal val="#ppt_h"/>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2">
                                            <p:txEl>
                                              <p:pRg st="0" end="0"/>
                                            </p:txEl>
                                          </p:spTgt>
                                        </p:tgtEl>
                                        <p:attrNameLst>
                                          <p:attrName>style.visibility</p:attrName>
                                        </p:attrNameLst>
                                      </p:cBhvr>
                                      <p:to>
                                        <p:strVal val="visible"/>
                                      </p:to>
                                    </p:set>
                                    <p:anim calcmode="lin" valueType="num">
                                      <p:cBhvr additive="base">
                                        <p:cTn id="42"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iterate type="lt">
                                    <p:tmPct val="0"/>
                                  </p:iterate>
                                  <p:childTnLst>
                                    <p:set>
                                      <p:cBhvr>
                                        <p:cTn id="47" dur="1" fill="hold">
                                          <p:stCondLst>
                                            <p:cond delay="0"/>
                                          </p:stCondLst>
                                        </p:cTn>
                                        <p:tgtEl>
                                          <p:spTgt spid="2">
                                            <p:txEl>
                                              <p:pRg st="2" end="2"/>
                                            </p:txEl>
                                          </p:spTgt>
                                        </p:tgtEl>
                                        <p:attrNameLst>
                                          <p:attrName>style.visibility</p:attrName>
                                        </p:attrNameLst>
                                      </p:cBhvr>
                                      <p:to>
                                        <p:strVal val="visible"/>
                                      </p:to>
                                    </p:set>
                                    <p:anim calcmode="lin" valueType="num">
                                      <p:cBhvr additive="base">
                                        <p:cTn id="48"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2">
                                            <p:txEl>
                                              <p:pRg st="4" end="4"/>
                                            </p:txEl>
                                          </p:spTgt>
                                        </p:tgtEl>
                                        <p:attrNameLst>
                                          <p:attrName>style.visibility</p:attrName>
                                        </p:attrNameLst>
                                      </p:cBhvr>
                                      <p:to>
                                        <p:strVal val="visible"/>
                                      </p:to>
                                    </p:set>
                                    <p:anim calcmode="lin" valueType="num">
                                      <p:cBhvr additive="base">
                                        <p:cTn id="54"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2">
                                            <p:txEl>
                                              <p:pRg st="6" end="6"/>
                                            </p:txEl>
                                          </p:spTgt>
                                        </p:tgtEl>
                                        <p:attrNameLst>
                                          <p:attrName>style.visibility</p:attrName>
                                        </p:attrNameLst>
                                      </p:cBhvr>
                                      <p:to>
                                        <p:strVal val="visible"/>
                                      </p:to>
                                    </p:set>
                                    <p:anim calcmode="lin" valueType="num">
                                      <p:cBhvr additive="base">
                                        <p:cTn id="60"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61"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grpId="0" nodeType="clickEffect">
                                  <p:stCondLst>
                                    <p:cond delay="0"/>
                                  </p:stCondLst>
                                  <p:childTnLst>
                                    <p:set>
                                      <p:cBhvr>
                                        <p:cTn id="65" dur="1" fill="hold">
                                          <p:stCondLst>
                                            <p:cond delay="0"/>
                                          </p:stCondLst>
                                        </p:cTn>
                                        <p:tgtEl>
                                          <p:spTgt spid="2">
                                            <p:txEl>
                                              <p:pRg st="8" end="8"/>
                                            </p:txEl>
                                          </p:spTgt>
                                        </p:tgtEl>
                                        <p:attrNameLst>
                                          <p:attrName>style.visibility</p:attrName>
                                        </p:attrNameLst>
                                      </p:cBhvr>
                                      <p:to>
                                        <p:strVal val="visible"/>
                                      </p:to>
                                    </p:set>
                                    <p:anim calcmode="lin" valueType="num">
                                      <p:cBhvr additive="base">
                                        <p:cTn id="66"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67" dur="500" fill="hold"/>
                                        <p:tgtEl>
                                          <p:spTgt spid="2">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2">
                                            <p:txEl>
                                              <p:pRg st="10" end="10"/>
                                            </p:txEl>
                                          </p:spTgt>
                                        </p:tgtEl>
                                        <p:attrNameLst>
                                          <p:attrName>style.visibility</p:attrName>
                                        </p:attrNameLst>
                                      </p:cBhvr>
                                      <p:to>
                                        <p:strVal val="visible"/>
                                      </p:to>
                                    </p:set>
                                    <p:anim calcmode="lin" valueType="num">
                                      <p:cBhvr additive="base">
                                        <p:cTn id="72" dur="500" fill="hold"/>
                                        <p:tgtEl>
                                          <p:spTgt spid="2">
                                            <p:txEl>
                                              <p:pRg st="10" end="10"/>
                                            </p:txEl>
                                          </p:spTgt>
                                        </p:tgtEl>
                                        <p:attrNameLst>
                                          <p:attrName>ppt_x</p:attrName>
                                        </p:attrNameLst>
                                      </p:cBhvr>
                                      <p:tavLst>
                                        <p:tav tm="0">
                                          <p:val>
                                            <p:strVal val="#ppt_x"/>
                                          </p:val>
                                        </p:tav>
                                        <p:tav tm="100000">
                                          <p:val>
                                            <p:strVal val="#ppt_x"/>
                                          </p:val>
                                        </p:tav>
                                      </p:tavLst>
                                    </p:anim>
                                    <p:anim calcmode="lin" valueType="num">
                                      <p:cBhvr additive="base">
                                        <p:cTn id="73" dur="500" fill="hold"/>
                                        <p:tgtEl>
                                          <p:spTgt spid="2">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672046" y="287383"/>
            <a:ext cx="8386354" cy="707886"/>
          </a:xfrm>
          <a:prstGeom prst="rect">
            <a:avLst/>
          </a:prstGeom>
          <a:noFill/>
        </p:spPr>
        <p:txBody>
          <a:bodyPr wrap="square">
            <a:spAutoFit/>
          </a:bodyPr>
          <a:lstStyle/>
          <a:p>
            <a:pPr algn="ctr">
              <a:defRPr/>
            </a:pPr>
            <a:r>
              <a:rPr lang="en-US" sz="4000" dirty="0" smtClean="0">
                <a:solidFill>
                  <a:srgbClr val="FF0000"/>
                </a:solidFill>
              </a:rPr>
              <a:t>POINTS TO PONDER</a:t>
            </a:r>
            <a:endParaRPr lang="en-US" sz="4000" b="1" dirty="0">
              <a:ea typeface="+mj-ea"/>
              <a:cs typeface="Arial" pitchFamily="34" charset="0"/>
            </a:endParaRPr>
          </a:p>
        </p:txBody>
      </p:sp>
      <p:sp>
        <p:nvSpPr>
          <p:cNvPr id="6" name="Content Placeholder 5"/>
          <p:cNvSpPr>
            <a:spLocks noGrp="1"/>
          </p:cNvSpPr>
          <p:nvPr>
            <p:ph idx="1"/>
          </p:nvPr>
        </p:nvSpPr>
        <p:spPr>
          <a:xfrm>
            <a:off x="1071154" y="1175657"/>
            <a:ext cx="10358846" cy="4976949"/>
          </a:xfrm>
        </p:spPr>
        <p:txBody>
          <a:bodyPr rtlCol="0">
            <a:noAutofit/>
          </a:bodyPr>
          <a:lstStyle/>
          <a:p>
            <a:pPr algn="just" eaLnBrk="1" fontAlgn="auto" hangingPunct="1">
              <a:spcAft>
                <a:spcPts val="0"/>
              </a:spcAft>
              <a:defRPr/>
            </a:pPr>
            <a:r>
              <a:rPr lang="en-US" sz="2200" dirty="0" smtClean="0">
                <a:solidFill>
                  <a:schemeClr val="bg1"/>
                </a:solidFill>
                <a:latin typeface="Arial" pitchFamily="34" charset="0"/>
                <a:cs typeface="Arial" pitchFamily="34" charset="0"/>
              </a:rPr>
              <a:t>Due Date for payment of Tax is the last date on which he is required to furnish such return.</a:t>
            </a:r>
          </a:p>
          <a:p>
            <a:pPr algn="just" eaLnBrk="1" fontAlgn="auto" hangingPunct="1">
              <a:spcAft>
                <a:spcPts val="0"/>
              </a:spcAft>
              <a:defRPr/>
            </a:pPr>
            <a:r>
              <a:rPr lang="en-US" sz="2200" b="1" dirty="0" smtClean="0">
                <a:solidFill>
                  <a:schemeClr val="bg1"/>
                </a:solidFill>
                <a:latin typeface="Arial" pitchFamily="34" charset="0"/>
                <a:cs typeface="Arial" pitchFamily="34" charset="0"/>
              </a:rPr>
              <a:t>A return furnished without payment of full tax due as per such return shall not be treated as a valid return for allowing input tax credit in respect of supplies made by such person.</a:t>
            </a:r>
          </a:p>
          <a:p>
            <a:pPr algn="just" eaLnBrk="1" fontAlgn="auto" hangingPunct="1">
              <a:spcAft>
                <a:spcPts val="0"/>
              </a:spcAft>
              <a:defRPr/>
            </a:pPr>
            <a:r>
              <a:rPr lang="en-US" sz="2200" dirty="0" smtClean="0">
                <a:solidFill>
                  <a:schemeClr val="bg1"/>
                </a:solidFill>
                <a:latin typeface="Arial" pitchFamily="34" charset="0"/>
                <a:cs typeface="Arial" pitchFamily="34" charset="0"/>
              </a:rPr>
              <a:t>NIL Return Mandatory to file.</a:t>
            </a:r>
          </a:p>
          <a:p>
            <a:pPr algn="just" eaLnBrk="1" fontAlgn="auto" hangingPunct="1">
              <a:spcAft>
                <a:spcPts val="0"/>
              </a:spcAft>
              <a:defRPr/>
            </a:pPr>
            <a:r>
              <a:rPr lang="en-US" sz="2200" dirty="0" smtClean="0">
                <a:solidFill>
                  <a:schemeClr val="bg1"/>
                </a:solidFill>
                <a:latin typeface="Arial" pitchFamily="34" charset="0"/>
                <a:cs typeface="Arial" pitchFamily="34" charset="0"/>
              </a:rPr>
              <a:t>Monthly TDS Return to be filed for the month in which deduction is made</a:t>
            </a:r>
          </a:p>
          <a:p>
            <a:pPr algn="just" eaLnBrk="1" fontAlgn="auto" hangingPunct="1">
              <a:spcAft>
                <a:spcPts val="0"/>
              </a:spcAft>
              <a:defRPr/>
            </a:pPr>
            <a:r>
              <a:rPr lang="en-US" sz="2200" dirty="0" smtClean="0">
                <a:solidFill>
                  <a:schemeClr val="bg1"/>
                </a:solidFill>
                <a:latin typeface="Arial" pitchFamily="34" charset="0"/>
                <a:cs typeface="Arial" pitchFamily="34" charset="0"/>
              </a:rPr>
              <a:t>Every taxable person shall be entitled to take credit of input tax, as self-assessed, in his return</a:t>
            </a:r>
            <a:endParaRPr lang="en-US" sz="2200" dirty="0">
              <a:solidFill>
                <a:schemeClr val="bg1"/>
              </a:solidFill>
              <a:latin typeface="Arial" pitchFamily="34" charset="0"/>
              <a:cs typeface="Arial" pitchFamily="34" charset="0"/>
            </a:endParaRPr>
          </a:p>
        </p:txBody>
      </p:sp>
    </p:spTree>
    <p:extLst>
      <p:ext uri="{BB962C8B-B14F-4D97-AF65-F5344CB8AC3E}">
        <p14:creationId xmlns="" xmlns:p14="http://schemas.microsoft.com/office/powerpoint/2010/main" val="57311788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6">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 calcmode="lin" valueType="num">
                                      <p:cBhvr>
                                        <p:cTn id="14" dur="5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6">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6">
                                            <p:txEl>
                                              <p:pRg st="1" end="1"/>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 calcmode="lin" valueType="num">
                                      <p:cBhvr>
                                        <p:cTn id="21" dur="5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6">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6">
                                            <p:txEl>
                                              <p:pRg st="2" end="2"/>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 calcmode="lin" valueType="num">
                                      <p:cBhvr>
                                        <p:cTn id="28" dur="500" fill="hold"/>
                                        <p:tgtEl>
                                          <p:spTgt spid="6">
                                            <p:txEl>
                                              <p:pRg st="3" end="3"/>
                                            </p:txEl>
                                          </p:spTgt>
                                        </p:tgtEl>
                                        <p:attrNameLst>
                                          <p:attrName>ppt_w</p:attrName>
                                        </p:attrNameLst>
                                      </p:cBhvr>
                                      <p:tavLst>
                                        <p:tav tm="0">
                                          <p:val>
                                            <p:fltVal val="0"/>
                                          </p:val>
                                        </p:tav>
                                        <p:tav tm="100000">
                                          <p:val>
                                            <p:strVal val="#ppt_w"/>
                                          </p:val>
                                        </p:tav>
                                      </p:tavLst>
                                    </p:anim>
                                    <p:anim calcmode="lin" valueType="num">
                                      <p:cBhvr>
                                        <p:cTn id="29" dur="500" fill="hold"/>
                                        <p:tgtEl>
                                          <p:spTgt spid="6">
                                            <p:txEl>
                                              <p:pRg st="3" end="3"/>
                                            </p:txEl>
                                          </p:spTgt>
                                        </p:tgtEl>
                                        <p:attrNameLst>
                                          <p:attrName>ppt_h</p:attrName>
                                        </p:attrNameLst>
                                      </p:cBhvr>
                                      <p:tavLst>
                                        <p:tav tm="0">
                                          <p:val>
                                            <p:fltVal val="0"/>
                                          </p:val>
                                        </p:tav>
                                        <p:tav tm="100000">
                                          <p:val>
                                            <p:strVal val="#ppt_h"/>
                                          </p:val>
                                        </p:tav>
                                      </p:tavLst>
                                    </p:anim>
                                    <p:animEffect transition="in" filter="fade">
                                      <p:cBhvr>
                                        <p:cTn id="30" dur="500"/>
                                        <p:tgtEl>
                                          <p:spTgt spid="6">
                                            <p:txEl>
                                              <p:pRg st="3" end="3"/>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6">
                                            <p:txEl>
                                              <p:pRg st="4" end="4"/>
                                            </p:txEl>
                                          </p:spTgt>
                                        </p:tgtEl>
                                        <p:attrNameLst>
                                          <p:attrName>style.visibility</p:attrName>
                                        </p:attrNameLst>
                                      </p:cBhvr>
                                      <p:to>
                                        <p:strVal val="visible"/>
                                      </p:to>
                                    </p:set>
                                    <p:anim calcmode="lin" valueType="num">
                                      <p:cBhvr>
                                        <p:cTn id="35" dur="500" fill="hold"/>
                                        <p:tgtEl>
                                          <p:spTgt spid="6">
                                            <p:txEl>
                                              <p:pRg st="4" end="4"/>
                                            </p:txEl>
                                          </p:spTgt>
                                        </p:tgtEl>
                                        <p:attrNameLst>
                                          <p:attrName>ppt_w</p:attrName>
                                        </p:attrNameLst>
                                      </p:cBhvr>
                                      <p:tavLst>
                                        <p:tav tm="0">
                                          <p:val>
                                            <p:fltVal val="0"/>
                                          </p:val>
                                        </p:tav>
                                        <p:tav tm="100000">
                                          <p:val>
                                            <p:strVal val="#ppt_w"/>
                                          </p:val>
                                        </p:tav>
                                      </p:tavLst>
                                    </p:anim>
                                    <p:anim calcmode="lin" valueType="num">
                                      <p:cBhvr>
                                        <p:cTn id="36" dur="500" fill="hold"/>
                                        <p:tgtEl>
                                          <p:spTgt spid="6">
                                            <p:txEl>
                                              <p:pRg st="4" end="4"/>
                                            </p:txEl>
                                          </p:spTgt>
                                        </p:tgtEl>
                                        <p:attrNameLst>
                                          <p:attrName>ppt_h</p:attrName>
                                        </p:attrNameLst>
                                      </p:cBhvr>
                                      <p:tavLst>
                                        <p:tav tm="0">
                                          <p:val>
                                            <p:fltVal val="0"/>
                                          </p:val>
                                        </p:tav>
                                        <p:tav tm="100000">
                                          <p:val>
                                            <p:strVal val="#ppt_h"/>
                                          </p:val>
                                        </p:tav>
                                      </p:tavLst>
                                    </p:anim>
                                    <p:animEffect transition="in" filter="fade">
                                      <p:cBhvr>
                                        <p:cTn id="37" dur="500"/>
                                        <p:tgtEl>
                                          <p:spTgt spid="6">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1" nodeType="clickEffect">
                                  <p:stCondLst>
                                    <p:cond delay="0"/>
                                  </p:stCondLst>
                                  <p:childTnLst>
                                    <p:set>
                                      <p:cBhvr>
                                        <p:cTn id="41" dur="1" fill="hold">
                                          <p:stCondLst>
                                            <p:cond delay="0"/>
                                          </p:stCondLst>
                                        </p:cTn>
                                        <p:tgtEl>
                                          <p:spTgt spid="6">
                                            <p:txEl>
                                              <p:pRg st="0" end="0"/>
                                            </p:txEl>
                                          </p:spTgt>
                                        </p:tgtEl>
                                        <p:attrNameLst>
                                          <p:attrName>style.visibility</p:attrName>
                                        </p:attrNameLst>
                                      </p:cBhvr>
                                      <p:to>
                                        <p:strVal val="visible"/>
                                      </p:to>
                                    </p:set>
                                    <p:animEffect transition="in" filter="blinds(horizontal)">
                                      <p:cBhvr>
                                        <p:cTn id="42" dur="500"/>
                                        <p:tgtEl>
                                          <p:spTgt spid="6">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1" nodeType="clickEffect">
                                  <p:stCondLst>
                                    <p:cond delay="0"/>
                                  </p:stCondLst>
                                  <p:childTnLst>
                                    <p:set>
                                      <p:cBhvr>
                                        <p:cTn id="46" dur="1" fill="hold">
                                          <p:stCondLst>
                                            <p:cond delay="0"/>
                                          </p:stCondLst>
                                        </p:cTn>
                                        <p:tgtEl>
                                          <p:spTgt spid="6">
                                            <p:txEl>
                                              <p:pRg st="1" end="1"/>
                                            </p:txEl>
                                          </p:spTgt>
                                        </p:tgtEl>
                                        <p:attrNameLst>
                                          <p:attrName>style.visibility</p:attrName>
                                        </p:attrNameLst>
                                      </p:cBhvr>
                                      <p:to>
                                        <p:strVal val="visible"/>
                                      </p:to>
                                    </p:set>
                                    <p:animEffect transition="in" filter="blinds(horizontal)">
                                      <p:cBhvr>
                                        <p:cTn id="47" dur="500"/>
                                        <p:tgtEl>
                                          <p:spTgt spid="6">
                                            <p:txEl>
                                              <p:pRg st="1" end="1"/>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1" nodeType="clickEffect">
                                  <p:stCondLst>
                                    <p:cond delay="0"/>
                                  </p:stCondLst>
                                  <p:childTnLst>
                                    <p:set>
                                      <p:cBhvr>
                                        <p:cTn id="51" dur="1" fill="hold">
                                          <p:stCondLst>
                                            <p:cond delay="0"/>
                                          </p:stCondLst>
                                        </p:cTn>
                                        <p:tgtEl>
                                          <p:spTgt spid="6">
                                            <p:txEl>
                                              <p:pRg st="2" end="2"/>
                                            </p:txEl>
                                          </p:spTgt>
                                        </p:tgtEl>
                                        <p:attrNameLst>
                                          <p:attrName>style.visibility</p:attrName>
                                        </p:attrNameLst>
                                      </p:cBhvr>
                                      <p:to>
                                        <p:strVal val="visible"/>
                                      </p:to>
                                    </p:set>
                                    <p:animEffect transition="in" filter="blinds(horizontal)">
                                      <p:cBhvr>
                                        <p:cTn id="52" dur="500"/>
                                        <p:tgtEl>
                                          <p:spTgt spid="6">
                                            <p:txEl>
                                              <p:pRg st="2" end="2"/>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1" nodeType="clickEffect">
                                  <p:stCondLst>
                                    <p:cond delay="0"/>
                                  </p:stCondLst>
                                  <p:childTnLst>
                                    <p:set>
                                      <p:cBhvr>
                                        <p:cTn id="56" dur="1" fill="hold">
                                          <p:stCondLst>
                                            <p:cond delay="0"/>
                                          </p:stCondLst>
                                        </p:cTn>
                                        <p:tgtEl>
                                          <p:spTgt spid="6">
                                            <p:txEl>
                                              <p:pRg st="3" end="3"/>
                                            </p:txEl>
                                          </p:spTgt>
                                        </p:tgtEl>
                                        <p:attrNameLst>
                                          <p:attrName>style.visibility</p:attrName>
                                        </p:attrNameLst>
                                      </p:cBhvr>
                                      <p:to>
                                        <p:strVal val="visible"/>
                                      </p:to>
                                    </p:set>
                                    <p:animEffect transition="in" filter="blinds(horizontal)">
                                      <p:cBhvr>
                                        <p:cTn id="57" dur="500"/>
                                        <p:tgtEl>
                                          <p:spTgt spid="6">
                                            <p:txEl>
                                              <p:pRg st="3" end="3"/>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1" nodeType="clickEffect">
                                  <p:stCondLst>
                                    <p:cond delay="0"/>
                                  </p:stCondLst>
                                  <p:childTnLst>
                                    <p:set>
                                      <p:cBhvr>
                                        <p:cTn id="61" dur="1" fill="hold">
                                          <p:stCondLst>
                                            <p:cond delay="0"/>
                                          </p:stCondLst>
                                        </p:cTn>
                                        <p:tgtEl>
                                          <p:spTgt spid="6">
                                            <p:txEl>
                                              <p:pRg st="4" end="4"/>
                                            </p:txEl>
                                          </p:spTgt>
                                        </p:tgtEl>
                                        <p:attrNameLst>
                                          <p:attrName>style.visibility</p:attrName>
                                        </p:attrNameLst>
                                      </p:cBhvr>
                                      <p:to>
                                        <p:strVal val="visible"/>
                                      </p:to>
                                    </p:set>
                                    <p:animEffect transition="in" filter="blinds(horizontal)">
                                      <p:cBhvr>
                                        <p:cTn id="62"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6" grpId="1" build="p"/>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489165" y="618517"/>
            <a:ext cx="9558245" cy="713893"/>
          </a:xfrm>
        </p:spPr>
        <p:txBody>
          <a:bodyPr>
            <a:normAutofit/>
          </a:bodyPr>
          <a:lstStyle/>
          <a:p>
            <a:pPr algn="ctr"/>
            <a:r>
              <a:rPr lang="en-US" dirty="0" smtClean="0">
                <a:solidFill>
                  <a:srgbClr val="FF0000"/>
                </a:solidFill>
              </a:rPr>
              <a:t>POINTS TO PONDER</a:t>
            </a:r>
            <a:endParaRPr lang="en-IN" dirty="0">
              <a:solidFill>
                <a:srgbClr val="FF0000"/>
              </a:solidFill>
            </a:endParaRPr>
          </a:p>
        </p:txBody>
      </p:sp>
      <p:sp>
        <p:nvSpPr>
          <p:cNvPr id="2" name="Content Placeholder 1"/>
          <p:cNvSpPr>
            <a:spLocks noGrp="1"/>
          </p:cNvSpPr>
          <p:nvPr>
            <p:ph idx="1"/>
          </p:nvPr>
        </p:nvSpPr>
        <p:spPr>
          <a:xfrm>
            <a:off x="1141412" y="1476103"/>
            <a:ext cx="9905999" cy="4315098"/>
          </a:xfrm>
        </p:spPr>
        <p:txBody>
          <a:bodyPr>
            <a:normAutofit fontScale="92500" lnSpcReduction="10000"/>
          </a:bodyPr>
          <a:lstStyle/>
          <a:p>
            <a:r>
              <a:rPr lang="en-US" dirty="0" smtClean="0">
                <a:solidFill>
                  <a:schemeClr val="bg1"/>
                </a:solidFill>
              </a:rPr>
              <a:t>Non-filing of returns leads to </a:t>
            </a:r>
            <a:r>
              <a:rPr lang="en-US" dirty="0">
                <a:solidFill>
                  <a:schemeClr val="bg1"/>
                </a:solidFill>
              </a:rPr>
              <a:t>assessment of </a:t>
            </a:r>
            <a:r>
              <a:rPr lang="en-US" dirty="0" smtClean="0">
                <a:solidFill>
                  <a:schemeClr val="bg1"/>
                </a:solidFill>
              </a:rPr>
              <a:t>tax, penalties and even cancellation of registration </a:t>
            </a:r>
          </a:p>
          <a:p>
            <a:r>
              <a:rPr lang="en-US" dirty="0" smtClean="0">
                <a:solidFill>
                  <a:schemeClr val="bg1"/>
                </a:solidFill>
              </a:rPr>
              <a:t>Short filing – accepted but the returns filed will not be treated as a valid return and will not be used for matching of the input tax credit</a:t>
            </a:r>
          </a:p>
          <a:p>
            <a:r>
              <a:rPr lang="en-US" dirty="0" smtClean="0">
                <a:solidFill>
                  <a:schemeClr val="bg1"/>
                </a:solidFill>
              </a:rPr>
              <a:t>Late filing allowed but with late fees and the matching will be considered only after the filing of returns</a:t>
            </a:r>
          </a:p>
          <a:p>
            <a:r>
              <a:rPr lang="en-US" dirty="0" smtClean="0">
                <a:solidFill>
                  <a:schemeClr val="bg1"/>
                </a:solidFill>
              </a:rPr>
              <a:t>ITC allowed provisionally as claimed in the return –mismatch – notice issued to both parties – correction has to be made in the statement to be filed next to next month – if mismatch persists in the second month – ITC allowed provisionally will be reversed and tax shall be demanded from the person claiming ITC.</a:t>
            </a:r>
          </a:p>
          <a:p>
            <a:endParaRPr lang="en-IN" dirty="0"/>
          </a:p>
        </p:txBody>
      </p:sp>
    </p:spTree>
    <p:extLst>
      <p:ext uri="{BB962C8B-B14F-4D97-AF65-F5344CB8AC3E}">
        <p14:creationId xmlns="" xmlns:p14="http://schemas.microsoft.com/office/powerpoint/2010/main" val="58184209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p:cTn id="19" dur="500" fill="hold"/>
                                        <p:tgtEl>
                                          <p:spTgt spid="2">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2">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Effect transition="in" filter="randombar(horizontal)">
                                      <p:cBhvr>
                                        <p:cTn id="25"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09600" y="457200"/>
            <a:ext cx="10972800" cy="685800"/>
          </a:xfrm>
        </p:spPr>
        <p:txBody>
          <a:bodyPr>
            <a:normAutofit/>
          </a:bodyPr>
          <a:lstStyle/>
          <a:p>
            <a:pPr algn="ctr"/>
            <a:r>
              <a:rPr lang="en-US" sz="3500" b="1" dirty="0" smtClean="0">
                <a:solidFill>
                  <a:srgbClr val="FF0000"/>
                </a:solidFill>
              </a:rPr>
              <a:t>Details of Invoices-B2B Transactions</a:t>
            </a:r>
            <a:endParaRPr lang="en-IN" sz="3500" b="1" dirty="0">
              <a:solidFill>
                <a:srgbClr val="FF0000"/>
              </a:solidFill>
            </a:endParaRPr>
          </a:p>
        </p:txBody>
      </p:sp>
      <p:sp>
        <p:nvSpPr>
          <p:cNvPr id="2" name="Content Placeholder 1"/>
          <p:cNvSpPr>
            <a:spLocks noGrp="1"/>
          </p:cNvSpPr>
          <p:nvPr>
            <p:ph idx="1"/>
          </p:nvPr>
        </p:nvSpPr>
        <p:spPr>
          <a:xfrm>
            <a:off x="809896" y="1143000"/>
            <a:ext cx="10607041" cy="5022669"/>
          </a:xfrm>
        </p:spPr>
        <p:txBody>
          <a:bodyPr>
            <a:normAutofit fontScale="70000" lnSpcReduction="20000"/>
          </a:bodyPr>
          <a:lstStyle/>
          <a:p>
            <a:endParaRPr lang="en-US" dirty="0"/>
          </a:p>
          <a:p>
            <a:r>
              <a:rPr lang="en-US" dirty="0">
                <a:solidFill>
                  <a:srgbClr val="0070C0"/>
                </a:solidFill>
              </a:rPr>
              <a:t>(</a:t>
            </a:r>
            <a:r>
              <a:rPr lang="en-US" dirty="0" err="1">
                <a:solidFill>
                  <a:srgbClr val="002060"/>
                </a:solidFill>
              </a:rPr>
              <a:t>i</a:t>
            </a:r>
            <a:r>
              <a:rPr lang="en-US" dirty="0">
                <a:solidFill>
                  <a:srgbClr val="002060"/>
                </a:solidFill>
              </a:rPr>
              <a:t>) Goods and Services Tax Identification Number (GSTIN)/Unique ID issued to UN organizations/Embassies </a:t>
            </a:r>
          </a:p>
          <a:p>
            <a:r>
              <a:rPr lang="en-US" dirty="0">
                <a:solidFill>
                  <a:srgbClr val="002060"/>
                </a:solidFill>
              </a:rPr>
              <a:t>(ii) Invoice Number, Date and value </a:t>
            </a:r>
          </a:p>
          <a:p>
            <a:r>
              <a:rPr lang="en-US" dirty="0">
                <a:solidFill>
                  <a:srgbClr val="002060"/>
                </a:solidFill>
              </a:rPr>
              <a:t>(iii) HSN code for each item line (for Goods)/ Accounting code for each item line (for services) </a:t>
            </a:r>
          </a:p>
          <a:p>
            <a:r>
              <a:rPr lang="en-US" dirty="0">
                <a:solidFill>
                  <a:srgbClr val="002060"/>
                </a:solidFill>
              </a:rPr>
              <a:t>(iv) Taxable Value </a:t>
            </a:r>
          </a:p>
          <a:p>
            <a:r>
              <a:rPr lang="en-US" dirty="0">
                <a:solidFill>
                  <a:srgbClr val="002060"/>
                </a:solidFill>
              </a:rPr>
              <a:t>(v) Tax Rate (CGST &amp; SGST or IGST and/ or Additional Tax) </a:t>
            </a:r>
          </a:p>
          <a:p>
            <a:r>
              <a:rPr lang="en-US" dirty="0">
                <a:solidFill>
                  <a:srgbClr val="002060"/>
                </a:solidFill>
              </a:rPr>
              <a:t>(vi) Tax Amounts (CGST &amp; SGST or IGST and / or Additional Tax) </a:t>
            </a:r>
          </a:p>
          <a:p>
            <a:r>
              <a:rPr lang="en-US" dirty="0">
                <a:solidFill>
                  <a:srgbClr val="002060"/>
                </a:solidFill>
              </a:rPr>
              <a:t>(vii) Place of Supply (State) </a:t>
            </a:r>
          </a:p>
          <a:p>
            <a:r>
              <a:rPr lang="en-US" dirty="0">
                <a:solidFill>
                  <a:srgbClr val="002060"/>
                </a:solidFill>
              </a:rPr>
              <a:t>(viii) For Capital Goods, there will be separate column in the Table of the return for ease of tracking of credit due and availed over the period as prescribed by GST law </a:t>
            </a:r>
          </a:p>
          <a:p>
            <a:r>
              <a:rPr lang="en-US" dirty="0" smtClean="0">
                <a:solidFill>
                  <a:srgbClr val="002060"/>
                </a:solidFill>
              </a:rPr>
              <a:t>(IX) An </a:t>
            </a:r>
            <a:r>
              <a:rPr lang="en-US" dirty="0">
                <a:solidFill>
                  <a:srgbClr val="002060"/>
                </a:solidFill>
              </a:rPr>
              <a:t>Invoice may have two items having different tax rates or different HSN codes in case of B2B supplies. If the invoice contains more than one tax rate/one HSN Code, the taxpayer would have to submit line-wise information separately for each HSN Code / each tax rate </a:t>
            </a:r>
          </a:p>
          <a:p>
            <a:endParaRPr lang="en-IN" dirty="0">
              <a:solidFill>
                <a:srgbClr val="7030A0"/>
              </a:solidFill>
            </a:endParaRPr>
          </a:p>
        </p:txBody>
      </p:sp>
    </p:spTree>
    <p:extLst>
      <p:ext uri="{BB962C8B-B14F-4D97-AF65-F5344CB8AC3E}">
        <p14:creationId xmlns="" xmlns:p14="http://schemas.microsoft.com/office/powerpoint/2010/main" val="56011165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 calcmode="lin" valueType="num">
                                      <p:cBhvr additive="base">
                                        <p:cTn id="19"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 calcmode="lin" valueType="num">
                                      <p:cBhvr additive="base">
                                        <p:cTn id="25"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xEl>
                                              <p:pRg st="5" end="5"/>
                                            </p:txEl>
                                          </p:spTgt>
                                        </p:tgtEl>
                                        <p:attrNameLst>
                                          <p:attrName>style.visibility</p:attrName>
                                        </p:attrNameLst>
                                      </p:cBhvr>
                                      <p:to>
                                        <p:strVal val="visible"/>
                                      </p:to>
                                    </p:set>
                                    <p:anim calcmode="lin" valueType="num">
                                      <p:cBhvr additive="base">
                                        <p:cTn id="31"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
                                            <p:txEl>
                                              <p:pRg st="6" end="6"/>
                                            </p:txEl>
                                          </p:spTgt>
                                        </p:tgtEl>
                                        <p:attrNameLst>
                                          <p:attrName>style.visibility</p:attrName>
                                        </p:attrNameLst>
                                      </p:cBhvr>
                                      <p:to>
                                        <p:strVal val="visible"/>
                                      </p:to>
                                    </p:set>
                                    <p:anim calcmode="lin" valueType="num">
                                      <p:cBhvr additive="base">
                                        <p:cTn id="37"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
                                            <p:txEl>
                                              <p:pRg st="7" end="7"/>
                                            </p:txEl>
                                          </p:spTgt>
                                        </p:tgtEl>
                                        <p:attrNameLst>
                                          <p:attrName>style.visibility</p:attrName>
                                        </p:attrNameLst>
                                      </p:cBhvr>
                                      <p:to>
                                        <p:strVal val="visible"/>
                                      </p:to>
                                    </p:set>
                                    <p:anim calcmode="lin" valueType="num">
                                      <p:cBhvr additive="base">
                                        <p:cTn id="43"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
                                            <p:txEl>
                                              <p:pRg st="8" end="8"/>
                                            </p:txEl>
                                          </p:spTgt>
                                        </p:tgtEl>
                                        <p:attrNameLst>
                                          <p:attrName>style.visibility</p:attrName>
                                        </p:attrNameLst>
                                      </p:cBhvr>
                                      <p:to>
                                        <p:strVal val="visible"/>
                                      </p:to>
                                    </p:set>
                                    <p:anim calcmode="lin" valueType="num">
                                      <p:cBhvr additive="base">
                                        <p:cTn id="49"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
                                            <p:txEl>
                                              <p:pRg st="9" end="9"/>
                                            </p:txEl>
                                          </p:spTgt>
                                        </p:tgtEl>
                                        <p:attrNameLst>
                                          <p:attrName>style.visibility</p:attrName>
                                        </p:attrNameLst>
                                      </p:cBhvr>
                                      <p:to>
                                        <p:strVal val="visible"/>
                                      </p:to>
                                    </p:set>
                                    <p:anim calcmode="lin" valueType="num">
                                      <p:cBhvr additive="base">
                                        <p:cTn id="55" dur="500" fill="hold"/>
                                        <p:tgtEl>
                                          <p:spTgt spid="2">
                                            <p:txEl>
                                              <p:pRg st="9" end="9"/>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371600" y="228600"/>
            <a:ext cx="9849394" cy="762000"/>
          </a:xfrm>
        </p:spPr>
        <p:txBody>
          <a:bodyPr>
            <a:normAutofit/>
          </a:bodyPr>
          <a:lstStyle/>
          <a:p>
            <a:pPr algn="ctr"/>
            <a:r>
              <a:rPr lang="en-US" sz="3200" b="1" dirty="0" smtClean="0">
                <a:solidFill>
                  <a:srgbClr val="FF0000"/>
                </a:solidFill>
              </a:rPr>
              <a:t>Details of Invoices-B2C Transactions-Interstate</a:t>
            </a:r>
            <a:endParaRPr lang="en-IN" sz="3200" b="1" dirty="0">
              <a:solidFill>
                <a:srgbClr val="FF0000"/>
              </a:solidFill>
            </a:endParaRPr>
          </a:p>
        </p:txBody>
      </p:sp>
      <p:sp>
        <p:nvSpPr>
          <p:cNvPr id="2" name="Content Placeholder 1"/>
          <p:cNvSpPr>
            <a:spLocks noGrp="1"/>
          </p:cNvSpPr>
          <p:nvPr>
            <p:ph idx="1"/>
          </p:nvPr>
        </p:nvSpPr>
        <p:spPr>
          <a:xfrm>
            <a:off x="862148" y="1143000"/>
            <a:ext cx="10580915" cy="5179424"/>
          </a:xfrm>
        </p:spPr>
        <p:txBody>
          <a:bodyPr>
            <a:normAutofit fontScale="85000" lnSpcReduction="20000"/>
          </a:bodyPr>
          <a:lstStyle/>
          <a:p>
            <a:r>
              <a:rPr lang="en-US" b="1" u="sng" dirty="0" smtClean="0">
                <a:solidFill>
                  <a:schemeClr val="bg1"/>
                </a:solidFill>
              </a:rPr>
              <a:t>Invoice value more than 2.5 lakhs</a:t>
            </a:r>
            <a:endParaRPr lang="en-US" b="1" u="sng" dirty="0">
              <a:solidFill>
                <a:schemeClr val="bg1"/>
              </a:solidFill>
            </a:endParaRPr>
          </a:p>
          <a:p>
            <a:r>
              <a:rPr lang="en-US" dirty="0">
                <a:solidFill>
                  <a:schemeClr val="bg1"/>
                </a:solidFill>
              </a:rPr>
              <a:t>(</a:t>
            </a:r>
            <a:r>
              <a:rPr lang="en-US" dirty="0" err="1">
                <a:solidFill>
                  <a:schemeClr val="bg1"/>
                </a:solidFill>
              </a:rPr>
              <a:t>i</a:t>
            </a:r>
            <a:r>
              <a:rPr lang="en-US" dirty="0">
                <a:solidFill>
                  <a:schemeClr val="bg1"/>
                </a:solidFill>
              </a:rPr>
              <a:t>) Invoice Number, Date and value </a:t>
            </a:r>
          </a:p>
          <a:p>
            <a:r>
              <a:rPr lang="en-US" dirty="0">
                <a:solidFill>
                  <a:schemeClr val="bg1"/>
                </a:solidFill>
              </a:rPr>
              <a:t>(ii) HSN Code for goods / Accounting code for services </a:t>
            </a:r>
          </a:p>
          <a:p>
            <a:r>
              <a:rPr lang="en-US" dirty="0">
                <a:solidFill>
                  <a:schemeClr val="bg1"/>
                </a:solidFill>
              </a:rPr>
              <a:t>(iii) Taxable Value </a:t>
            </a:r>
          </a:p>
          <a:p>
            <a:r>
              <a:rPr lang="en-US" dirty="0">
                <a:solidFill>
                  <a:schemeClr val="bg1"/>
                </a:solidFill>
              </a:rPr>
              <a:t>(iv) Tax Rate (IGST and Additional Tax) </a:t>
            </a:r>
          </a:p>
          <a:p>
            <a:r>
              <a:rPr lang="en-US" dirty="0">
                <a:solidFill>
                  <a:schemeClr val="bg1"/>
                </a:solidFill>
              </a:rPr>
              <a:t>(v) Tax Amount (IGST and Additional Tax) </a:t>
            </a:r>
          </a:p>
          <a:p>
            <a:r>
              <a:rPr lang="en-US" dirty="0">
                <a:solidFill>
                  <a:schemeClr val="bg1"/>
                </a:solidFill>
              </a:rPr>
              <a:t>(vi) Buyer’s address (State Code) </a:t>
            </a:r>
          </a:p>
          <a:p>
            <a:r>
              <a:rPr lang="en-US" dirty="0">
                <a:solidFill>
                  <a:schemeClr val="bg1"/>
                </a:solidFill>
              </a:rPr>
              <a:t>(vii) Departmental ID allotted by State Government to Government entities / PSUs , etc. not dealing in GST supplies or to persons dealing in exempted / Nil rated / non –GST goods or services </a:t>
            </a:r>
          </a:p>
          <a:p>
            <a:r>
              <a:rPr lang="en-US" dirty="0">
                <a:solidFill>
                  <a:schemeClr val="bg1"/>
                </a:solidFill>
              </a:rPr>
              <a:t>(viii) Place of Supply (State) if different than S. No. (vi) above </a:t>
            </a:r>
            <a:endParaRPr lang="en-US" dirty="0" smtClean="0">
              <a:solidFill>
                <a:schemeClr val="bg1"/>
              </a:solidFill>
            </a:endParaRPr>
          </a:p>
          <a:p>
            <a:r>
              <a:rPr lang="en-US" b="1" u="sng" dirty="0" smtClean="0">
                <a:solidFill>
                  <a:schemeClr val="bg1"/>
                </a:solidFill>
              </a:rPr>
              <a:t>Invoice Taxable value </a:t>
            </a:r>
            <a:r>
              <a:rPr lang="en-US" b="1" u="sng" dirty="0" err="1" smtClean="0">
                <a:solidFill>
                  <a:schemeClr val="bg1"/>
                </a:solidFill>
              </a:rPr>
              <a:t>upto</a:t>
            </a:r>
            <a:r>
              <a:rPr lang="en-US" b="1" u="sng" dirty="0" smtClean="0">
                <a:solidFill>
                  <a:schemeClr val="bg1"/>
                </a:solidFill>
              </a:rPr>
              <a:t> 2.5 Lakhs:/Intrastate Transactions</a:t>
            </a:r>
          </a:p>
          <a:p>
            <a:r>
              <a:rPr lang="en-US" dirty="0">
                <a:solidFill>
                  <a:schemeClr val="bg1"/>
                </a:solidFill>
              </a:rPr>
              <a:t>only aggregated taxable value of all such invoices will be submitted, state-wise and tax rate-wise </a:t>
            </a:r>
            <a:endParaRPr lang="en-US" b="1" u="sng" dirty="0">
              <a:solidFill>
                <a:schemeClr val="bg1"/>
              </a:solidFill>
            </a:endParaRPr>
          </a:p>
          <a:p>
            <a:endParaRPr lang="en-US" dirty="0"/>
          </a:p>
        </p:txBody>
      </p:sp>
    </p:spTree>
    <p:extLst>
      <p:ext uri="{BB962C8B-B14F-4D97-AF65-F5344CB8AC3E}">
        <p14:creationId xmlns="" xmlns:p14="http://schemas.microsoft.com/office/powerpoint/2010/main" val="29877784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 calcmode="lin" valueType="num">
                                      <p:cBhvr additive="base">
                                        <p:cTn id="3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anim calcmode="lin" valueType="num">
                                      <p:cBhvr additive="base">
                                        <p:cTn id="43"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
                                            <p:txEl>
                                              <p:pRg st="7" end="7"/>
                                            </p:txEl>
                                          </p:spTgt>
                                        </p:tgtEl>
                                        <p:attrNameLst>
                                          <p:attrName>style.visibility</p:attrName>
                                        </p:attrNameLst>
                                      </p:cBhvr>
                                      <p:to>
                                        <p:strVal val="visible"/>
                                      </p:to>
                                    </p:set>
                                    <p:anim calcmode="lin" valueType="num">
                                      <p:cBhvr additive="base">
                                        <p:cTn id="49"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
                                            <p:txEl>
                                              <p:pRg st="8" end="8"/>
                                            </p:txEl>
                                          </p:spTgt>
                                        </p:tgtEl>
                                        <p:attrNameLst>
                                          <p:attrName>style.visibility</p:attrName>
                                        </p:attrNameLst>
                                      </p:cBhvr>
                                      <p:to>
                                        <p:strVal val="visible"/>
                                      </p:to>
                                    </p:set>
                                    <p:anim calcmode="lin" valueType="num">
                                      <p:cBhvr additive="base">
                                        <p:cTn id="55"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
                                            <p:txEl>
                                              <p:pRg st="9" end="9"/>
                                            </p:txEl>
                                          </p:spTgt>
                                        </p:tgtEl>
                                        <p:attrNameLst>
                                          <p:attrName>style.visibility</p:attrName>
                                        </p:attrNameLst>
                                      </p:cBhvr>
                                      <p:to>
                                        <p:strVal val="visible"/>
                                      </p:to>
                                    </p:set>
                                    <p:anim calcmode="lin" valueType="num">
                                      <p:cBhvr additive="base">
                                        <p:cTn id="61" dur="500" fill="hold"/>
                                        <p:tgtEl>
                                          <p:spTgt spid="2">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2">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2">
                                            <p:txEl>
                                              <p:pRg st="10" end="10"/>
                                            </p:txEl>
                                          </p:spTgt>
                                        </p:tgtEl>
                                        <p:attrNameLst>
                                          <p:attrName>style.visibility</p:attrName>
                                        </p:attrNameLst>
                                      </p:cBhvr>
                                      <p:to>
                                        <p:strVal val="visible"/>
                                      </p:to>
                                    </p:set>
                                    <p:anim calcmode="lin" valueType="num">
                                      <p:cBhvr additive="base">
                                        <p:cTn id="67" dur="500" fill="hold"/>
                                        <p:tgtEl>
                                          <p:spTgt spid="2">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2">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711234" y="381000"/>
            <a:ext cx="9157063" cy="716280"/>
          </a:xfrm>
        </p:spPr>
        <p:txBody>
          <a:bodyPr>
            <a:normAutofit/>
          </a:bodyPr>
          <a:lstStyle/>
          <a:p>
            <a:r>
              <a:rPr lang="en-US" sz="3200" b="1" dirty="0" smtClean="0">
                <a:solidFill>
                  <a:srgbClr val="FF0000"/>
                </a:solidFill>
              </a:rPr>
              <a:t>Details of Invoices-Export &amp; Deemed Export</a:t>
            </a:r>
            <a:endParaRPr lang="en-IN" sz="3200" b="1" dirty="0">
              <a:solidFill>
                <a:srgbClr val="FF0000"/>
              </a:solidFill>
            </a:endParaRPr>
          </a:p>
        </p:txBody>
      </p:sp>
      <p:sp>
        <p:nvSpPr>
          <p:cNvPr id="2" name="Content Placeholder 1"/>
          <p:cNvSpPr>
            <a:spLocks noGrp="1"/>
          </p:cNvSpPr>
          <p:nvPr>
            <p:ph idx="1"/>
          </p:nvPr>
        </p:nvSpPr>
        <p:spPr>
          <a:xfrm>
            <a:off x="966650" y="1295400"/>
            <a:ext cx="10319659" cy="4386943"/>
          </a:xfrm>
        </p:spPr>
        <p:txBody>
          <a:bodyPr>
            <a:normAutofit/>
          </a:bodyPr>
          <a:lstStyle/>
          <a:p>
            <a:endParaRPr lang="en-US" dirty="0"/>
          </a:p>
          <a:p>
            <a:r>
              <a:rPr lang="en-US" dirty="0">
                <a:solidFill>
                  <a:srgbClr val="002060"/>
                </a:solidFill>
              </a:rPr>
              <a:t>(</a:t>
            </a:r>
            <a:r>
              <a:rPr lang="en-US" dirty="0" err="1">
                <a:solidFill>
                  <a:srgbClr val="002060"/>
                </a:solidFill>
              </a:rPr>
              <a:t>i</a:t>
            </a:r>
            <a:r>
              <a:rPr lang="en-US" dirty="0">
                <a:solidFill>
                  <a:srgbClr val="002060"/>
                </a:solidFill>
              </a:rPr>
              <a:t>) Invoice Number, Date and value </a:t>
            </a:r>
          </a:p>
          <a:p>
            <a:r>
              <a:rPr lang="en-US" dirty="0" smtClean="0">
                <a:solidFill>
                  <a:srgbClr val="002060"/>
                </a:solidFill>
              </a:rPr>
              <a:t>(ii) 8-digit </a:t>
            </a:r>
            <a:r>
              <a:rPr lang="en-US" dirty="0">
                <a:solidFill>
                  <a:srgbClr val="002060"/>
                </a:solidFill>
              </a:rPr>
              <a:t>HSN Code for goods/ Accounting Code of Services for each line item ( as HSN Code / Accounting code is mandatory in case of exports) </a:t>
            </a:r>
          </a:p>
          <a:p>
            <a:r>
              <a:rPr lang="en-US" dirty="0">
                <a:solidFill>
                  <a:srgbClr val="002060"/>
                </a:solidFill>
              </a:rPr>
              <a:t>(iii) Taxable Value </a:t>
            </a:r>
          </a:p>
          <a:p>
            <a:r>
              <a:rPr lang="en-US" dirty="0">
                <a:solidFill>
                  <a:srgbClr val="002060"/>
                </a:solidFill>
              </a:rPr>
              <a:t>(iv) Tax Rate </a:t>
            </a:r>
          </a:p>
          <a:p>
            <a:r>
              <a:rPr lang="en-US" dirty="0">
                <a:solidFill>
                  <a:srgbClr val="002060"/>
                </a:solidFill>
              </a:rPr>
              <a:t>(v) Tax Amounts (IGST, CGST &amp; SGST) (in case exports on payment of GST). </a:t>
            </a:r>
          </a:p>
          <a:p>
            <a:r>
              <a:rPr lang="en-US" dirty="0">
                <a:solidFill>
                  <a:srgbClr val="002060"/>
                </a:solidFill>
              </a:rPr>
              <a:t>(vi) Shipping Bill/ Bill of Export Number </a:t>
            </a:r>
          </a:p>
          <a:p>
            <a:endParaRPr lang="en-US" dirty="0"/>
          </a:p>
        </p:txBody>
      </p:sp>
    </p:spTree>
    <p:extLst>
      <p:ext uri="{BB962C8B-B14F-4D97-AF65-F5344CB8AC3E}">
        <p14:creationId xmlns="" xmlns:p14="http://schemas.microsoft.com/office/powerpoint/2010/main" val="281251707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 calcmode="lin" valueType="num">
                                      <p:cBhvr additive="base">
                                        <p:cTn id="19"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 calcmode="lin" valueType="num">
                                      <p:cBhvr additive="base">
                                        <p:cTn id="25"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xEl>
                                              <p:pRg st="5" end="5"/>
                                            </p:txEl>
                                          </p:spTgt>
                                        </p:tgtEl>
                                        <p:attrNameLst>
                                          <p:attrName>style.visibility</p:attrName>
                                        </p:attrNameLst>
                                      </p:cBhvr>
                                      <p:to>
                                        <p:strVal val="visible"/>
                                      </p:to>
                                    </p:set>
                                    <p:anim calcmode="lin" valueType="num">
                                      <p:cBhvr additive="base">
                                        <p:cTn id="31"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
                                            <p:txEl>
                                              <p:pRg st="6" end="6"/>
                                            </p:txEl>
                                          </p:spTgt>
                                        </p:tgtEl>
                                        <p:attrNameLst>
                                          <p:attrName>style.visibility</p:attrName>
                                        </p:attrNameLst>
                                      </p:cBhvr>
                                      <p:to>
                                        <p:strVal val="visible"/>
                                      </p:to>
                                    </p:set>
                                    <p:anim calcmode="lin" valueType="num">
                                      <p:cBhvr additive="base">
                                        <p:cTn id="37"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1412" y="554182"/>
            <a:ext cx="9905999" cy="5569527"/>
          </a:xfrm>
        </p:spPr>
        <p:txBody>
          <a:bodyPr>
            <a:normAutofit/>
          </a:bodyPr>
          <a:lstStyle/>
          <a:p>
            <a:r>
              <a:rPr lang="en-US" dirty="0" smtClean="0">
                <a:solidFill>
                  <a:schemeClr val="bg1"/>
                </a:solidFill>
              </a:rPr>
              <a:t>Explanation.––For the purposes of this section,–– </a:t>
            </a:r>
          </a:p>
          <a:p>
            <a:r>
              <a:rPr lang="en-US" dirty="0" smtClean="0">
                <a:solidFill>
                  <a:schemeClr val="bg1"/>
                </a:solidFill>
              </a:rPr>
              <a:t>(</a:t>
            </a:r>
            <a:r>
              <a:rPr lang="en-US" dirty="0" err="1" smtClean="0">
                <a:solidFill>
                  <a:schemeClr val="bg1"/>
                </a:solidFill>
              </a:rPr>
              <a:t>i</a:t>
            </a:r>
            <a:r>
              <a:rPr lang="en-US" dirty="0" smtClean="0">
                <a:solidFill>
                  <a:schemeClr val="bg1"/>
                </a:solidFill>
              </a:rPr>
              <a:t>) the expression “aggregate turnover” shall include all supplies made by the taxable person, whether on his own account or made on behalf of all his principals; </a:t>
            </a:r>
          </a:p>
          <a:p>
            <a:r>
              <a:rPr lang="en-US" dirty="0" smtClean="0">
                <a:solidFill>
                  <a:schemeClr val="bg1"/>
                </a:solidFill>
              </a:rPr>
              <a:t>(ii) the supply of goods, after completion of job work, by a registered job worker shall be treated as the supply of goods by the principal referred to in section 143, and the value of such goods shall not be included in the aggregate turnover of the registered job worker; </a:t>
            </a:r>
          </a:p>
          <a:p>
            <a:r>
              <a:rPr lang="en-US" dirty="0" smtClean="0">
                <a:solidFill>
                  <a:schemeClr val="bg1"/>
                </a:solidFill>
              </a:rPr>
              <a:t>(iii) the expression “special category States” shall mean the States as specified in sub-clause (g) of clause (4) of article 279A of the Constitution.</a:t>
            </a:r>
            <a:endParaRPr lang="en-US"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802674" y="228600"/>
            <a:ext cx="8334103" cy="762000"/>
          </a:xfrm>
        </p:spPr>
        <p:txBody>
          <a:bodyPr>
            <a:normAutofit/>
          </a:bodyPr>
          <a:lstStyle/>
          <a:p>
            <a:pPr algn="ctr"/>
            <a:r>
              <a:rPr lang="en-US" sz="3200" b="1" dirty="0" smtClean="0">
                <a:solidFill>
                  <a:srgbClr val="FF0000"/>
                </a:solidFill>
              </a:rPr>
              <a:t>Details of Invoices-Import</a:t>
            </a:r>
            <a:endParaRPr lang="en-IN" sz="3200" b="1" dirty="0">
              <a:solidFill>
                <a:srgbClr val="FF0000"/>
              </a:solidFill>
            </a:endParaRPr>
          </a:p>
        </p:txBody>
      </p:sp>
      <p:sp>
        <p:nvSpPr>
          <p:cNvPr id="2" name="Content Placeholder 1"/>
          <p:cNvSpPr>
            <a:spLocks noGrp="1"/>
          </p:cNvSpPr>
          <p:nvPr>
            <p:ph idx="1"/>
          </p:nvPr>
        </p:nvSpPr>
        <p:spPr>
          <a:xfrm>
            <a:off x="1123406" y="1371600"/>
            <a:ext cx="9640388" cy="4585063"/>
          </a:xfrm>
        </p:spPr>
        <p:txBody>
          <a:bodyPr>
            <a:normAutofit fontScale="92500"/>
          </a:bodyPr>
          <a:lstStyle/>
          <a:p>
            <a:r>
              <a:rPr lang="en-US" dirty="0" smtClean="0">
                <a:solidFill>
                  <a:srgbClr val="002060"/>
                </a:solidFill>
              </a:rPr>
              <a:t>(</a:t>
            </a:r>
            <a:r>
              <a:rPr lang="en-US" dirty="0" err="1">
                <a:solidFill>
                  <a:srgbClr val="002060"/>
                </a:solidFill>
              </a:rPr>
              <a:t>i</a:t>
            </a:r>
            <a:r>
              <a:rPr lang="en-US" dirty="0">
                <a:solidFill>
                  <a:srgbClr val="002060"/>
                </a:solidFill>
              </a:rPr>
              <a:t>) Bill of Entry Number, Date and value </a:t>
            </a:r>
          </a:p>
          <a:p>
            <a:r>
              <a:rPr lang="en-US" dirty="0">
                <a:solidFill>
                  <a:srgbClr val="002060"/>
                </a:solidFill>
              </a:rPr>
              <a:t>(ii) Assessable Value for IGST </a:t>
            </a:r>
          </a:p>
          <a:p>
            <a:r>
              <a:rPr lang="en-US" dirty="0">
                <a:solidFill>
                  <a:srgbClr val="002060"/>
                </a:solidFill>
              </a:rPr>
              <a:t>(iii) 8-digit HSN Code for goods </a:t>
            </a:r>
          </a:p>
          <a:p>
            <a:r>
              <a:rPr lang="en-US" dirty="0">
                <a:solidFill>
                  <a:srgbClr val="002060"/>
                </a:solidFill>
              </a:rPr>
              <a:t>(iv) IGST rate </a:t>
            </a:r>
          </a:p>
          <a:p>
            <a:r>
              <a:rPr lang="en-US" dirty="0">
                <a:solidFill>
                  <a:srgbClr val="002060"/>
                </a:solidFill>
              </a:rPr>
              <a:t>(v) IGST Amount </a:t>
            </a:r>
          </a:p>
          <a:p>
            <a:r>
              <a:rPr lang="en-US" dirty="0">
                <a:solidFill>
                  <a:srgbClr val="002060"/>
                </a:solidFill>
              </a:rPr>
              <a:t>(vi) Importer’s address (for transfer of IGST) [Will get auto populated in case of registered taxpayer. In case of others, it will have to be provided by them] </a:t>
            </a:r>
          </a:p>
          <a:p>
            <a:r>
              <a:rPr lang="en-US" dirty="0">
                <a:solidFill>
                  <a:srgbClr val="002060"/>
                </a:solidFill>
              </a:rPr>
              <a:t>These details would be verified from Bill of Entry data available at ICES / ICEGATE. </a:t>
            </a:r>
          </a:p>
          <a:p>
            <a:endParaRPr lang="en-US" dirty="0"/>
          </a:p>
        </p:txBody>
      </p:sp>
    </p:spTree>
    <p:extLst>
      <p:ext uri="{BB962C8B-B14F-4D97-AF65-F5344CB8AC3E}">
        <p14:creationId xmlns="" xmlns:p14="http://schemas.microsoft.com/office/powerpoint/2010/main" val="91826859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fade">
                                      <p:cBhvr>
                                        <p:cTn id="28" dur="1000"/>
                                        <p:tgtEl>
                                          <p:spTgt spid="2">
                                            <p:txEl>
                                              <p:pRg st="3" end="3"/>
                                            </p:txEl>
                                          </p:spTgt>
                                        </p:tgtEl>
                                      </p:cBhvr>
                                    </p:animEffect>
                                    <p:anim calcmode="lin" valueType="num">
                                      <p:cBhvr>
                                        <p:cTn id="29"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
                                            <p:txEl>
                                              <p:pRg st="4" end="4"/>
                                            </p:txEl>
                                          </p:spTgt>
                                        </p:tgtEl>
                                        <p:attrNameLst>
                                          <p:attrName>style.visibility</p:attrName>
                                        </p:attrNameLst>
                                      </p:cBhvr>
                                      <p:to>
                                        <p:strVal val="visible"/>
                                      </p:to>
                                    </p:set>
                                    <p:animEffect transition="in" filter="fade">
                                      <p:cBhvr>
                                        <p:cTn id="35" dur="1000"/>
                                        <p:tgtEl>
                                          <p:spTgt spid="2">
                                            <p:txEl>
                                              <p:pRg st="4" end="4"/>
                                            </p:txEl>
                                          </p:spTgt>
                                        </p:tgtEl>
                                      </p:cBhvr>
                                    </p:animEffect>
                                    <p:anim calcmode="lin" valueType="num">
                                      <p:cBhvr>
                                        <p:cTn id="36"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
                                            <p:txEl>
                                              <p:pRg st="5" end="5"/>
                                            </p:txEl>
                                          </p:spTgt>
                                        </p:tgtEl>
                                        <p:attrNameLst>
                                          <p:attrName>style.visibility</p:attrName>
                                        </p:attrNameLst>
                                      </p:cBhvr>
                                      <p:to>
                                        <p:strVal val="visible"/>
                                      </p:to>
                                    </p:set>
                                    <p:animEffect transition="in" filter="fade">
                                      <p:cBhvr>
                                        <p:cTn id="42" dur="1000"/>
                                        <p:tgtEl>
                                          <p:spTgt spid="2">
                                            <p:txEl>
                                              <p:pRg st="5" end="5"/>
                                            </p:txEl>
                                          </p:spTgt>
                                        </p:tgtEl>
                                      </p:cBhvr>
                                    </p:animEffect>
                                    <p:anim calcmode="lin" valueType="num">
                                      <p:cBhvr>
                                        <p:cTn id="43"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2">
                                            <p:txEl>
                                              <p:pRg st="6" end="6"/>
                                            </p:txEl>
                                          </p:spTgt>
                                        </p:tgtEl>
                                        <p:attrNameLst>
                                          <p:attrName>style.visibility</p:attrName>
                                        </p:attrNameLst>
                                      </p:cBhvr>
                                      <p:to>
                                        <p:strVal val="visible"/>
                                      </p:to>
                                    </p:set>
                                    <p:animEffect transition="in" filter="fade">
                                      <p:cBhvr>
                                        <p:cTn id="49" dur="1000"/>
                                        <p:tgtEl>
                                          <p:spTgt spid="2">
                                            <p:txEl>
                                              <p:pRg st="6" end="6"/>
                                            </p:txEl>
                                          </p:spTgt>
                                        </p:tgtEl>
                                      </p:cBhvr>
                                    </p:animEffect>
                                    <p:anim calcmode="lin" valueType="num">
                                      <p:cBhvr>
                                        <p:cTn id="50"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2">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050868" y="533400"/>
            <a:ext cx="8608423" cy="914400"/>
          </a:xfrm>
        </p:spPr>
        <p:txBody>
          <a:bodyPr>
            <a:normAutofit/>
          </a:bodyPr>
          <a:lstStyle/>
          <a:p>
            <a:pPr algn="ctr"/>
            <a:r>
              <a:rPr lang="en-US" sz="3200" b="1" dirty="0" smtClean="0">
                <a:solidFill>
                  <a:srgbClr val="FF0000"/>
                </a:solidFill>
              </a:rPr>
              <a:t>Details of Credit/Debit Notes</a:t>
            </a:r>
            <a:endParaRPr lang="en-IN" sz="3200" b="1" dirty="0">
              <a:solidFill>
                <a:srgbClr val="FF0000"/>
              </a:solidFill>
            </a:endParaRPr>
          </a:p>
        </p:txBody>
      </p:sp>
      <p:sp>
        <p:nvSpPr>
          <p:cNvPr id="2" name="Content Placeholder 1"/>
          <p:cNvSpPr>
            <a:spLocks noGrp="1"/>
          </p:cNvSpPr>
          <p:nvPr>
            <p:ph idx="1"/>
          </p:nvPr>
        </p:nvSpPr>
        <p:spPr>
          <a:xfrm>
            <a:off x="1240971" y="1371600"/>
            <a:ext cx="9797144" cy="4441371"/>
          </a:xfrm>
        </p:spPr>
        <p:txBody>
          <a:bodyPr>
            <a:normAutofit/>
          </a:bodyPr>
          <a:lstStyle/>
          <a:p>
            <a:endParaRPr lang="en-US" dirty="0"/>
          </a:p>
          <a:p>
            <a:r>
              <a:rPr lang="en-US" dirty="0">
                <a:solidFill>
                  <a:srgbClr val="002060"/>
                </a:solidFill>
              </a:rPr>
              <a:t>(</a:t>
            </a:r>
            <a:r>
              <a:rPr lang="en-US" dirty="0" err="1">
                <a:solidFill>
                  <a:srgbClr val="002060"/>
                </a:solidFill>
              </a:rPr>
              <a:t>i</a:t>
            </a:r>
            <a:r>
              <a:rPr lang="en-US" dirty="0">
                <a:solidFill>
                  <a:srgbClr val="002060"/>
                </a:solidFill>
              </a:rPr>
              <a:t>) Debit / Credit Note Number </a:t>
            </a:r>
          </a:p>
          <a:p>
            <a:r>
              <a:rPr lang="en-US" dirty="0">
                <a:solidFill>
                  <a:srgbClr val="002060"/>
                </a:solidFill>
              </a:rPr>
              <a:t>(ii) Original Invoice Number and Date </a:t>
            </a:r>
          </a:p>
          <a:p>
            <a:r>
              <a:rPr lang="en-US" dirty="0">
                <a:solidFill>
                  <a:srgbClr val="002060"/>
                </a:solidFill>
              </a:rPr>
              <a:t>(iii) Taxable Value, Tax Rate and Tax Amount (CGST &amp; SGST or IGST and Additional Tax) </a:t>
            </a:r>
          </a:p>
          <a:p>
            <a:r>
              <a:rPr lang="en-US" dirty="0">
                <a:solidFill>
                  <a:srgbClr val="002060"/>
                </a:solidFill>
              </a:rPr>
              <a:t>The credit/debit note will be reflected in the monthly return in which such notes have been issued. </a:t>
            </a:r>
          </a:p>
        </p:txBody>
      </p:sp>
    </p:spTree>
    <p:extLst>
      <p:ext uri="{BB962C8B-B14F-4D97-AF65-F5344CB8AC3E}">
        <p14:creationId xmlns="" xmlns:p14="http://schemas.microsoft.com/office/powerpoint/2010/main" val="363264815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 calcmode="lin" valueType="num">
                                      <p:cBhvr additive="base">
                                        <p:cTn id="19"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 calcmode="lin" valueType="num">
                                      <p:cBhvr additive="base">
                                        <p:cTn id="25"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393372" y="267788"/>
            <a:ext cx="9344297" cy="894806"/>
          </a:xfrm>
        </p:spPr>
        <p:txBody>
          <a:bodyPr>
            <a:normAutofit/>
          </a:bodyPr>
          <a:lstStyle/>
          <a:p>
            <a:pPr algn="ctr"/>
            <a:r>
              <a:rPr lang="en-IN" sz="3200" b="1" dirty="0" smtClean="0">
                <a:solidFill>
                  <a:srgbClr val="FF0000"/>
                </a:solidFill>
              </a:rPr>
              <a:t>Details in case of TDS</a:t>
            </a:r>
            <a:endParaRPr lang="en-IN" sz="3200" b="1" dirty="0">
              <a:solidFill>
                <a:srgbClr val="FF0000"/>
              </a:solidFill>
            </a:endParaRPr>
          </a:p>
        </p:txBody>
      </p:sp>
      <p:sp>
        <p:nvSpPr>
          <p:cNvPr id="2" name="Content Placeholder 1"/>
          <p:cNvSpPr>
            <a:spLocks noGrp="1"/>
          </p:cNvSpPr>
          <p:nvPr>
            <p:ph idx="1"/>
          </p:nvPr>
        </p:nvSpPr>
        <p:spPr>
          <a:xfrm>
            <a:off x="1045029" y="1201784"/>
            <a:ext cx="10136778" cy="4611188"/>
          </a:xfrm>
        </p:spPr>
        <p:txBody>
          <a:bodyPr>
            <a:normAutofit/>
          </a:bodyPr>
          <a:lstStyle/>
          <a:p>
            <a:r>
              <a:rPr lang="en-US" dirty="0">
                <a:solidFill>
                  <a:srgbClr val="002060"/>
                </a:solidFill>
              </a:rPr>
              <a:t>(</a:t>
            </a:r>
            <a:r>
              <a:rPr lang="en-US" dirty="0" err="1">
                <a:solidFill>
                  <a:srgbClr val="002060"/>
                </a:solidFill>
              </a:rPr>
              <a:t>i</a:t>
            </a:r>
            <a:r>
              <a:rPr lang="en-US" dirty="0">
                <a:solidFill>
                  <a:srgbClr val="002060"/>
                </a:solidFill>
              </a:rPr>
              <a:t>) GSTIN/GDI of </a:t>
            </a:r>
            <a:r>
              <a:rPr lang="en-US" dirty="0" err="1">
                <a:solidFill>
                  <a:srgbClr val="002060"/>
                </a:solidFill>
              </a:rPr>
              <a:t>deductor</a:t>
            </a:r>
            <a:r>
              <a:rPr lang="en-US" dirty="0">
                <a:solidFill>
                  <a:srgbClr val="002060"/>
                </a:solidFill>
              </a:rPr>
              <a:t> </a:t>
            </a:r>
          </a:p>
          <a:p>
            <a:r>
              <a:rPr lang="en-US" dirty="0">
                <a:solidFill>
                  <a:srgbClr val="002060"/>
                </a:solidFill>
              </a:rPr>
              <a:t>(ii) GSTIN of </a:t>
            </a:r>
            <a:r>
              <a:rPr lang="en-US" dirty="0" err="1">
                <a:solidFill>
                  <a:srgbClr val="002060"/>
                </a:solidFill>
              </a:rPr>
              <a:t>deductee</a:t>
            </a:r>
            <a:r>
              <a:rPr lang="en-US" dirty="0">
                <a:solidFill>
                  <a:srgbClr val="002060"/>
                </a:solidFill>
              </a:rPr>
              <a:t>/supplier </a:t>
            </a:r>
          </a:p>
          <a:p>
            <a:r>
              <a:rPr lang="en-US" dirty="0">
                <a:solidFill>
                  <a:srgbClr val="002060"/>
                </a:solidFill>
              </a:rPr>
              <a:t>(iii) Invoice no. with date </a:t>
            </a:r>
            <a:r>
              <a:rPr lang="en-US" dirty="0" smtClean="0">
                <a:solidFill>
                  <a:srgbClr val="002060"/>
                </a:solidFill>
              </a:rPr>
              <a:t>(</a:t>
            </a:r>
          </a:p>
          <a:p>
            <a:r>
              <a:rPr lang="en-US" dirty="0" smtClean="0">
                <a:solidFill>
                  <a:srgbClr val="002060"/>
                </a:solidFill>
              </a:rPr>
              <a:t>iv</a:t>
            </a:r>
            <a:r>
              <a:rPr lang="en-US" dirty="0">
                <a:solidFill>
                  <a:srgbClr val="002060"/>
                </a:solidFill>
              </a:rPr>
              <a:t>) TDS Certificate no. with date and value </a:t>
            </a:r>
          </a:p>
          <a:p>
            <a:r>
              <a:rPr lang="en-US" dirty="0">
                <a:solidFill>
                  <a:srgbClr val="002060"/>
                </a:solidFill>
              </a:rPr>
              <a:t>(v) Taxable value </a:t>
            </a:r>
            <a:endParaRPr lang="en-US" dirty="0" smtClean="0">
              <a:solidFill>
                <a:srgbClr val="002060"/>
              </a:solidFill>
            </a:endParaRPr>
          </a:p>
          <a:p>
            <a:r>
              <a:rPr lang="en-US" dirty="0">
                <a:solidFill>
                  <a:srgbClr val="002060"/>
                </a:solidFill>
              </a:rPr>
              <a:t>(v) Rate of TDS for IGST, CGST and SGST as applicable </a:t>
            </a:r>
          </a:p>
          <a:p>
            <a:r>
              <a:rPr lang="en-US" dirty="0">
                <a:solidFill>
                  <a:srgbClr val="002060"/>
                </a:solidFill>
              </a:rPr>
              <a:t>(vi) Amount of IGST, CGST and SGST as applicable, deducted as TDS </a:t>
            </a:r>
          </a:p>
        </p:txBody>
      </p:sp>
    </p:spTree>
    <p:extLst>
      <p:ext uri="{BB962C8B-B14F-4D97-AF65-F5344CB8AC3E}">
        <p14:creationId xmlns="" xmlns:p14="http://schemas.microsoft.com/office/powerpoint/2010/main" val="316640354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diamond(in)">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diamond(in)">
                                      <p:cBhvr>
                                        <p:cTn id="12" dur="20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diamond(in)">
                                      <p:cBhvr>
                                        <p:cTn id="17" dur="20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diamond(in)">
                                      <p:cBhvr>
                                        <p:cTn id="22" dur="20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diamond(in)">
                                      <p:cBhvr>
                                        <p:cTn id="27" dur="2000"/>
                                        <p:tgtEl>
                                          <p:spTgt spid="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diamond(in)">
                                      <p:cBhvr>
                                        <p:cTn id="32" dur="2000"/>
                                        <p:tgtEl>
                                          <p:spTgt spid="2">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2">
                                            <p:txEl>
                                              <p:pRg st="6" end="6"/>
                                            </p:txEl>
                                          </p:spTgt>
                                        </p:tgtEl>
                                        <p:attrNameLst>
                                          <p:attrName>style.visibility</p:attrName>
                                        </p:attrNameLst>
                                      </p:cBhvr>
                                      <p:to>
                                        <p:strVal val="visible"/>
                                      </p:to>
                                    </p:set>
                                    <p:animEffect transition="in" filter="diamond(in)">
                                      <p:cBhvr>
                                        <p:cTn id="37" dur="20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141413" y="618518"/>
            <a:ext cx="9905998" cy="1027402"/>
          </a:xfrm>
        </p:spPr>
        <p:txBody>
          <a:bodyPr/>
          <a:lstStyle/>
          <a:p>
            <a:pPr algn="ctr"/>
            <a:r>
              <a:rPr lang="en-US" b="1" dirty="0" smtClean="0">
                <a:solidFill>
                  <a:srgbClr val="FF0000"/>
                </a:solidFill>
              </a:rPr>
              <a:t>GST Compliance Rating</a:t>
            </a:r>
            <a:endParaRPr lang="en-IN" b="1" dirty="0">
              <a:solidFill>
                <a:srgbClr val="FF0000"/>
              </a:solidFill>
            </a:endParaRPr>
          </a:p>
        </p:txBody>
      </p:sp>
      <p:sp>
        <p:nvSpPr>
          <p:cNvPr id="2" name="Content Placeholder 1"/>
          <p:cNvSpPr>
            <a:spLocks noGrp="1"/>
          </p:cNvSpPr>
          <p:nvPr>
            <p:ph idx="1"/>
          </p:nvPr>
        </p:nvSpPr>
        <p:spPr>
          <a:xfrm>
            <a:off x="1141412" y="1632857"/>
            <a:ext cx="9905999" cy="4158344"/>
          </a:xfrm>
        </p:spPr>
        <p:txBody>
          <a:bodyPr>
            <a:normAutofit/>
          </a:bodyPr>
          <a:lstStyle/>
          <a:p>
            <a:r>
              <a:rPr lang="en-US" sz="3000" dirty="0" smtClean="0">
                <a:solidFill>
                  <a:schemeClr val="bg1"/>
                </a:solidFill>
              </a:rPr>
              <a:t>Compliance rating assigned to every taxable person based on his compliance record.</a:t>
            </a:r>
          </a:p>
          <a:p>
            <a:r>
              <a:rPr lang="en-US" sz="3000" dirty="0" smtClean="0">
                <a:solidFill>
                  <a:schemeClr val="bg1"/>
                </a:solidFill>
              </a:rPr>
              <a:t>Such rating shall be based on prescribed parameters.</a:t>
            </a:r>
          </a:p>
          <a:p>
            <a:r>
              <a:rPr lang="en-US" sz="3000" dirty="0" smtClean="0">
                <a:solidFill>
                  <a:schemeClr val="bg1"/>
                </a:solidFill>
              </a:rPr>
              <a:t>To be updated at periodic intervals.</a:t>
            </a:r>
          </a:p>
          <a:p>
            <a:r>
              <a:rPr lang="en-US" sz="3000" dirty="0" smtClean="0">
                <a:solidFill>
                  <a:schemeClr val="bg1"/>
                </a:solidFill>
              </a:rPr>
              <a:t>To be placed in the public domain.</a:t>
            </a:r>
            <a:endParaRPr lang="en-IN" sz="3000" dirty="0">
              <a:solidFill>
                <a:schemeClr val="bg1"/>
              </a:solidFill>
            </a:endParaRPr>
          </a:p>
        </p:txBody>
      </p:sp>
    </p:spTree>
    <p:extLst>
      <p:ext uri="{BB962C8B-B14F-4D97-AF65-F5344CB8AC3E}">
        <p14:creationId xmlns="" xmlns:p14="http://schemas.microsoft.com/office/powerpoint/2010/main" val="85117215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 presetClass="entr" presetSubtype="16" fill="hold" grpId="0" nodeType="clickEffect">
                                  <p:stCondLst>
                                    <p:cond delay="0"/>
                                  </p:stCondLst>
                                  <p:childTnLst>
                                    <p:set>
                                      <p:cBhvr>
                                        <p:cTn id="30" dur="1" fill="hold">
                                          <p:stCondLst>
                                            <p:cond delay="0"/>
                                          </p:stCondLst>
                                        </p:cTn>
                                        <p:tgtEl>
                                          <p:spTgt spid="2">
                                            <p:txEl>
                                              <p:pRg st="0" end="0"/>
                                            </p:txEl>
                                          </p:spTgt>
                                        </p:tgtEl>
                                        <p:attrNameLst>
                                          <p:attrName>style.visibility</p:attrName>
                                        </p:attrNameLst>
                                      </p:cBhvr>
                                      <p:to>
                                        <p:strVal val="visible"/>
                                      </p:to>
                                    </p:set>
                                    <p:animEffect transition="in" filter="box(in)">
                                      <p:cBhvr>
                                        <p:cTn id="31" dur="500"/>
                                        <p:tgtEl>
                                          <p:spTgt spid="2">
                                            <p:txEl>
                                              <p:pRg st="0" end="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4" presetClass="entr" presetSubtype="16" fill="hold" grpId="0" nodeType="clickEffect">
                                  <p:stCondLst>
                                    <p:cond delay="0"/>
                                  </p:stCondLst>
                                  <p:childTnLst>
                                    <p:set>
                                      <p:cBhvr>
                                        <p:cTn id="35" dur="1" fill="hold">
                                          <p:stCondLst>
                                            <p:cond delay="0"/>
                                          </p:stCondLst>
                                        </p:cTn>
                                        <p:tgtEl>
                                          <p:spTgt spid="2">
                                            <p:txEl>
                                              <p:pRg st="1" end="1"/>
                                            </p:txEl>
                                          </p:spTgt>
                                        </p:tgtEl>
                                        <p:attrNameLst>
                                          <p:attrName>style.visibility</p:attrName>
                                        </p:attrNameLst>
                                      </p:cBhvr>
                                      <p:to>
                                        <p:strVal val="visible"/>
                                      </p:to>
                                    </p:set>
                                    <p:animEffect transition="in" filter="box(in)">
                                      <p:cBhvr>
                                        <p:cTn id="36" dur="500"/>
                                        <p:tgtEl>
                                          <p:spTgt spid="2">
                                            <p:txEl>
                                              <p:pRg st="1" end="1"/>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4" presetClass="entr" presetSubtype="16" fill="hold" grpId="0" nodeType="clickEffect">
                                  <p:stCondLst>
                                    <p:cond delay="0"/>
                                  </p:stCondLst>
                                  <p:childTnLst>
                                    <p:set>
                                      <p:cBhvr>
                                        <p:cTn id="40" dur="1" fill="hold">
                                          <p:stCondLst>
                                            <p:cond delay="0"/>
                                          </p:stCondLst>
                                        </p:cTn>
                                        <p:tgtEl>
                                          <p:spTgt spid="2">
                                            <p:txEl>
                                              <p:pRg st="2" end="2"/>
                                            </p:txEl>
                                          </p:spTgt>
                                        </p:tgtEl>
                                        <p:attrNameLst>
                                          <p:attrName>style.visibility</p:attrName>
                                        </p:attrNameLst>
                                      </p:cBhvr>
                                      <p:to>
                                        <p:strVal val="visible"/>
                                      </p:to>
                                    </p:set>
                                    <p:animEffect transition="in" filter="box(in)">
                                      <p:cBhvr>
                                        <p:cTn id="41" dur="500"/>
                                        <p:tgtEl>
                                          <p:spTgt spid="2">
                                            <p:txEl>
                                              <p:pRg st="2" end="2"/>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2">
                                            <p:txEl>
                                              <p:pRg st="3" end="3"/>
                                            </p:txEl>
                                          </p:spTgt>
                                        </p:tgtEl>
                                        <p:attrNameLst>
                                          <p:attrName>style.visibility</p:attrName>
                                        </p:attrNameLst>
                                      </p:cBhvr>
                                      <p:to>
                                        <p:strVal val="visible"/>
                                      </p:to>
                                    </p:set>
                                    <p:animEffect transition="in" filter="box(in)">
                                      <p:cBhvr>
                                        <p:cTn id="46"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data restored 10-10-16\data drive 3\backup16.03.16\e\abhi\LECTURES\economy\digital economy\23.jpg"/>
          <p:cNvPicPr>
            <a:picLocks noChangeAspect="1" noChangeArrowheads="1"/>
          </p:cNvPicPr>
          <p:nvPr/>
        </p:nvPicPr>
        <p:blipFill>
          <a:blip r:embed="rId2"/>
          <a:srcRect/>
          <a:stretch>
            <a:fillRect/>
          </a:stretch>
        </p:blipFill>
        <p:spPr bwMode="auto">
          <a:xfrm>
            <a:off x="1280160" y="175102"/>
            <a:ext cx="9927771" cy="2999172"/>
          </a:xfrm>
          <a:prstGeom prst="rect">
            <a:avLst/>
          </a:prstGeom>
          <a:noFill/>
        </p:spPr>
      </p:pic>
      <p:sp>
        <p:nvSpPr>
          <p:cNvPr id="3" name="Rectangle 2"/>
          <p:cNvSpPr/>
          <p:nvPr/>
        </p:nvSpPr>
        <p:spPr>
          <a:xfrm>
            <a:off x="1110343" y="3278777"/>
            <a:ext cx="10293532" cy="1231906"/>
          </a:xfrm>
          <a:prstGeom prst="rect">
            <a:avLst/>
          </a:prstGeom>
        </p:spPr>
        <p:txBody>
          <a:bodyPr wrap="square" lIns="64291" tIns="32146" rIns="64291" bIns="32146">
            <a:spAutoFit/>
          </a:bodyPr>
          <a:lstStyle/>
          <a:p>
            <a:pPr algn="ctr">
              <a:lnSpc>
                <a:spcPts val="9078"/>
              </a:lnSpc>
              <a:defRPr/>
            </a:pPr>
            <a:r>
              <a:rPr lang="en-CA" sz="6700" b="1" dirty="0" smtClean="0">
                <a:solidFill>
                  <a:srgbClr val="04607A"/>
                </a:solidFill>
                <a:latin typeface="Constantia Bold"/>
                <a:cs typeface="Constantia Bold"/>
              </a:rPr>
              <a:t>THANK YOU</a:t>
            </a:r>
            <a:endParaRPr lang="en-CA" sz="6700" b="1" dirty="0">
              <a:solidFill>
                <a:srgbClr val="04607A"/>
              </a:solidFill>
              <a:latin typeface="Constantia Bold"/>
              <a:cs typeface="Constantia Bold"/>
            </a:endParaRPr>
          </a:p>
        </p:txBody>
      </p:sp>
      <p:sp>
        <p:nvSpPr>
          <p:cNvPr id="4" name="Rectangle 3"/>
          <p:cNvSpPr/>
          <p:nvPr/>
        </p:nvSpPr>
        <p:spPr>
          <a:xfrm>
            <a:off x="5225349" y="4734976"/>
            <a:ext cx="6161528" cy="1347322"/>
          </a:xfrm>
          <a:prstGeom prst="rect">
            <a:avLst/>
          </a:prstGeom>
        </p:spPr>
        <p:txBody>
          <a:bodyPr wrap="square" lIns="64291" tIns="32146" rIns="64291" bIns="32146">
            <a:spAutoFit/>
          </a:bodyPr>
          <a:lstStyle/>
          <a:p>
            <a:pPr algn="ctr">
              <a:lnSpc>
                <a:spcPts val="2480"/>
              </a:lnSpc>
            </a:pPr>
            <a:r>
              <a:rPr lang="en-CA" dirty="0" smtClean="0">
                <a:solidFill>
                  <a:srgbClr val="000000"/>
                </a:solidFill>
                <a:latin typeface="Times New Roman" pitchFamily="18" charset="0"/>
                <a:cs typeface="Times New Roman" pitchFamily="18" charset="0"/>
              </a:rPr>
              <a:t>CA. ABHIJIT KELKAR</a:t>
            </a:r>
          </a:p>
          <a:p>
            <a:pPr algn="ctr">
              <a:lnSpc>
                <a:spcPts val="2480"/>
              </a:lnSpc>
            </a:pPr>
            <a:r>
              <a:rPr lang="en-CA" dirty="0" smtClean="0">
                <a:solidFill>
                  <a:srgbClr val="000000"/>
                </a:solidFill>
                <a:latin typeface="Times New Roman" pitchFamily="18" charset="0"/>
                <a:cs typeface="Times New Roman" pitchFamily="18" charset="0"/>
              </a:rPr>
              <a:t>9422126890,9096021215</a:t>
            </a:r>
          </a:p>
          <a:p>
            <a:pPr algn="ctr">
              <a:lnSpc>
                <a:spcPts val="2480"/>
              </a:lnSpc>
            </a:pPr>
            <a:r>
              <a:rPr lang="en-CA" dirty="0" smtClean="0">
                <a:solidFill>
                  <a:srgbClr val="000000"/>
                </a:solidFill>
                <a:latin typeface="Times New Roman" pitchFamily="18" charset="0"/>
                <a:cs typeface="Times New Roman" pitchFamily="18" charset="0"/>
              </a:rPr>
              <a:t>abhijit@kelkarcoca.com</a:t>
            </a:r>
          </a:p>
          <a:p>
            <a:pPr algn="ctr">
              <a:lnSpc>
                <a:spcPts val="2480"/>
              </a:lnSpc>
            </a:pPr>
            <a:r>
              <a:rPr lang="en-CA" dirty="0" smtClean="0">
                <a:solidFill>
                  <a:srgbClr val="000000"/>
                </a:solidFill>
                <a:latin typeface="Times New Roman" pitchFamily="18" charset="0"/>
                <a:cs typeface="Times New Roman" pitchFamily="18" charset="0"/>
              </a:rPr>
              <a:t>visit us @ www.kelkarcoca.com</a:t>
            </a:r>
            <a:endParaRPr lang="en-CA" dirty="0">
              <a:solidFill>
                <a:srgbClr val="00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ircuit">
  <a:themeElements>
    <a:clrScheme name="Circuit">
      <a:dk1>
        <a:sysClr val="windowText" lastClr="000000"/>
      </a:dk1>
      <a:lt1>
        <a:sysClr val="window" lastClr="FFFFFF"/>
      </a:lt1>
      <a:dk2>
        <a:srgbClr val="134770"/>
      </a:dk2>
      <a:lt2>
        <a:srgbClr val="82FFFF"/>
      </a:lt2>
      <a:accent1>
        <a:srgbClr val="9ACD4C"/>
      </a:accent1>
      <a:accent2>
        <a:srgbClr val="FAA93A"/>
      </a:accent2>
      <a:accent3>
        <a:srgbClr val="D35940"/>
      </a:accent3>
      <a:accent4>
        <a:srgbClr val="B258D3"/>
      </a:accent4>
      <a:accent5>
        <a:srgbClr val="63A0CC"/>
      </a:accent5>
      <a:accent6>
        <a:srgbClr val="8AC4A7"/>
      </a:accent6>
      <a:hlink>
        <a:srgbClr val="B8FA56"/>
      </a:hlink>
      <a:folHlink>
        <a:srgbClr val="7AF8CC"/>
      </a:folHlink>
    </a:clrScheme>
    <a:fontScheme name="Circuit">
      <a:majorFont>
        <a:latin typeface="Tw Cen M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ircuit">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90000"/>
                <a:satMod val="150000"/>
                <a:lumMod val="160000"/>
              </a:schemeClr>
            </a:duotone>
          </a:blip>
          <a:stretch/>
        </a:blipFill>
      </a:bgFillStyleLst>
    </a:fmtScheme>
  </a:themeElements>
  <a:objectDefaults/>
  <a:extraClrSchemeLst/>
  <a:extLst>
    <a:ext uri="{05A4C25C-085E-4340-85A3-A5531E510DB2}">
      <thm15:themeFamily xmlns:thm15="http://schemas.microsoft.com/office/thememl/2012/main" xmlns="" name="Circuit" id="{0AC2F7E7-15F5-431C-B2A2-456FE929F56C}" vid="{0911B802-464C-4241-8DD9-B60FF88E379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Circuit</Template>
  <TotalTime>510</TotalTime>
  <Words>9029</Words>
  <Application>Microsoft Office PowerPoint</Application>
  <PresentationFormat>Custom</PresentationFormat>
  <Paragraphs>638</Paragraphs>
  <Slides>94</Slides>
  <Notes>5</Notes>
  <HiddenSlides>0</HiddenSlides>
  <MMClips>0</MMClips>
  <ScaleCrop>false</ScaleCrop>
  <HeadingPairs>
    <vt:vector size="4" baseType="variant">
      <vt:variant>
        <vt:lpstr>Theme</vt:lpstr>
      </vt:variant>
      <vt:variant>
        <vt:i4>1</vt:i4>
      </vt:variant>
      <vt:variant>
        <vt:lpstr>Slide Titles</vt:lpstr>
      </vt:variant>
      <vt:variant>
        <vt:i4>94</vt:i4>
      </vt:variant>
    </vt:vector>
  </HeadingPairs>
  <TitlesOfParts>
    <vt:vector size="95" baseType="lpstr">
      <vt:lpstr>Circuit</vt:lpstr>
      <vt:lpstr>REGISTRATION, RETURNS,  MATCHING CONCEPT,  CONCEPT OF STAR RATING</vt:lpstr>
      <vt:lpstr>AGENDA</vt:lpstr>
      <vt:lpstr>REGISTRATION</vt:lpstr>
      <vt:lpstr>REGISTRATION</vt:lpstr>
      <vt:lpstr>REGISTRATION - WHY REQUIRED</vt:lpstr>
      <vt:lpstr>Slide 6</vt:lpstr>
      <vt:lpstr>CHAPTER – VI- REGISTRATION</vt:lpstr>
      <vt:lpstr>Slide 8</vt:lpstr>
      <vt:lpstr>Slide 9</vt:lpstr>
      <vt:lpstr>23 - Persons not liable for registration</vt:lpstr>
      <vt:lpstr>24 - Compulsory registration in certain cases</vt:lpstr>
      <vt:lpstr>Slide 12</vt:lpstr>
      <vt:lpstr>Slide 13</vt:lpstr>
      <vt:lpstr>Multiple registrations  for business verticals</vt:lpstr>
      <vt:lpstr>Voluntary registration</vt:lpstr>
      <vt:lpstr>Sec.23 Registration..contd...</vt:lpstr>
      <vt:lpstr>25 -Procedure for registration.</vt:lpstr>
      <vt:lpstr>SALIENT FEATURES OF REGISTRATION – other provisions</vt:lpstr>
      <vt:lpstr>Slide 19</vt:lpstr>
      <vt:lpstr>Slide 20</vt:lpstr>
      <vt:lpstr>Slide 21</vt:lpstr>
      <vt:lpstr>Slide 22</vt:lpstr>
      <vt:lpstr>GSTIN – (REGISTRATION NO.)</vt:lpstr>
      <vt:lpstr>Slide 24</vt:lpstr>
      <vt:lpstr>PROCEDURE OF REGISTRATION</vt:lpstr>
      <vt:lpstr>NEW APPLICANTS - DOCUMENTS TO BE UPLOADED</vt:lpstr>
      <vt:lpstr>NEW APPLICANTS - DOCUMENTS TO BE UPLOADED</vt:lpstr>
      <vt:lpstr>Slide 28</vt:lpstr>
      <vt:lpstr>Departmental  Process </vt:lpstr>
      <vt:lpstr>Departmental  PROCESS </vt:lpstr>
      <vt:lpstr>ELECTRONIC SIGNING THE ENROLEMENT APPLICATION</vt:lpstr>
      <vt:lpstr>Cancellation of registration</vt:lpstr>
      <vt:lpstr>Slide 33</vt:lpstr>
      <vt:lpstr>Slide 34</vt:lpstr>
      <vt:lpstr>Revocation of cancellation of registration</vt:lpstr>
      <vt:lpstr>Offences and Penalties related to registration </vt:lpstr>
      <vt:lpstr>GST:  Returns</vt:lpstr>
      <vt:lpstr>Chapter-IX-Returns – GST ACT</vt:lpstr>
      <vt:lpstr>Importance of Returns</vt:lpstr>
      <vt:lpstr>WHO ALL SHOULD FILE</vt:lpstr>
      <vt:lpstr>Types of Returns</vt:lpstr>
      <vt:lpstr>Types of Returns</vt:lpstr>
      <vt:lpstr>SEC 37 - Furnishing details of outward supplies</vt:lpstr>
      <vt:lpstr>Slide 44</vt:lpstr>
      <vt:lpstr>Slide 45</vt:lpstr>
      <vt:lpstr>Slide 46</vt:lpstr>
      <vt:lpstr>Slide 47</vt:lpstr>
      <vt:lpstr>GSTR-1 – Statement of Outward Supplies</vt:lpstr>
      <vt:lpstr>Slide 49</vt:lpstr>
      <vt:lpstr>GSTR-1 – Statement of Outward Supplies</vt:lpstr>
      <vt:lpstr>GSTR-1 – Statement of Outward Supplies</vt:lpstr>
      <vt:lpstr>Sec. 38 - Furnishing details of inward supplies GSTR 2</vt:lpstr>
      <vt:lpstr>Slide 53</vt:lpstr>
      <vt:lpstr>Slide 54</vt:lpstr>
      <vt:lpstr>Slide 55</vt:lpstr>
      <vt:lpstr>Slide 56</vt:lpstr>
      <vt:lpstr>GSTR-2</vt:lpstr>
      <vt:lpstr>GSTR-2 – Details of Inward Supplies</vt:lpstr>
      <vt:lpstr>GSTR-2 – Details of Inward Supplies</vt:lpstr>
      <vt:lpstr>GSTR-2 – Details of Inward Supplies</vt:lpstr>
      <vt:lpstr>GSTR-3 – Monthly Return</vt:lpstr>
      <vt:lpstr>SEC. 39 - Furnishing of returns</vt:lpstr>
      <vt:lpstr>Slide 63</vt:lpstr>
      <vt:lpstr>Slide 64</vt:lpstr>
      <vt:lpstr>Slide 65</vt:lpstr>
      <vt:lpstr>Slide 66</vt:lpstr>
      <vt:lpstr>Slide 67</vt:lpstr>
      <vt:lpstr>Slide 68</vt:lpstr>
      <vt:lpstr>Slide 69</vt:lpstr>
      <vt:lpstr>SEC 43 - Matching, reversal and reclaim of reduction in output tax liability.</vt:lpstr>
      <vt:lpstr>Matching, Reversal and Reclaim of ITC</vt:lpstr>
      <vt:lpstr>Matching, Reversal and Reclaim of reduction in output tax liability</vt:lpstr>
      <vt:lpstr>Matching of claim of input tax credit</vt:lpstr>
      <vt:lpstr>SEC. 44 - Annual return.</vt:lpstr>
      <vt:lpstr>Slide 75</vt:lpstr>
      <vt:lpstr>Who should file what</vt:lpstr>
      <vt:lpstr>GSTR-4 – Return of Composition dealer</vt:lpstr>
      <vt:lpstr>GSTR-3 – Monthly Return</vt:lpstr>
      <vt:lpstr>GSTR-5 – Return of a Non-Resident Foreign Taxpayer</vt:lpstr>
      <vt:lpstr>GSTR-6 -  Return of ISD</vt:lpstr>
      <vt:lpstr>GSTR-7  -  TDS Return</vt:lpstr>
      <vt:lpstr>GSTR-8   -   ANNUAL RETURN</vt:lpstr>
      <vt:lpstr>Steps in Return filing</vt:lpstr>
      <vt:lpstr>POINTS TO PONDER</vt:lpstr>
      <vt:lpstr>Slide 85</vt:lpstr>
      <vt:lpstr>POINTS TO PONDER</vt:lpstr>
      <vt:lpstr>Details of Invoices-B2B Transactions</vt:lpstr>
      <vt:lpstr>Details of Invoices-B2C Transactions-Interstate</vt:lpstr>
      <vt:lpstr>Details of Invoices-Export &amp; Deemed Export</vt:lpstr>
      <vt:lpstr>Details of Invoices-Import</vt:lpstr>
      <vt:lpstr>Details of Credit/Debit Notes</vt:lpstr>
      <vt:lpstr>Details in case of TDS</vt:lpstr>
      <vt:lpstr>GST Compliance Rating</vt:lpstr>
      <vt:lpstr>Slide 94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Admin</cp:lastModifiedBy>
  <cp:revision>310</cp:revision>
  <dcterms:created xsi:type="dcterms:W3CDTF">2014-08-26T23:43:54Z</dcterms:created>
  <dcterms:modified xsi:type="dcterms:W3CDTF">2017-06-22T21:31:46Z</dcterms:modified>
</cp:coreProperties>
</file>